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7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Lst>
  <p:sldSz cx="18288000" cy="10287000"/>
  <p:notesSz cx="7004050" cy="929005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5" roundtripDataSignature="AMtx7mjECCAYA9X5ZBpiY2JIDfY7+BPoN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9" d="100"/>
          <a:sy n="39" d="100"/>
        </p:scale>
        <p:origin x="940" y="5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5088" cy="466116"/>
          </a:xfrm>
          <a:prstGeom prst="rect">
            <a:avLst/>
          </a:prstGeom>
          <a:noFill/>
          <a:ln>
            <a:noFill/>
          </a:ln>
        </p:spPr>
        <p:txBody>
          <a:bodyPr spcFirstLastPara="1" wrap="square" lIns="93100" tIns="46550" rIns="93100" bIns="4655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967341" y="0"/>
            <a:ext cx="3035088" cy="466116"/>
          </a:xfrm>
          <a:prstGeom prst="rect">
            <a:avLst/>
          </a:prstGeom>
          <a:noFill/>
          <a:ln>
            <a:noFill/>
          </a:ln>
        </p:spPr>
        <p:txBody>
          <a:bodyPr spcFirstLastPara="1" wrap="square" lIns="93100" tIns="46550" rIns="93100" bIns="4655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823936"/>
            <a:ext cx="3035088" cy="466115"/>
          </a:xfrm>
          <a:prstGeom prst="rect">
            <a:avLst/>
          </a:prstGeom>
          <a:noFill/>
          <a:ln>
            <a:noFill/>
          </a:ln>
        </p:spPr>
        <p:txBody>
          <a:bodyPr spcFirstLastPara="1" wrap="square" lIns="93100" tIns="46550" rIns="93100" bIns="4655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1: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 name="Google Shape;104;p1:notes"/>
          <p:cNvSpPr txBox="1">
            <a:spLocks noGrp="1"/>
          </p:cNvSpPr>
          <p:nvPr>
            <p:ph type="body" idx="1"/>
          </p:nvPr>
        </p:nvSpPr>
        <p:spPr>
          <a:xfrm>
            <a:off x="700405" y="4470837"/>
            <a:ext cx="5603240" cy="4441388"/>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0:00</a:t>
            </a:r>
            <a:endParaRPr/>
          </a:p>
          <a:p>
            <a:pPr marL="0" lvl="0" indent="0" algn="l" rtl="0">
              <a:spcBef>
                <a:spcPts val="0"/>
              </a:spcBef>
              <a:spcAft>
                <a:spcPts val="0"/>
              </a:spcAft>
              <a:buNone/>
            </a:pPr>
            <a:r>
              <a:rPr lang="en-US"/>
              <a:t>1. Welcome the participants and introduce the facilitator(s).</a:t>
            </a:r>
            <a:endParaRPr/>
          </a:p>
          <a:p>
            <a:pPr marL="0" lvl="0" indent="0" algn="l" rtl="0">
              <a:spcBef>
                <a:spcPts val="0"/>
              </a:spcBef>
              <a:spcAft>
                <a:spcPts val="0"/>
              </a:spcAft>
              <a:buNone/>
            </a:pPr>
            <a:r>
              <a:rPr lang="en-US"/>
              <a:t>2. Provide participants with any practical information, such as start and finish times, meal breaks, where to find washrooms, etc. </a:t>
            </a:r>
            <a:endParaRPr/>
          </a:p>
          <a:p>
            <a:pPr marL="0" lvl="0" indent="0" algn="l" rtl="0">
              <a:spcBef>
                <a:spcPts val="0"/>
              </a:spcBef>
              <a:spcAft>
                <a:spcPts val="0"/>
              </a:spcAft>
              <a:buNone/>
            </a:pPr>
            <a:r>
              <a:rPr lang="en-US"/>
              <a:t>3. Explain that this is a short training in basic PFA skills, which means it does not cover topics such as how to handle complicated situations, or how to provide psychological first aid to children.</a:t>
            </a:r>
            <a:endParaRPr/>
          </a:p>
          <a:p>
            <a:pPr marL="0" lvl="0" indent="0" algn="l" rtl="0">
              <a:spcBef>
                <a:spcPts val="0"/>
              </a:spcBef>
              <a:spcAft>
                <a:spcPts val="0"/>
              </a:spcAft>
              <a:buNone/>
            </a:pPr>
            <a:r>
              <a:rPr lang="en-US"/>
              <a:t>4. Explain that this is part of a larger resource offered by CMHM, and is based on Lesson 6 in the Handbook titled, “Basic Mental Health Literacy for Accompaniment &amp; Psychological First Aid”.</a:t>
            </a:r>
            <a:endParaRPr/>
          </a:p>
          <a:p>
            <a:pPr marL="0" lvl="0" indent="0" algn="l" rtl="0">
              <a:spcBef>
                <a:spcPts val="0"/>
              </a:spcBef>
              <a:spcAft>
                <a:spcPts val="0"/>
              </a:spcAft>
              <a:buNone/>
            </a:pPr>
            <a:r>
              <a:rPr lang="en-US"/>
              <a:t>Say that “PFA is becoming increasingly popular and recognized more and more as an  effective way of helping people in distress all over the world.  Different models are used by different organizations, but the aim of PFA is the same, to empower people with the knowledge and skills to be able to provide comfort to those in distress. </a:t>
            </a:r>
            <a:endParaRPr/>
          </a:p>
          <a:p>
            <a:pPr marL="0" lvl="0" indent="0" algn="l" rtl="0">
              <a:spcBef>
                <a:spcPts val="0"/>
              </a:spcBef>
              <a:spcAft>
                <a:spcPts val="0"/>
              </a:spcAft>
              <a:buNone/>
            </a:pPr>
            <a:endParaRPr b="1"/>
          </a:p>
          <a:p>
            <a:pPr marL="0" lvl="0" indent="0" algn="l" rtl="0">
              <a:spcBef>
                <a:spcPts val="0"/>
              </a:spcBef>
              <a:spcAft>
                <a:spcPts val="0"/>
              </a:spcAft>
              <a:buNone/>
            </a:pPr>
            <a:r>
              <a:rPr lang="en-US" b="1"/>
              <a:t>NOTE: </a:t>
            </a:r>
            <a:r>
              <a:rPr lang="en-US"/>
              <a:t>For this presentation, it is not the intention that the facilitator will read every point on every slide.  </a:t>
            </a:r>
            <a:endParaRPr/>
          </a:p>
          <a:p>
            <a:pPr marL="0" lvl="0" indent="0" algn="l" rtl="0">
              <a:spcBef>
                <a:spcPts val="0"/>
              </a:spcBef>
              <a:spcAft>
                <a:spcPts val="0"/>
              </a:spcAft>
              <a:buNone/>
            </a:pPr>
            <a:r>
              <a:rPr lang="en-US"/>
              <a:t>The teaching notes for each slide will recommend which points should be reviewed for the learners (feel free to restate in your own words). </a:t>
            </a:r>
            <a:endParaRPr/>
          </a:p>
          <a:p>
            <a:pPr marL="0" lvl="0" indent="0" algn="l" rtl="0">
              <a:spcBef>
                <a:spcPts val="0"/>
              </a:spcBef>
              <a:spcAft>
                <a:spcPts val="0"/>
              </a:spcAft>
              <a:buNone/>
            </a:pPr>
            <a:r>
              <a:rPr lang="en-US"/>
              <a:t>Learners will have time to read some of the other points for themselves. </a:t>
            </a:r>
            <a:endParaRPr/>
          </a:p>
          <a:p>
            <a:pPr marL="0" lvl="0" indent="0" algn="l" rtl="0">
              <a:spcBef>
                <a:spcPts val="0"/>
              </a:spcBef>
              <a:spcAft>
                <a:spcPts val="0"/>
              </a:spcAft>
              <a:buNone/>
            </a:pPr>
            <a:r>
              <a:rPr lang="en-US"/>
              <a:t>Each slide’s teaching notes will include additional information that the facilitator should share with the learners (feel free to restate in your own words).</a:t>
            </a:r>
            <a:endParaRPr/>
          </a:p>
          <a:p>
            <a:pPr marL="0" lvl="0" indent="0" algn="l" rtl="0">
              <a:spcBef>
                <a:spcPts val="0"/>
              </a:spcBef>
              <a:spcAft>
                <a:spcPts val="0"/>
              </a:spcAft>
              <a:buNone/>
            </a:pPr>
            <a:endParaRPr/>
          </a:p>
        </p:txBody>
      </p:sp>
      <p:sp>
        <p:nvSpPr>
          <p:cNvPr id="105" name="Google Shape;105;p1: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2: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2:notes"/>
          <p:cNvSpPr txBox="1">
            <a:spLocks noGrp="1"/>
          </p:cNvSpPr>
          <p:nvPr>
            <p:ph type="body" idx="1"/>
          </p:nvPr>
        </p:nvSpPr>
        <p:spPr>
          <a:xfrm>
            <a:off x="700405" y="4470837"/>
            <a:ext cx="5603240" cy="4586962"/>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Continuing explaining that the same three basic principles are used in all models of PFA training: </a:t>
            </a:r>
            <a:endParaRPr/>
          </a:p>
          <a:p>
            <a:pPr marL="171450" lvl="0" indent="-171450" algn="l" rtl="0">
              <a:spcBef>
                <a:spcPts val="0"/>
              </a:spcBef>
              <a:spcAft>
                <a:spcPts val="0"/>
              </a:spcAft>
              <a:buClr>
                <a:schemeClr val="dk1"/>
              </a:buClr>
              <a:buSzPts val="1200"/>
              <a:buFont typeface="Arial"/>
              <a:buChar char="•"/>
            </a:pPr>
            <a:r>
              <a:rPr lang="en-US"/>
              <a:t>approaching someone in distress</a:t>
            </a:r>
            <a:endParaRPr/>
          </a:p>
          <a:p>
            <a:pPr marL="171450" lvl="0" indent="-171450" algn="l" rtl="0">
              <a:spcBef>
                <a:spcPts val="0"/>
              </a:spcBef>
              <a:spcAft>
                <a:spcPts val="0"/>
              </a:spcAft>
              <a:buClr>
                <a:schemeClr val="dk1"/>
              </a:buClr>
              <a:buSzPts val="1200"/>
              <a:buFont typeface="Arial"/>
              <a:buChar char="•"/>
            </a:pPr>
            <a:r>
              <a:rPr lang="en-US"/>
              <a:t>assessing what help the person needs together with him or her</a:t>
            </a:r>
            <a:endParaRPr/>
          </a:p>
          <a:p>
            <a:pPr marL="171450" lvl="0" indent="-171450" algn="l" rtl="0">
              <a:spcBef>
                <a:spcPts val="0"/>
              </a:spcBef>
              <a:spcAft>
                <a:spcPts val="0"/>
              </a:spcAft>
              <a:buClr>
                <a:schemeClr val="dk1"/>
              </a:buClr>
              <a:buSzPts val="1200"/>
              <a:buFont typeface="Arial"/>
              <a:buChar char="•"/>
            </a:pPr>
            <a:r>
              <a:rPr lang="en-US"/>
              <a:t>helping them access this help</a:t>
            </a:r>
            <a:endParaRPr/>
          </a:p>
          <a:p>
            <a:pPr marL="0" lvl="0" indent="0" algn="l" rtl="0">
              <a:spcBef>
                <a:spcPts val="0"/>
              </a:spcBef>
              <a:spcAft>
                <a:spcPts val="0"/>
              </a:spcAft>
              <a:buNone/>
            </a:pPr>
            <a:endParaRPr/>
          </a:p>
          <a:p>
            <a:pPr marL="0" lvl="0" indent="0" algn="l" rtl="0">
              <a:spcBef>
                <a:spcPts val="0"/>
              </a:spcBef>
              <a:spcAft>
                <a:spcPts val="0"/>
              </a:spcAft>
              <a:buNone/>
            </a:pPr>
            <a:r>
              <a:rPr lang="en-US"/>
              <a:t>Say, “In this training, we will learn more about and aim to practice these three principles through the action steps: ‘Look, Listen and Link.’ from the World Health Organization’s PFA resource.”</a:t>
            </a:r>
            <a:endParaRPr/>
          </a:p>
          <a:p>
            <a:pPr marL="0" lvl="0" indent="0" algn="l" rtl="0">
              <a:spcBef>
                <a:spcPts val="0"/>
              </a:spcBef>
              <a:spcAft>
                <a:spcPts val="0"/>
              </a:spcAft>
              <a:buNone/>
            </a:pPr>
            <a:endParaRPr/>
          </a:p>
          <a:p>
            <a:pPr marL="0" lvl="0" indent="0" algn="l" rtl="0">
              <a:spcBef>
                <a:spcPts val="0"/>
              </a:spcBef>
              <a:spcAft>
                <a:spcPts val="0"/>
              </a:spcAft>
              <a:buNone/>
            </a:pPr>
            <a:r>
              <a:rPr lang="en-US"/>
              <a:t>Review the 6 objectives on the slide for the participants.</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18" name="Google Shape;118;p2: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3: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p3: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0:05</a:t>
            </a:r>
            <a:endParaRPr/>
          </a:p>
          <a:p>
            <a:pPr marL="0" lvl="0" indent="0" algn="l" rtl="0">
              <a:spcBef>
                <a:spcPts val="0"/>
              </a:spcBef>
              <a:spcAft>
                <a:spcPts val="0"/>
              </a:spcAft>
              <a:buNone/>
            </a:pPr>
            <a:endParaRPr/>
          </a:p>
          <a:p>
            <a:pPr marL="0" lvl="0" indent="0" algn="l" rtl="0">
              <a:spcBef>
                <a:spcPts val="0"/>
              </a:spcBef>
              <a:spcAft>
                <a:spcPts val="0"/>
              </a:spcAft>
              <a:buNone/>
            </a:pPr>
            <a:r>
              <a:rPr lang="en-US"/>
              <a:t>Explain that it is important that the group agrees on ground rules for the workshop, to create a safe environment where everyone can feel comfortable participating and sharing.</a:t>
            </a:r>
            <a:endParaRPr/>
          </a:p>
          <a:p>
            <a:pPr marL="0" lvl="0" indent="0" algn="l" rtl="0">
              <a:spcBef>
                <a:spcPts val="0"/>
              </a:spcBef>
              <a:spcAft>
                <a:spcPts val="0"/>
              </a:spcAft>
              <a:buNone/>
            </a:pPr>
            <a:endParaRPr/>
          </a:p>
          <a:p>
            <a:pPr marL="0" lvl="0" indent="0" algn="l" rtl="0">
              <a:spcBef>
                <a:spcPts val="0"/>
              </a:spcBef>
              <a:spcAft>
                <a:spcPts val="0"/>
              </a:spcAft>
              <a:buNone/>
            </a:pPr>
            <a:r>
              <a:rPr lang="en-US"/>
              <a:t>(Review the slide)</a:t>
            </a:r>
            <a:endParaRPr/>
          </a:p>
          <a:p>
            <a:pPr marL="0" lvl="0" indent="0" algn="l" rtl="0">
              <a:spcBef>
                <a:spcPts val="0"/>
              </a:spcBef>
              <a:spcAft>
                <a:spcPts val="0"/>
              </a:spcAft>
              <a:buNone/>
            </a:pPr>
            <a:endParaRPr/>
          </a:p>
          <a:p>
            <a:pPr marL="0" lvl="0" indent="0" algn="l" rtl="0">
              <a:spcBef>
                <a:spcPts val="0"/>
              </a:spcBef>
              <a:spcAft>
                <a:spcPts val="0"/>
              </a:spcAft>
              <a:buNone/>
            </a:pPr>
            <a:r>
              <a:rPr lang="en-US"/>
              <a:t>Assure participants that they do not have to participate in all activities. If they feel uncomfortable about participating in an activity, they can step back and simply observe. If anyone is feeling extremely challenged emotionally or psychology, they are invited to step out of the room to regain their equilibrium, or to let a staff person or facilitator know if they need additional assistance.</a:t>
            </a:r>
            <a:endParaRPr/>
          </a:p>
          <a:p>
            <a:pPr marL="0" lvl="0" indent="0" algn="l" rtl="0">
              <a:spcBef>
                <a:spcPts val="0"/>
              </a:spcBef>
              <a:spcAft>
                <a:spcPts val="0"/>
              </a:spcAft>
              <a:buNone/>
            </a:pPr>
            <a:endParaRPr/>
          </a:p>
        </p:txBody>
      </p:sp>
      <p:sp>
        <p:nvSpPr>
          <p:cNvPr id="151" name="Google Shape;151;p3: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4: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4: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Explain that:</a:t>
            </a:r>
            <a:endParaRPr/>
          </a:p>
          <a:p>
            <a:pPr marL="0" lvl="0" indent="0" algn="l" rtl="0">
              <a:spcBef>
                <a:spcPts val="0"/>
              </a:spcBef>
              <a:spcAft>
                <a:spcPts val="0"/>
              </a:spcAft>
              <a:buNone/>
            </a:pPr>
            <a:r>
              <a:rPr lang="en-US"/>
              <a:t>1) Psychological First Aid skills involve recognizing when someone is in distress and taking action to help them. What action you take depends on the situation and what help the person needs and is likely to differ every time you help someone. </a:t>
            </a:r>
            <a:endParaRPr/>
          </a:p>
          <a:p>
            <a:pPr marL="0" lvl="0" indent="0" algn="l" rtl="0">
              <a:spcBef>
                <a:spcPts val="0"/>
              </a:spcBef>
              <a:spcAft>
                <a:spcPts val="0"/>
              </a:spcAft>
              <a:buNone/>
            </a:pPr>
            <a:r>
              <a:rPr lang="en-US"/>
              <a:t>2) PFA can be offered if someone is experiencing a mental health challenge or following a stressful event such as a natural disaster.</a:t>
            </a:r>
            <a:endParaRPr/>
          </a:p>
          <a:p>
            <a:pPr marL="0" lvl="0" indent="0" algn="l" rtl="0">
              <a:spcBef>
                <a:spcPts val="0"/>
              </a:spcBef>
              <a:spcAft>
                <a:spcPts val="0"/>
              </a:spcAft>
              <a:buNone/>
            </a:pPr>
            <a:r>
              <a:rPr lang="en-US"/>
              <a:t>3)You can use psychological first aid skills to deal with your own experiences and to support others who are in distress.</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59" name="Google Shape;159;p4: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5: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p5: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Emphasize that not everyone who experiences a mental health challenge requires professional or specialized mental health care. But that everyone can benefit from community support – including those who are receiving clinical professional care. </a:t>
            </a:r>
            <a:endParaRPr/>
          </a:p>
          <a:p>
            <a:pPr marL="0" lvl="0" indent="0" algn="l" rtl="0">
              <a:spcBef>
                <a:spcPts val="0"/>
              </a:spcBef>
              <a:spcAft>
                <a:spcPts val="0"/>
              </a:spcAft>
              <a:buNone/>
            </a:pPr>
            <a:endParaRPr/>
          </a:p>
          <a:p>
            <a:pPr marL="0" lvl="0" indent="0" algn="l" rtl="0">
              <a:spcBef>
                <a:spcPts val="0"/>
              </a:spcBef>
              <a:spcAft>
                <a:spcPts val="0"/>
              </a:spcAft>
              <a:buNone/>
            </a:pPr>
            <a:r>
              <a:rPr lang="en-US"/>
              <a:t>Review the slide for the participants</a:t>
            </a:r>
            <a:endParaRPr/>
          </a:p>
          <a:p>
            <a:pPr marL="0" lvl="0" indent="0" algn="l" rtl="0">
              <a:spcBef>
                <a:spcPts val="0"/>
              </a:spcBef>
              <a:spcAft>
                <a:spcPts val="0"/>
              </a:spcAft>
              <a:buNone/>
            </a:pPr>
            <a:endParaRPr/>
          </a:p>
          <a:p>
            <a:pPr marL="0" lvl="0" indent="0" algn="l" rtl="0">
              <a:spcBef>
                <a:spcPts val="0"/>
              </a:spcBef>
              <a:spcAft>
                <a:spcPts val="0"/>
              </a:spcAft>
              <a:buNone/>
            </a:pPr>
            <a:r>
              <a:rPr lang="en-US"/>
              <a:t>Share these other benefits of community awareness and support for MH:</a:t>
            </a:r>
            <a:endParaRPr/>
          </a:p>
          <a:p>
            <a:pPr marL="0" lvl="0" indent="0" algn="l" rtl="0">
              <a:spcBef>
                <a:spcPts val="0"/>
              </a:spcBef>
              <a:spcAft>
                <a:spcPts val="0"/>
              </a:spcAft>
              <a:buNone/>
            </a:pPr>
            <a:r>
              <a:rPr lang="en-US"/>
              <a:t>1) People are more likely to seek additional support , if it is needed, if someone close to them suggests it.</a:t>
            </a:r>
            <a:endParaRPr/>
          </a:p>
          <a:p>
            <a:pPr marL="0" lvl="0" indent="0" algn="l" rtl="0">
              <a:spcBef>
                <a:spcPts val="0"/>
              </a:spcBef>
              <a:spcAft>
                <a:spcPts val="0"/>
              </a:spcAft>
              <a:buNone/>
            </a:pPr>
            <a:r>
              <a:rPr lang="en-US"/>
              <a:t>2) Early intervention when someone is distressed leads to  better outcomes and can help avoiding secondary negative outcomes (job loss, relationship difficulties, substance use issues, etc.)</a:t>
            </a:r>
            <a:endParaRPr/>
          </a:p>
        </p:txBody>
      </p:sp>
      <p:sp>
        <p:nvSpPr>
          <p:cNvPr id="170" name="Google Shape;170;p5: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6: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p6:notes"/>
          <p:cNvSpPr txBox="1">
            <a:spLocks noGrp="1"/>
          </p:cNvSpPr>
          <p:nvPr>
            <p:ph type="body" idx="1"/>
          </p:nvPr>
        </p:nvSpPr>
        <p:spPr>
          <a:xfrm>
            <a:off x="700405" y="4470837"/>
            <a:ext cx="5603240" cy="4060388"/>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Review the slide title.</a:t>
            </a:r>
            <a:endParaRPr/>
          </a:p>
          <a:p>
            <a:pPr marL="0" lvl="0" indent="0" algn="l" rtl="0">
              <a:spcBef>
                <a:spcPts val="0"/>
              </a:spcBef>
              <a:spcAft>
                <a:spcPts val="0"/>
              </a:spcAft>
              <a:buNone/>
            </a:pPr>
            <a:endParaRPr/>
          </a:p>
          <a:p>
            <a:pPr marL="0" lvl="0" indent="0" algn="l" rtl="0">
              <a:spcBef>
                <a:spcPts val="0"/>
              </a:spcBef>
              <a:spcAft>
                <a:spcPts val="0"/>
              </a:spcAft>
              <a:buNone/>
            </a:pPr>
            <a:r>
              <a:rPr lang="en-US"/>
              <a:t>Say, “In addition to the benefits listed on the slide, other benefits include:</a:t>
            </a:r>
            <a:endParaRPr/>
          </a:p>
          <a:p>
            <a:pPr marL="0" lvl="0" indent="0" algn="l" rtl="0">
              <a:spcBef>
                <a:spcPts val="0"/>
              </a:spcBef>
              <a:spcAft>
                <a:spcPts val="0"/>
              </a:spcAft>
              <a:buNone/>
            </a:pPr>
            <a:endParaRPr/>
          </a:p>
          <a:p>
            <a:pPr marL="0" lvl="0" indent="0" algn="l" rtl="0">
              <a:spcBef>
                <a:spcPts val="0"/>
              </a:spcBef>
              <a:spcAft>
                <a:spcPts val="0"/>
              </a:spcAft>
              <a:buNone/>
            </a:pPr>
            <a:r>
              <a:rPr lang="en-US"/>
              <a:t>1) The opportunity to offer someone the love of Christ</a:t>
            </a:r>
            <a:endParaRPr/>
          </a:p>
          <a:p>
            <a:pPr marL="0" lvl="0" indent="0" algn="l" rtl="0">
              <a:spcBef>
                <a:spcPts val="0"/>
              </a:spcBef>
              <a:spcAft>
                <a:spcPts val="0"/>
              </a:spcAft>
              <a:buNone/>
            </a:pPr>
            <a:r>
              <a:rPr lang="en-US"/>
              <a:t>2) Knowing what our role as mental health ministers/Catholic community members is and is not </a:t>
            </a:r>
            <a:endParaRPr/>
          </a:p>
          <a:p>
            <a:pPr marL="0" lvl="0" indent="0" algn="l" rtl="0">
              <a:spcBef>
                <a:spcPts val="0"/>
              </a:spcBef>
              <a:spcAft>
                <a:spcPts val="0"/>
              </a:spcAft>
              <a:buNone/>
            </a:pPr>
            <a:r>
              <a:rPr lang="en-US"/>
              <a:t>3) Knowing which level of care is appropriate for us to offer or if additional helps or supports are needed</a:t>
            </a:r>
            <a:endParaRPr/>
          </a:p>
          <a:p>
            <a:pPr marL="0" lvl="0" indent="0" algn="l" rtl="0">
              <a:spcBef>
                <a:spcPts val="0"/>
              </a:spcBef>
              <a:spcAft>
                <a:spcPts val="0"/>
              </a:spcAft>
              <a:buNone/>
            </a:pPr>
            <a:r>
              <a:rPr lang="en-US"/>
              <a:t>4) These might include:</a:t>
            </a:r>
            <a:endParaRPr/>
          </a:p>
          <a:p>
            <a:pPr marL="171450" lvl="0" indent="-171450" algn="l" rtl="0">
              <a:spcBef>
                <a:spcPts val="0"/>
              </a:spcBef>
              <a:spcAft>
                <a:spcPts val="0"/>
              </a:spcAft>
              <a:buClr>
                <a:schemeClr val="dk1"/>
              </a:buClr>
              <a:buSzPts val="1200"/>
              <a:buFont typeface="Arial"/>
              <a:buChar char="•"/>
            </a:pPr>
            <a:r>
              <a:rPr lang="en-US"/>
              <a:t>local resources to help meet basic needs</a:t>
            </a:r>
            <a:endParaRPr/>
          </a:p>
          <a:p>
            <a:pPr marL="171450" lvl="0" indent="-171450" algn="l" rtl="0">
              <a:spcBef>
                <a:spcPts val="0"/>
              </a:spcBef>
              <a:spcAft>
                <a:spcPts val="0"/>
              </a:spcAft>
              <a:buClr>
                <a:schemeClr val="dk1"/>
              </a:buClr>
              <a:buSzPts val="1200"/>
              <a:buFont typeface="Arial"/>
              <a:buChar char="•"/>
            </a:pPr>
            <a:r>
              <a:rPr lang="en-US"/>
              <a:t>clergy and/or safety professionals</a:t>
            </a:r>
            <a:endParaRPr/>
          </a:p>
          <a:p>
            <a:pPr marL="171450" lvl="0" indent="-171450" algn="l" rtl="0">
              <a:spcBef>
                <a:spcPts val="0"/>
              </a:spcBef>
              <a:spcAft>
                <a:spcPts val="0"/>
              </a:spcAft>
              <a:buClr>
                <a:schemeClr val="dk1"/>
              </a:buClr>
              <a:buSzPts val="1200"/>
              <a:buFont typeface="Arial"/>
              <a:buChar char="•"/>
            </a:pPr>
            <a:r>
              <a:rPr lang="en-US"/>
              <a:t>medical or mental health professionals</a:t>
            </a:r>
            <a:endParaRPr/>
          </a:p>
          <a:p>
            <a:pPr marL="0" lvl="0" indent="0" algn="l" rtl="0">
              <a:spcBef>
                <a:spcPts val="0"/>
              </a:spcBef>
              <a:spcAft>
                <a:spcPts val="0"/>
              </a:spcAft>
              <a:buNone/>
            </a:pPr>
            <a:endParaRPr/>
          </a:p>
          <a:p>
            <a:pPr marL="0" lvl="0" indent="0" algn="l" rtl="0">
              <a:spcBef>
                <a:spcPts val="0"/>
              </a:spcBef>
              <a:spcAft>
                <a:spcPts val="0"/>
              </a:spcAft>
              <a:buNone/>
            </a:pPr>
            <a:r>
              <a:rPr lang="en-US"/>
              <a:t>Share example of coming upon someone in the park with what appears to be an ankle injury. Someone offering First Aid would not try to diagnose the injury, to cast it, or to perform surgery on it. He/she might ask if the person is okay, help the person to a bench, or might call 911 for the person. PFA is similar in the case of meeting someone who is struggling with a MH challenge.</a:t>
            </a:r>
            <a:endParaRPr/>
          </a:p>
        </p:txBody>
      </p:sp>
      <p:sp>
        <p:nvSpPr>
          <p:cNvPr id="197" name="Google Shape;197;p6: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7: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p7: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0:10</a:t>
            </a:r>
            <a:endParaRPr/>
          </a:p>
          <a:p>
            <a:pPr marL="0" lvl="0" indent="0" algn="l" rtl="0">
              <a:spcBef>
                <a:spcPts val="0"/>
              </a:spcBef>
              <a:spcAft>
                <a:spcPts val="0"/>
              </a:spcAft>
              <a:buNone/>
            </a:pPr>
            <a:r>
              <a:rPr lang="en-US"/>
              <a:t>State that “In addition to the items on the slide, PFA can be:</a:t>
            </a:r>
            <a:endParaRPr/>
          </a:p>
          <a:p>
            <a:pPr marL="628650" lvl="1" indent="-171450" algn="l" rtl="0">
              <a:spcBef>
                <a:spcPts val="0"/>
              </a:spcBef>
              <a:spcAft>
                <a:spcPts val="0"/>
              </a:spcAft>
              <a:buClr>
                <a:schemeClr val="dk1"/>
              </a:buClr>
              <a:buSzPts val="1200"/>
              <a:buFont typeface="Arial"/>
              <a:buChar char="•"/>
            </a:pPr>
            <a:r>
              <a:rPr lang="en-US"/>
              <a:t>Comforting someone who is in distress and helping them feel safe and calm</a:t>
            </a:r>
            <a:endParaRPr/>
          </a:p>
          <a:p>
            <a:pPr marL="628650" lvl="1" indent="-171450" algn="l" rtl="0">
              <a:spcBef>
                <a:spcPts val="0"/>
              </a:spcBef>
              <a:spcAft>
                <a:spcPts val="0"/>
              </a:spcAft>
              <a:buClr>
                <a:schemeClr val="dk1"/>
              </a:buClr>
              <a:buSzPts val="1200"/>
              <a:buFont typeface="Arial"/>
              <a:buChar char="•"/>
            </a:pPr>
            <a:r>
              <a:rPr lang="en-US"/>
              <a:t>Listening to someone's needs and concerns</a:t>
            </a:r>
            <a:endParaRPr/>
          </a:p>
          <a:p>
            <a:pPr marL="628650" lvl="1" indent="-171450" algn="l" rtl="0">
              <a:spcBef>
                <a:spcPts val="0"/>
              </a:spcBef>
              <a:spcAft>
                <a:spcPts val="0"/>
              </a:spcAft>
              <a:buClr>
                <a:schemeClr val="dk1"/>
              </a:buClr>
              <a:buSzPts val="1200"/>
              <a:buFont typeface="Arial"/>
              <a:buChar char="•"/>
            </a:pPr>
            <a:r>
              <a:rPr lang="en-US"/>
              <a:t>Helping to protect people from further harm</a:t>
            </a:r>
            <a:endParaRPr/>
          </a:p>
          <a:p>
            <a:pPr marL="628650" lvl="1" indent="-171450" algn="l" rtl="0">
              <a:spcBef>
                <a:spcPts val="0"/>
              </a:spcBef>
              <a:spcAft>
                <a:spcPts val="0"/>
              </a:spcAft>
              <a:buClr>
                <a:schemeClr val="dk1"/>
              </a:buClr>
              <a:buSzPts val="1200"/>
              <a:buFont typeface="Arial"/>
              <a:buChar char="•"/>
            </a:pPr>
            <a:r>
              <a:rPr lang="en-US"/>
              <a:t>Providing emotional and spiritual support and prayer</a:t>
            </a:r>
            <a:endParaRPr/>
          </a:p>
          <a:p>
            <a:pPr marL="628650" lvl="1" indent="-171450" algn="l" rtl="0">
              <a:spcBef>
                <a:spcPts val="0"/>
              </a:spcBef>
              <a:spcAft>
                <a:spcPts val="0"/>
              </a:spcAft>
              <a:buClr>
                <a:schemeClr val="dk1"/>
              </a:buClr>
              <a:buSzPts val="1200"/>
              <a:buFont typeface="Arial"/>
              <a:buChar char="•"/>
            </a:pPr>
            <a:r>
              <a:rPr lang="en-US"/>
              <a:t>Assisting people in accessing information or more advanced services and support” </a:t>
            </a:r>
            <a:endParaRPr/>
          </a:p>
          <a:p>
            <a:pPr marL="0" lvl="0" indent="0" algn="l" rtl="0">
              <a:spcBef>
                <a:spcPts val="0"/>
              </a:spcBef>
              <a:spcAft>
                <a:spcPts val="0"/>
              </a:spcAft>
              <a:buNone/>
            </a:pPr>
            <a:endParaRPr/>
          </a:p>
        </p:txBody>
      </p:sp>
      <p:sp>
        <p:nvSpPr>
          <p:cNvPr id="206" name="Google Shape;206;p7: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8: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p8: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Review the slide for the participants.</a:t>
            </a:r>
            <a:endParaRPr/>
          </a:p>
          <a:p>
            <a:pPr marL="0" lvl="0" indent="0" algn="l" rtl="0">
              <a:spcBef>
                <a:spcPts val="0"/>
              </a:spcBef>
              <a:spcAft>
                <a:spcPts val="0"/>
              </a:spcAft>
              <a:buNone/>
            </a:pPr>
            <a:endParaRPr/>
          </a:p>
          <a:p>
            <a:pPr marL="0" lvl="0" indent="0" algn="l" rtl="0">
              <a:spcBef>
                <a:spcPts val="0"/>
              </a:spcBef>
              <a:spcAft>
                <a:spcPts val="0"/>
              </a:spcAft>
              <a:buNone/>
            </a:pPr>
            <a:r>
              <a:rPr lang="en-US"/>
              <a:t>Share another analogy with the participants, “Think of someone you know who may have been diagnosed with a rare from of cancer. They may wish to talk with us about this experience, their concerns, their fears. They may wish us to pray with them about it. Being present with them and listening to them is a great gift. They would not ask us – and we would not be tempted to – fix this cancer, diagnose this cancer, or treat this cancer. Possibly we would let them know that we know of an oncologist in our area or a Cancer treatment hospital. </a:t>
            </a:r>
            <a:endParaRPr/>
          </a:p>
          <a:p>
            <a:pPr marL="0" lvl="0" indent="0" algn="l" rtl="0">
              <a:spcBef>
                <a:spcPts val="0"/>
              </a:spcBef>
              <a:spcAft>
                <a:spcPts val="0"/>
              </a:spcAft>
              <a:buNone/>
            </a:pPr>
            <a:endParaRPr/>
          </a:p>
          <a:p>
            <a:pPr marL="0" lvl="0" indent="0" algn="l" rtl="0">
              <a:spcBef>
                <a:spcPts val="0"/>
              </a:spcBef>
              <a:spcAft>
                <a:spcPts val="0"/>
              </a:spcAft>
              <a:buNone/>
            </a:pPr>
            <a:r>
              <a:rPr lang="en-US"/>
              <a:t>In PFA we offer the same listening presence – and DO NOT offer a fix, or offer to treat, or to diagnose. Do you see the parallels?”</a:t>
            </a:r>
            <a:endParaRPr/>
          </a:p>
        </p:txBody>
      </p:sp>
      <p:sp>
        <p:nvSpPr>
          <p:cNvPr id="215" name="Google Shape;215;p8: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9: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9:notes"/>
          <p:cNvSpPr txBox="1">
            <a:spLocks noGrp="1"/>
          </p:cNvSpPr>
          <p:nvPr>
            <p:ph type="body" idx="1"/>
          </p:nvPr>
        </p:nvSpPr>
        <p:spPr>
          <a:xfrm>
            <a:off x="700405" y="4470835"/>
            <a:ext cx="5603240" cy="4669989"/>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State that a person may benefit from PFA in any situation that causes someone to experience stress/distress</a:t>
            </a:r>
            <a:endParaRPr/>
          </a:p>
          <a:p>
            <a:pPr marL="0" lvl="0" indent="0" algn="l" rtl="0">
              <a:spcBef>
                <a:spcPts val="0"/>
              </a:spcBef>
              <a:spcAft>
                <a:spcPts val="0"/>
              </a:spcAft>
              <a:buNone/>
            </a:pPr>
            <a:endParaRPr/>
          </a:p>
          <a:p>
            <a:pPr marL="0" lvl="0" indent="0" algn="l" rtl="0">
              <a:spcBef>
                <a:spcPts val="0"/>
              </a:spcBef>
              <a:spcAft>
                <a:spcPts val="0"/>
              </a:spcAft>
              <a:buNone/>
            </a:pPr>
            <a:r>
              <a:rPr lang="en-US"/>
              <a:t>Highlight that distressing events can be individual and personal, for example when someone is going through a divorce or has lost a loved one. They can also be public and affect many people together, for example due to a natural or human-related  disaster.</a:t>
            </a:r>
            <a:endParaRPr/>
          </a:p>
          <a:p>
            <a:pPr marL="0" lvl="0" indent="0" algn="l" rtl="0">
              <a:spcBef>
                <a:spcPts val="0"/>
              </a:spcBef>
              <a:spcAft>
                <a:spcPts val="0"/>
              </a:spcAft>
              <a:buNone/>
            </a:pPr>
            <a:endParaRPr/>
          </a:p>
          <a:p>
            <a:pPr marL="0" lvl="0" indent="0" algn="l" rtl="0">
              <a:spcBef>
                <a:spcPts val="0"/>
              </a:spcBef>
              <a:spcAft>
                <a:spcPts val="0"/>
              </a:spcAft>
              <a:buNone/>
            </a:pPr>
            <a:r>
              <a:rPr lang="en-US"/>
              <a:t>Continue by explaining, “When we experience frightening or distressing events like the ones listed on the slide, we react with our bodies, thoughts, and our feelings. This is normal. It is important to understand this. </a:t>
            </a:r>
            <a:endParaRPr/>
          </a:p>
          <a:p>
            <a:pPr marL="0" lvl="0" indent="0" algn="l" rtl="0">
              <a:spcBef>
                <a:spcPts val="0"/>
              </a:spcBef>
              <a:spcAft>
                <a:spcPts val="0"/>
              </a:spcAft>
              <a:buNone/>
            </a:pPr>
            <a:endParaRPr/>
          </a:p>
          <a:p>
            <a:pPr marL="0" lvl="0" indent="0" algn="l" rtl="0">
              <a:spcBef>
                <a:spcPts val="0"/>
              </a:spcBef>
              <a:spcAft>
                <a:spcPts val="0"/>
              </a:spcAft>
              <a:buNone/>
            </a:pPr>
            <a:r>
              <a:rPr lang="en-US"/>
              <a:t>Everyone reacts when they go through something stressful and difficult. Most people recover from difficult experiences by themselves or with the help of friends, family, or others. </a:t>
            </a:r>
            <a:endParaRPr/>
          </a:p>
          <a:p>
            <a:pPr marL="0" lvl="0" indent="0" algn="l" rtl="0">
              <a:spcBef>
                <a:spcPts val="0"/>
              </a:spcBef>
              <a:spcAft>
                <a:spcPts val="0"/>
              </a:spcAft>
              <a:buNone/>
            </a:pPr>
            <a:endParaRPr/>
          </a:p>
          <a:p>
            <a:pPr marL="0" lvl="0" indent="0" algn="l" rtl="0">
              <a:spcBef>
                <a:spcPts val="0"/>
              </a:spcBef>
              <a:spcAft>
                <a:spcPts val="0"/>
              </a:spcAft>
              <a:buNone/>
            </a:pPr>
            <a:r>
              <a:rPr lang="en-US"/>
              <a:t>Psychological First Aid involves knowing common reactions to distressing events and how to help people cope with these reactions. </a:t>
            </a:r>
            <a:endParaRPr/>
          </a:p>
          <a:p>
            <a:pPr marL="0" lvl="0" indent="0" algn="l" rtl="0">
              <a:spcBef>
                <a:spcPts val="0"/>
              </a:spcBef>
              <a:spcAft>
                <a:spcPts val="0"/>
              </a:spcAft>
              <a:buNone/>
            </a:pPr>
            <a:endParaRPr/>
          </a:p>
          <a:p>
            <a:pPr marL="0" lvl="0" indent="0" algn="l" rtl="0">
              <a:spcBef>
                <a:spcPts val="0"/>
              </a:spcBef>
              <a:spcAft>
                <a:spcPts val="0"/>
              </a:spcAft>
              <a:buNone/>
            </a:pPr>
            <a:r>
              <a:rPr lang="en-US"/>
              <a:t>Psychological First Aid can help people in distress cope better emotionally and  practically, and in this way PFA helps to reduce negative impacts of distressing events.  Part of Psychological First Aid is helping the affected person access social support,  which can help to reduce stress and improve recovery.” </a:t>
            </a:r>
            <a:endParaRPr/>
          </a:p>
          <a:p>
            <a:pPr marL="0" lvl="0" indent="0" algn="l" rtl="0">
              <a:spcBef>
                <a:spcPts val="0"/>
              </a:spcBef>
              <a:spcAft>
                <a:spcPts val="0"/>
              </a:spcAft>
              <a:buNone/>
            </a:pPr>
            <a:endParaRPr/>
          </a:p>
        </p:txBody>
      </p:sp>
      <p:sp>
        <p:nvSpPr>
          <p:cNvPr id="238" name="Google Shape;238;p9: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0: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p10:notes"/>
          <p:cNvSpPr txBox="1">
            <a:spLocks noGrp="1"/>
          </p:cNvSpPr>
          <p:nvPr>
            <p:ph type="body" idx="1"/>
          </p:nvPr>
        </p:nvSpPr>
        <p:spPr>
          <a:xfrm>
            <a:off x="700405" y="4470837"/>
            <a:ext cx="5603240" cy="4819213"/>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sz="1100"/>
              <a:t>0:15</a:t>
            </a:r>
            <a:endParaRPr/>
          </a:p>
          <a:p>
            <a:pPr marL="0" lvl="0" indent="0" algn="l" rtl="0">
              <a:spcBef>
                <a:spcPts val="0"/>
              </a:spcBef>
              <a:spcAft>
                <a:spcPts val="0"/>
              </a:spcAft>
              <a:buNone/>
            </a:pPr>
            <a:r>
              <a:rPr lang="en-US" sz="1100"/>
              <a:t>1. Read the top bullet point for the participants</a:t>
            </a:r>
            <a:endParaRPr/>
          </a:p>
          <a:p>
            <a:pPr marL="0" lvl="0" indent="0" algn="l" rtl="0">
              <a:spcBef>
                <a:spcPts val="0"/>
              </a:spcBef>
              <a:spcAft>
                <a:spcPts val="0"/>
              </a:spcAft>
              <a:buNone/>
            </a:pPr>
            <a:r>
              <a:rPr lang="en-US" sz="1100"/>
              <a:t>2. Ask the large group: “What are some reactions we may observe in, or learn about from, someone who is experiencing stress or distress?”</a:t>
            </a:r>
            <a:endParaRPr/>
          </a:p>
          <a:p>
            <a:pPr marL="0" lvl="0" indent="0" algn="l" rtl="0">
              <a:spcBef>
                <a:spcPts val="0"/>
              </a:spcBef>
              <a:spcAft>
                <a:spcPts val="0"/>
              </a:spcAft>
              <a:buNone/>
            </a:pPr>
            <a:r>
              <a:rPr lang="en-US" sz="1100"/>
              <a:t>3. Let the large group offer 5-10 answers.</a:t>
            </a:r>
            <a:endParaRPr/>
          </a:p>
          <a:p>
            <a:pPr marL="0" lvl="0" indent="0" algn="l" rtl="0">
              <a:spcBef>
                <a:spcPts val="0"/>
              </a:spcBef>
              <a:spcAft>
                <a:spcPts val="0"/>
              </a:spcAft>
              <a:buNone/>
            </a:pPr>
            <a:r>
              <a:rPr lang="en-US" sz="1100"/>
              <a:t>4. Note that chronic illness, including chronic mental illness Is different than a single, acute distressing event and that those who live with (or who care about someone who lives with) chronic illness may benefit from long term, ongoing support from our MHMs/communities.</a:t>
            </a:r>
            <a:endParaRPr/>
          </a:p>
          <a:p>
            <a:pPr marL="0" lvl="0" indent="0" algn="l" rtl="0">
              <a:spcBef>
                <a:spcPts val="0"/>
              </a:spcBef>
              <a:spcAft>
                <a:spcPts val="0"/>
              </a:spcAft>
              <a:buNone/>
            </a:pPr>
            <a:r>
              <a:rPr lang="en-US" sz="1100"/>
              <a:t>5. Explain that how someone reacts to stress depends on many factors.  (List some mentioned in the activity below or go through the optional activity with the group)</a:t>
            </a:r>
            <a:endParaRPr/>
          </a:p>
          <a:p>
            <a:pPr marL="0" lvl="0" indent="0" algn="l" rtl="0">
              <a:spcBef>
                <a:spcPts val="0"/>
              </a:spcBef>
              <a:spcAft>
                <a:spcPts val="0"/>
              </a:spcAft>
              <a:buNone/>
            </a:pPr>
            <a:endParaRPr sz="1100" b="1"/>
          </a:p>
          <a:p>
            <a:pPr marL="0" lvl="0" indent="0" algn="l" rtl="0">
              <a:spcBef>
                <a:spcPts val="0"/>
              </a:spcBef>
              <a:spcAft>
                <a:spcPts val="0"/>
              </a:spcAft>
              <a:buNone/>
            </a:pPr>
            <a:r>
              <a:rPr lang="en-US" sz="1100" b="1"/>
              <a:t>OPTIONAL ACTIVITY:</a:t>
            </a:r>
            <a:endParaRPr/>
          </a:p>
          <a:p>
            <a:pPr marL="0" lvl="0" indent="0" algn="l" rtl="0">
              <a:spcBef>
                <a:spcPts val="0"/>
              </a:spcBef>
              <a:spcAft>
                <a:spcPts val="0"/>
              </a:spcAft>
              <a:buNone/>
            </a:pPr>
            <a:r>
              <a:rPr lang="en-US" sz="1100"/>
              <a:t>1. Ask the participants what they think influences people’s reactions to stressful events. </a:t>
            </a:r>
            <a:endParaRPr/>
          </a:p>
          <a:p>
            <a:pPr marL="0" lvl="0" indent="0" algn="l" rtl="0">
              <a:spcBef>
                <a:spcPts val="0"/>
              </a:spcBef>
              <a:spcAft>
                <a:spcPts val="0"/>
              </a:spcAft>
              <a:buNone/>
            </a:pPr>
            <a:r>
              <a:rPr lang="en-US" sz="1100"/>
              <a:t>2. List  on a whiteboard or easel paper the different factors mentioned. [Options are: the nature of the event – what happened and how have people been affected • the severity of the event – how severe the consequences were, especially in terms of loss and life changes • how long the event took • whether he/she experienced something similar before • what kind of support he/she has • their physical health • their pre-existing state of mental health • their cultural background and traditions, which impacts their behavior, expression and communication • their age (for example, children of different ages react differently than adults)]</a:t>
            </a:r>
            <a:endParaRPr/>
          </a:p>
          <a:p>
            <a:pPr marL="0" lvl="0" indent="0" algn="l" rtl="0">
              <a:spcBef>
                <a:spcPts val="0"/>
              </a:spcBef>
              <a:spcAft>
                <a:spcPts val="0"/>
              </a:spcAft>
              <a:buNone/>
            </a:pPr>
            <a:r>
              <a:rPr lang="en-US" sz="1100"/>
              <a:t>3. Summarize by saying that most people who experience distressing or traumatic events have common  reactions and recover well, especially if they can restore their basic needs and receive support from people around them. Others may have very strong reactions and need more specialized help. </a:t>
            </a:r>
            <a:endParaRPr/>
          </a:p>
          <a:p>
            <a:pPr marL="0" lvl="0" indent="0" algn="l" rtl="0">
              <a:spcBef>
                <a:spcPts val="0"/>
              </a:spcBef>
              <a:spcAft>
                <a:spcPts val="0"/>
              </a:spcAft>
              <a:buNone/>
            </a:pPr>
            <a:endParaRPr/>
          </a:p>
        </p:txBody>
      </p:sp>
      <p:sp>
        <p:nvSpPr>
          <p:cNvPr id="247" name="Google Shape;247;p10: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1: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 name="Google Shape;254;p11: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Review the slide.</a:t>
            </a:r>
            <a:endParaRPr/>
          </a:p>
        </p:txBody>
      </p:sp>
      <p:sp>
        <p:nvSpPr>
          <p:cNvPr id="255" name="Google Shape;255;p11: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12: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p12: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Review the slide.</a:t>
            </a:r>
            <a:endParaRPr/>
          </a:p>
          <a:p>
            <a:pPr marL="0" lvl="0" indent="0" algn="l" rtl="0">
              <a:spcBef>
                <a:spcPts val="0"/>
              </a:spcBef>
              <a:spcAft>
                <a:spcPts val="0"/>
              </a:spcAft>
              <a:buNone/>
            </a:pPr>
            <a:endParaRPr/>
          </a:p>
        </p:txBody>
      </p:sp>
      <p:sp>
        <p:nvSpPr>
          <p:cNvPr id="288" name="Google Shape;288;p12: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13: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3" name="Google Shape;313;p13: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0:20</a:t>
            </a:r>
            <a:endParaRPr/>
          </a:p>
          <a:p>
            <a:pPr marL="0" lvl="0" indent="0" algn="l" rtl="0">
              <a:spcBef>
                <a:spcPts val="0"/>
              </a:spcBef>
              <a:spcAft>
                <a:spcPts val="0"/>
              </a:spcAft>
              <a:buNone/>
            </a:pPr>
            <a:r>
              <a:rPr lang="en-US"/>
              <a:t>Review the slide.</a:t>
            </a:r>
            <a:endParaRPr/>
          </a:p>
          <a:p>
            <a:pPr marL="0" lvl="0" indent="0" algn="l" rtl="0">
              <a:spcBef>
                <a:spcPts val="0"/>
              </a:spcBef>
              <a:spcAft>
                <a:spcPts val="0"/>
              </a:spcAft>
              <a:buNone/>
            </a:pPr>
            <a:endParaRPr/>
          </a:p>
        </p:txBody>
      </p:sp>
      <p:sp>
        <p:nvSpPr>
          <p:cNvPr id="314" name="Google Shape;314;p13: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14: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2" name="Google Shape;322;p14: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Review the slide.</a:t>
            </a:r>
            <a:endParaRPr/>
          </a:p>
          <a:p>
            <a:pPr marL="0" lvl="0" indent="0" algn="l" rtl="0">
              <a:spcBef>
                <a:spcPts val="0"/>
              </a:spcBef>
              <a:spcAft>
                <a:spcPts val="0"/>
              </a:spcAft>
              <a:buNone/>
            </a:pPr>
            <a:endParaRPr/>
          </a:p>
        </p:txBody>
      </p:sp>
      <p:sp>
        <p:nvSpPr>
          <p:cNvPr id="323" name="Google Shape;323;p14: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15: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2" name="Google Shape;332;p15: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Review the slide.</a:t>
            </a:r>
            <a:endParaRPr/>
          </a:p>
          <a:p>
            <a:pPr marL="0" lvl="0" indent="0" algn="l" rtl="0">
              <a:spcBef>
                <a:spcPts val="0"/>
              </a:spcBef>
              <a:spcAft>
                <a:spcPts val="0"/>
              </a:spcAft>
              <a:buNone/>
            </a:pPr>
            <a:endParaRPr/>
          </a:p>
        </p:txBody>
      </p:sp>
      <p:sp>
        <p:nvSpPr>
          <p:cNvPr id="333" name="Google Shape;333;p15: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16: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6" name="Google Shape;356;p16: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State that, “Whether a person is experiencing  a limited or an acute distress response,  or a more chronic situation, we hope to help them move toward some level of relief or some level of recovery.”</a:t>
            </a:r>
            <a:endParaRPr/>
          </a:p>
          <a:p>
            <a:pPr marL="0" lvl="0" indent="0" algn="l" rtl="0">
              <a:spcBef>
                <a:spcPts val="0"/>
              </a:spcBef>
              <a:spcAft>
                <a:spcPts val="0"/>
              </a:spcAft>
              <a:buNone/>
            </a:pPr>
            <a:endParaRPr/>
          </a:p>
          <a:p>
            <a:pPr marL="0" lvl="0" indent="0" algn="l" rtl="0">
              <a:spcBef>
                <a:spcPts val="0"/>
              </a:spcBef>
              <a:spcAft>
                <a:spcPts val="0"/>
              </a:spcAft>
              <a:buNone/>
            </a:pPr>
            <a:r>
              <a:rPr lang="en-US"/>
              <a:t>Review the slide title for the participants and read bullet points 1, 4 and 5.</a:t>
            </a:r>
            <a:endParaRPr/>
          </a:p>
        </p:txBody>
      </p:sp>
      <p:sp>
        <p:nvSpPr>
          <p:cNvPr id="357" name="Google Shape;357;p16: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17: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p17: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Say “Now we're going to see what stress looks like in real life. George is struggling with the worst kind of loss. We'll see two scenarios - first, what goes wrong when someone tries to help but doesn't know how. Then, what goes right when someone uses PFA principles.”</a:t>
            </a:r>
            <a:endParaRPr/>
          </a:p>
          <a:p>
            <a:pPr marL="0" lvl="0" indent="0" algn="l" rtl="0">
              <a:spcBef>
                <a:spcPts val="0"/>
              </a:spcBef>
              <a:spcAft>
                <a:spcPts val="0"/>
              </a:spcAft>
              <a:buNone/>
            </a:pPr>
            <a:endParaRPr/>
          </a:p>
          <a:p>
            <a:pPr marL="0" lvl="0" indent="0" algn="l" rtl="0">
              <a:spcBef>
                <a:spcPts val="0"/>
              </a:spcBef>
              <a:spcAft>
                <a:spcPts val="0"/>
              </a:spcAft>
              <a:buNone/>
            </a:pPr>
            <a:r>
              <a:rPr lang="en-US"/>
              <a:t>Read the slide or have two participants take a role</a:t>
            </a:r>
            <a:endParaRPr/>
          </a:p>
        </p:txBody>
      </p:sp>
      <p:sp>
        <p:nvSpPr>
          <p:cNvPr id="380" name="Google Shape;380;p17: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18: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7" name="Google Shape;387;p18: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Read the slide or have two participants take a role</a:t>
            </a:r>
            <a:endParaRPr/>
          </a:p>
          <a:p>
            <a:pPr marL="0" lvl="0" indent="0" algn="l" rtl="0">
              <a:spcBef>
                <a:spcPts val="0"/>
              </a:spcBef>
              <a:spcAft>
                <a:spcPts val="0"/>
              </a:spcAft>
              <a:buNone/>
            </a:pPr>
            <a:endParaRPr/>
          </a:p>
        </p:txBody>
      </p:sp>
      <p:sp>
        <p:nvSpPr>
          <p:cNvPr id="388" name="Google Shape;388;p18: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19: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5" name="Google Shape;395;p19:notes"/>
          <p:cNvSpPr txBox="1">
            <a:spLocks noGrp="1"/>
          </p:cNvSpPr>
          <p:nvPr>
            <p:ph type="body" idx="1"/>
          </p:nvPr>
        </p:nvSpPr>
        <p:spPr>
          <a:xfrm>
            <a:off x="700405" y="4470837"/>
            <a:ext cx="5603240" cy="4664379"/>
          </a:xfrm>
          <a:prstGeom prst="rect">
            <a:avLst/>
          </a:prstGeom>
          <a:noFill/>
          <a:ln>
            <a:noFill/>
          </a:ln>
        </p:spPr>
        <p:txBody>
          <a:bodyPr spcFirstLastPara="1" wrap="square" lIns="93100" tIns="46550" rIns="93100" bIns="4655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Points to consider:</a:t>
            </a:r>
            <a:endParaRPr/>
          </a:p>
          <a:p>
            <a:pPr marL="171450" marR="0" lvl="0" indent="-171450" algn="l" rtl="0">
              <a:lnSpc>
                <a:spcPct val="100000"/>
              </a:lnSpc>
              <a:spcBef>
                <a:spcPts val="60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"It's been three months now" puts a timeline on grief. </a:t>
            </a:r>
            <a:endParaRPr sz="800" b="0" i="0" u="none" strike="noStrike" cap="none">
              <a:solidFill>
                <a:srgbClr val="000000"/>
              </a:solidFill>
              <a:latin typeface="Arial"/>
              <a:ea typeface="Arial"/>
              <a:cs typeface="Arial"/>
              <a:sym typeface="Arial"/>
            </a:endParaRPr>
          </a:p>
          <a:p>
            <a:pPr marL="171450" marR="0" lvl="0" indent="-171450" algn="l" rtl="0">
              <a:lnSpc>
                <a:spcPct val="100000"/>
              </a:lnSpc>
              <a:spcBef>
                <a:spcPts val="60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a:t>
            </a:r>
            <a:r>
              <a:rPr lang="en-US" sz="1000">
                <a:solidFill>
                  <a:srgbClr val="000000"/>
                </a:solidFill>
                <a:latin typeface="Arial"/>
                <a:ea typeface="Arial"/>
                <a:cs typeface="Arial"/>
                <a:sym typeface="Arial"/>
              </a:rPr>
              <a:t>S</a:t>
            </a:r>
            <a:r>
              <a:rPr lang="en-US" sz="1000" b="0" i="0" u="none" strike="noStrike" cap="none">
                <a:solidFill>
                  <a:srgbClr val="000000"/>
                </a:solidFill>
                <a:latin typeface="Arial"/>
                <a:ea typeface="Arial"/>
                <a:cs typeface="Arial"/>
                <a:sym typeface="Arial"/>
              </a:rPr>
              <a:t>he wouldn't want you to be sad". Added guilt to his grief – he is disappointing</a:t>
            </a:r>
            <a:r>
              <a:rPr lang="en-US" sz="1000">
                <a:solidFill>
                  <a:srgbClr val="000000"/>
                </a:solidFill>
                <a:latin typeface="Arial"/>
                <a:ea typeface="Arial"/>
                <a:cs typeface="Arial"/>
                <a:sym typeface="Arial"/>
              </a:rPr>
              <a:t>g </a:t>
            </a:r>
            <a:r>
              <a:rPr lang="en-US" sz="1000" b="0" i="0" u="none" strike="noStrike" cap="none">
                <a:solidFill>
                  <a:srgbClr val="000000"/>
                </a:solidFill>
                <a:latin typeface="Arial"/>
                <a:ea typeface="Arial"/>
                <a:cs typeface="Arial"/>
                <a:sym typeface="Arial"/>
              </a:rPr>
              <a:t>his dead wife.</a:t>
            </a:r>
            <a:endParaRPr/>
          </a:p>
          <a:p>
            <a:pPr marL="171450" marR="0" lvl="0" indent="-171450" algn="l" rtl="0">
              <a:lnSpc>
                <a:spcPct val="100000"/>
              </a:lnSpc>
              <a:spcBef>
                <a:spcPts val="60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"She's in a better place" and "God has a plan" - over-spiritualizing. What George hears is your pain doesn't matter because there's a bigger spiritual picture. Just say "I don’t understand why this happened. And I can see how much you're hurting."</a:t>
            </a:r>
            <a:endParaRPr/>
          </a:p>
          <a:p>
            <a:pPr marL="171450" marR="0" lvl="0" indent="-171450" algn="l" rtl="0">
              <a:lnSpc>
                <a:spcPct val="100000"/>
              </a:lnSpc>
              <a:spcBef>
                <a:spcPts val="600"/>
              </a:spcBef>
              <a:spcAft>
                <a:spcPts val="0"/>
              </a:spcAft>
              <a:buClr>
                <a:srgbClr val="000000"/>
              </a:buClr>
              <a:buSzPts val="1000"/>
              <a:buFont typeface="Arial"/>
              <a:buChar char="•"/>
            </a:pPr>
            <a:r>
              <a:rPr lang="en-US" sz="1000">
                <a:solidFill>
                  <a:srgbClr val="000000"/>
                </a:solidFill>
                <a:latin typeface="Arial"/>
                <a:ea typeface="Arial"/>
                <a:cs typeface="Arial"/>
                <a:sym typeface="Arial"/>
              </a:rPr>
              <a:t>M</a:t>
            </a:r>
            <a:r>
              <a:rPr lang="en-US" sz="1000" b="0" i="0" u="none" strike="noStrike" cap="none">
                <a:solidFill>
                  <a:srgbClr val="000000"/>
                </a:solidFill>
                <a:latin typeface="Arial"/>
                <a:ea typeface="Arial"/>
                <a:cs typeface="Arial"/>
                <a:sym typeface="Arial"/>
              </a:rPr>
              <a:t>akes it about herself</a:t>
            </a:r>
            <a:r>
              <a:rPr lang="en-US" sz="1000">
                <a:solidFill>
                  <a:srgbClr val="000000"/>
                </a:solidFill>
                <a:latin typeface="Arial"/>
                <a:ea typeface="Arial"/>
                <a:cs typeface="Arial"/>
                <a:sym typeface="Arial"/>
              </a:rPr>
              <a:t>, </a:t>
            </a:r>
            <a:r>
              <a:rPr lang="en-US" sz="1000" b="0" i="0" u="none" strike="noStrike" cap="none">
                <a:solidFill>
                  <a:srgbClr val="000000"/>
                </a:solidFill>
                <a:latin typeface="Arial"/>
                <a:ea typeface="Arial"/>
                <a:cs typeface="Arial"/>
                <a:sym typeface="Arial"/>
              </a:rPr>
              <a:t>"when my aunt died." </a:t>
            </a:r>
            <a:r>
              <a:rPr lang="en-US" sz="1000">
                <a:solidFill>
                  <a:srgbClr val="000000"/>
                </a:solidFill>
                <a:latin typeface="Arial"/>
                <a:ea typeface="Arial"/>
                <a:cs typeface="Arial"/>
                <a:sym typeface="Arial"/>
              </a:rPr>
              <a:t>T</a:t>
            </a:r>
            <a:r>
              <a:rPr lang="en-US" sz="1000" b="0" i="0" u="none" strike="noStrike" cap="none">
                <a:solidFill>
                  <a:srgbClr val="000000"/>
                </a:solidFill>
                <a:latin typeface="Arial"/>
                <a:ea typeface="Arial"/>
                <a:cs typeface="Arial"/>
                <a:sym typeface="Arial"/>
              </a:rPr>
              <a:t>akes focus away from the person who needs</a:t>
            </a:r>
            <a:r>
              <a:rPr lang="en-US" sz="1000">
                <a:solidFill>
                  <a:srgbClr val="000000"/>
                </a:solidFill>
                <a:latin typeface="Arial"/>
                <a:ea typeface="Arial"/>
                <a:cs typeface="Arial"/>
                <a:sym typeface="Arial"/>
              </a:rPr>
              <a:t> </a:t>
            </a:r>
            <a:r>
              <a:rPr lang="en-US" sz="1000" b="0" i="0" u="none" strike="noStrike" cap="none">
                <a:solidFill>
                  <a:srgbClr val="000000"/>
                </a:solidFill>
                <a:latin typeface="Arial"/>
                <a:ea typeface="Arial"/>
                <a:cs typeface="Arial"/>
                <a:sym typeface="Arial"/>
              </a:rPr>
              <a:t>support.</a:t>
            </a:r>
            <a:endParaRPr/>
          </a:p>
          <a:p>
            <a:pPr marL="171450" marR="0" lvl="0" indent="-171450" algn="l" rtl="0">
              <a:lnSpc>
                <a:spcPct val="100000"/>
              </a:lnSpc>
              <a:spcBef>
                <a:spcPts val="60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"You just need to pray more" - suggests his pain is evidence of insufficient faith. Prayer doesn't make grief disappear. Prayer gives you strength to carry grief.</a:t>
            </a:r>
            <a:endParaRPr/>
          </a:p>
          <a:p>
            <a:pPr marL="171450" marR="0" lvl="0" indent="-171450" algn="l" rtl="0">
              <a:lnSpc>
                <a:spcPct val="100000"/>
              </a:lnSpc>
              <a:spcBef>
                <a:spcPts val="60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"Keeping busy helps“. Grief doesn't go away because you ignore it. It can impact you later.</a:t>
            </a:r>
            <a:endParaRPr/>
          </a:p>
          <a:p>
            <a:pPr marL="171450" marR="0" lvl="0" indent="-171450" algn="l" rtl="0">
              <a:lnSpc>
                <a:spcPct val="100000"/>
              </a:lnSpc>
              <a:spcBef>
                <a:spcPts val="60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"God never gives us more than we can handle“. It's not biblical - it's a misquote. And it's factually untrue. People get more than they can handle all the time</a:t>
            </a:r>
            <a:r>
              <a:rPr lang="en-US" sz="1000">
                <a:solidFill>
                  <a:srgbClr val="000000"/>
                </a:solidFill>
                <a:latin typeface="Arial"/>
                <a:ea typeface="Arial"/>
                <a:cs typeface="Arial"/>
                <a:sym typeface="Arial"/>
              </a:rPr>
              <a:t> - </a:t>
            </a:r>
            <a:r>
              <a:rPr lang="en-US" sz="1000" b="0" i="0" u="none" strike="noStrike" cap="none">
                <a:solidFill>
                  <a:srgbClr val="000000"/>
                </a:solidFill>
                <a:latin typeface="Arial"/>
                <a:ea typeface="Arial"/>
                <a:cs typeface="Arial"/>
                <a:sym typeface="Arial"/>
              </a:rPr>
              <a:t>people break and have crises</a:t>
            </a:r>
            <a:r>
              <a:rPr lang="en-US" sz="1000">
                <a:solidFill>
                  <a:srgbClr val="000000"/>
                </a:solidFill>
                <a:latin typeface="Arial"/>
                <a:ea typeface="Arial"/>
                <a:cs typeface="Arial"/>
                <a:sym typeface="Arial"/>
              </a:rPr>
              <a:t>. This sound like</a:t>
            </a:r>
            <a:r>
              <a:rPr lang="en-US" sz="1000" b="0" i="0" u="none" strike="noStrike" cap="none">
                <a:solidFill>
                  <a:srgbClr val="000000"/>
                </a:solidFill>
                <a:latin typeface="Arial"/>
                <a:ea typeface="Arial"/>
                <a:cs typeface="Arial"/>
                <a:sym typeface="Arial"/>
              </a:rPr>
              <a:t> "you should be able to handle this alone." So they don't ask for help.</a:t>
            </a:r>
            <a:endParaRPr/>
          </a:p>
          <a:p>
            <a:pPr marL="171450" marR="0" lvl="0" indent="-171450" algn="l" rtl="0">
              <a:lnSpc>
                <a:spcPct val="100000"/>
              </a:lnSpc>
              <a:spcBef>
                <a:spcPts val="60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 "Sarah would want to see you smile" - forced positivity. She's telling him to perform happiness he doesn't feel.</a:t>
            </a:r>
            <a:endParaRPr/>
          </a:p>
          <a:p>
            <a:pPr marL="171450" marR="0" lvl="0" indent="-171450" algn="l" rtl="0">
              <a:lnSpc>
                <a:spcPct val="100000"/>
              </a:lnSpc>
              <a:spcBef>
                <a:spcPts val="60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George shut down. He left feeling worse. Misunderstood. So he'll suffer alone.</a:t>
            </a:r>
            <a:endParaRPr/>
          </a:p>
        </p:txBody>
      </p:sp>
      <p:sp>
        <p:nvSpPr>
          <p:cNvPr id="396" name="Google Shape;396;p19: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19</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20: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3" name="Google Shape;403;p20: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Say “Now let’s see what PFA principals look like for the same situation”</a:t>
            </a:r>
            <a:endParaRPr/>
          </a:p>
          <a:p>
            <a:pPr marL="0" lvl="0" indent="0" algn="l" rtl="0">
              <a:spcBef>
                <a:spcPts val="0"/>
              </a:spcBef>
              <a:spcAft>
                <a:spcPts val="0"/>
              </a:spcAft>
              <a:buNone/>
            </a:pPr>
            <a:endParaRPr/>
          </a:p>
          <a:p>
            <a:pPr marL="0" lvl="0" indent="0" algn="l" rtl="0">
              <a:spcBef>
                <a:spcPts val="0"/>
              </a:spcBef>
              <a:spcAft>
                <a:spcPts val="0"/>
              </a:spcAft>
              <a:buNone/>
            </a:pPr>
            <a:r>
              <a:rPr lang="en-US"/>
              <a:t>Read the slide or have two participants take a role</a:t>
            </a:r>
            <a:endParaRPr/>
          </a:p>
          <a:p>
            <a:pPr marL="0" lvl="0" indent="0" algn="l" rtl="0">
              <a:spcBef>
                <a:spcPts val="0"/>
              </a:spcBef>
              <a:spcAft>
                <a:spcPts val="0"/>
              </a:spcAft>
              <a:buNone/>
            </a:pPr>
            <a:endParaRPr/>
          </a:p>
        </p:txBody>
      </p:sp>
      <p:sp>
        <p:nvSpPr>
          <p:cNvPr id="404" name="Google Shape;404;p20: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21: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1" name="Google Shape;411;p21: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Read the slide or have two participants take a role</a:t>
            </a:r>
            <a:endParaRPr/>
          </a:p>
          <a:p>
            <a:pPr marL="0" lvl="0" indent="0" algn="l" rtl="0">
              <a:spcBef>
                <a:spcPts val="0"/>
              </a:spcBef>
              <a:spcAft>
                <a:spcPts val="0"/>
              </a:spcAft>
              <a:buNone/>
            </a:pPr>
            <a:endParaRPr/>
          </a:p>
        </p:txBody>
      </p:sp>
      <p:sp>
        <p:nvSpPr>
          <p:cNvPr id="412" name="Google Shape;412;p21: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22: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9" name="Google Shape;419;p22:notes"/>
          <p:cNvSpPr txBox="1">
            <a:spLocks noGrp="1"/>
          </p:cNvSpPr>
          <p:nvPr>
            <p:ph type="body" idx="1"/>
          </p:nvPr>
        </p:nvSpPr>
        <p:spPr>
          <a:xfrm>
            <a:off x="700405" y="4470837"/>
            <a:ext cx="5603240" cy="4664379"/>
          </a:xfrm>
          <a:prstGeom prst="rect">
            <a:avLst/>
          </a:prstGeom>
          <a:noFill/>
          <a:ln>
            <a:noFill/>
          </a:ln>
        </p:spPr>
        <p:txBody>
          <a:bodyPr spcFirstLastPara="1" wrap="square" lIns="93100" tIns="46550" rIns="93100" bIns="4655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Points to consider:</a:t>
            </a:r>
            <a:endParaRPr/>
          </a:p>
          <a:p>
            <a:pPr marL="171450" marR="0" lvl="0" indent="-171450" algn="l" rtl="0">
              <a:lnSpc>
                <a:spcPct val="100000"/>
              </a:lnSpc>
              <a:spcBef>
                <a:spcPts val="60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Laura asked permission to sit. She sat with space between them. Respected his boundaries. Didn't rush to fill the silence with words.</a:t>
            </a:r>
            <a:endParaRPr/>
          </a:p>
          <a:p>
            <a:pPr marL="171450" marR="0" lvl="0" indent="-171450" algn="l" rtl="0">
              <a:lnSpc>
                <a:spcPct val="100000"/>
              </a:lnSpc>
              <a:spcBef>
                <a:spcPts val="60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"How are you doing?" - she waited for a real answer. </a:t>
            </a:r>
            <a:r>
              <a:rPr lang="en-US" sz="1000">
                <a:solidFill>
                  <a:srgbClr val="000000"/>
                </a:solidFill>
                <a:latin typeface="Arial"/>
                <a:ea typeface="Arial"/>
                <a:cs typeface="Arial"/>
                <a:sym typeface="Arial"/>
              </a:rPr>
              <a:t>W</a:t>
            </a:r>
            <a:r>
              <a:rPr lang="en-US" sz="1000" b="0" i="0" u="none" strike="noStrike" cap="none">
                <a:solidFill>
                  <a:srgbClr val="000000"/>
                </a:solidFill>
                <a:latin typeface="Arial"/>
                <a:ea typeface="Arial"/>
                <a:cs typeface="Arial"/>
                <a:sym typeface="Arial"/>
              </a:rPr>
              <a:t>hen he said "I don't know," she didn't push. She gave him permission to not be okay. </a:t>
            </a:r>
            <a:endParaRPr/>
          </a:p>
          <a:p>
            <a:pPr marL="171450" marR="0" lvl="0" indent="-171450" algn="l" rtl="0">
              <a:lnSpc>
                <a:spcPct val="100000"/>
              </a:lnSpc>
              <a:spcBef>
                <a:spcPts val="60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George said "it's getting harder." And Laura asked "Harder how?" inviting him to tell his story.</a:t>
            </a:r>
            <a:endParaRPr/>
          </a:p>
          <a:p>
            <a:pPr marL="171450" marR="0" lvl="0" indent="-171450" algn="l" rtl="0">
              <a:lnSpc>
                <a:spcPct val="100000"/>
              </a:lnSpc>
              <a:spcBef>
                <a:spcPts val="60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She didn't compare it to her own experience</a:t>
            </a:r>
            <a:r>
              <a:rPr lang="en-US" sz="1000">
                <a:solidFill>
                  <a:srgbClr val="000000"/>
                </a:solidFill>
                <a:latin typeface="Arial"/>
                <a:ea typeface="Arial"/>
                <a:cs typeface="Arial"/>
                <a:sym typeface="Arial"/>
              </a:rPr>
              <a:t> or </a:t>
            </a:r>
            <a:r>
              <a:rPr lang="en-US" sz="1000" b="0" i="0" u="none" strike="noStrike" cap="none">
                <a:solidFill>
                  <a:srgbClr val="000000"/>
                </a:solidFill>
                <a:latin typeface="Arial"/>
                <a:ea typeface="Arial"/>
                <a:cs typeface="Arial"/>
                <a:sym typeface="Arial"/>
              </a:rPr>
              <a:t>say "I know how you feel." She just listened.</a:t>
            </a:r>
            <a:endParaRPr/>
          </a:p>
          <a:p>
            <a:pPr marL="171450" marR="0" lvl="0" indent="-171450" algn="l" rtl="0">
              <a:lnSpc>
                <a:spcPct val="100000"/>
              </a:lnSpc>
              <a:spcBef>
                <a:spcPts val="600"/>
              </a:spcBef>
              <a:spcAft>
                <a:spcPts val="0"/>
              </a:spcAft>
              <a:buClr>
                <a:srgbClr val="000000"/>
              </a:buClr>
              <a:buSzPts val="1000"/>
              <a:buFont typeface="Arial"/>
              <a:buChar char="•"/>
            </a:pPr>
            <a:r>
              <a:rPr lang="en-US" sz="1000">
                <a:solidFill>
                  <a:srgbClr val="000000"/>
                </a:solidFill>
                <a:latin typeface="Arial"/>
                <a:ea typeface="Arial"/>
                <a:cs typeface="Arial"/>
                <a:sym typeface="Arial"/>
              </a:rPr>
              <a:t>Laura</a:t>
            </a:r>
            <a:r>
              <a:rPr lang="en-US" sz="1000" b="0" i="0" u="none" strike="noStrike" cap="none">
                <a:solidFill>
                  <a:srgbClr val="000000"/>
                </a:solidFill>
                <a:latin typeface="Arial"/>
                <a:ea typeface="Arial"/>
                <a:cs typeface="Arial"/>
                <a:sym typeface="Arial"/>
              </a:rPr>
              <a:t> said</a:t>
            </a:r>
            <a:r>
              <a:rPr lang="en-US" sz="1000">
                <a:solidFill>
                  <a:srgbClr val="000000"/>
                </a:solidFill>
                <a:latin typeface="Arial"/>
                <a:ea typeface="Arial"/>
                <a:cs typeface="Arial"/>
                <a:sym typeface="Arial"/>
              </a:rPr>
              <a:t>, </a:t>
            </a:r>
            <a:r>
              <a:rPr lang="en-US" sz="1000" b="0" i="0" u="none" strike="noStrike" cap="none">
                <a:solidFill>
                  <a:srgbClr val="000000"/>
                </a:solidFill>
                <a:latin typeface="Arial"/>
                <a:ea typeface="Arial"/>
                <a:cs typeface="Arial"/>
                <a:sym typeface="Arial"/>
              </a:rPr>
              <a:t>"that sounds unbearable,"  she didn’t minimize and say  "it's not that bad" or "look on the bright side." She acknowledged - this is unbearable.</a:t>
            </a:r>
            <a:endParaRPr/>
          </a:p>
          <a:p>
            <a:pPr marL="171450" marR="0" lvl="0" indent="-171450" algn="l" rtl="0">
              <a:lnSpc>
                <a:spcPct val="100000"/>
              </a:lnSpc>
              <a:spcBef>
                <a:spcPts val="60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When George </a:t>
            </a:r>
            <a:r>
              <a:rPr lang="en-US" sz="1000">
                <a:solidFill>
                  <a:srgbClr val="000000"/>
                </a:solidFill>
                <a:latin typeface="Arial"/>
                <a:ea typeface="Arial"/>
                <a:cs typeface="Arial"/>
                <a:sym typeface="Arial"/>
              </a:rPr>
              <a:t>said </a:t>
            </a:r>
            <a:r>
              <a:rPr lang="en-US" sz="1000" b="0" i="0" u="none" strike="noStrike" cap="none">
                <a:solidFill>
                  <a:srgbClr val="000000"/>
                </a:solidFill>
                <a:latin typeface="Arial"/>
                <a:ea typeface="Arial"/>
                <a:cs typeface="Arial"/>
                <a:sym typeface="Arial"/>
              </a:rPr>
              <a:t>he's angry at God, Laura didn't correct him. People need to know they can be honest about difficult emotions - including anger at God - without being judged.</a:t>
            </a:r>
            <a:endParaRPr/>
          </a:p>
          <a:p>
            <a:pPr marL="171450" marR="0" lvl="0" indent="-171450" algn="l" rtl="0">
              <a:lnSpc>
                <a:spcPct val="100000"/>
              </a:lnSpc>
              <a:spcBef>
                <a:spcPts val="60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Laura said your anger and pain makes sense</a:t>
            </a:r>
            <a:r>
              <a:rPr lang="en-US" sz="1000">
                <a:solidFill>
                  <a:srgbClr val="000000"/>
                </a:solidFill>
                <a:latin typeface="Arial"/>
                <a:ea typeface="Arial"/>
                <a:cs typeface="Arial"/>
                <a:sym typeface="Arial"/>
              </a:rPr>
              <a:t> s</a:t>
            </a:r>
            <a:r>
              <a:rPr lang="en-US" sz="1000" b="0" i="0" u="none" strike="noStrike" cap="none">
                <a:solidFill>
                  <a:srgbClr val="000000"/>
                </a:solidFill>
                <a:latin typeface="Arial"/>
                <a:ea typeface="Arial"/>
                <a:cs typeface="Arial"/>
                <a:sym typeface="Arial"/>
              </a:rPr>
              <a:t>he told him grief isn't wrong, isn't a lack of faith. </a:t>
            </a:r>
            <a:endParaRPr/>
          </a:p>
          <a:p>
            <a:pPr marL="171450" marR="0" lvl="0" indent="-171450" algn="l" rtl="0">
              <a:lnSpc>
                <a:spcPct val="100000"/>
              </a:lnSpc>
              <a:spcBef>
                <a:spcPts val="60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She said "I can't take this pain away. I wish I could. But I can sit with you in it.“ She's honest about her limitations. She's not promising to fix him. She's promising to stay.</a:t>
            </a:r>
            <a:endParaRPr/>
          </a:p>
          <a:p>
            <a:pPr marL="171450" marR="0" lvl="0" indent="-171450" algn="l" rtl="0">
              <a:lnSpc>
                <a:spcPct val="100000"/>
              </a:lnSpc>
              <a:spcBef>
                <a:spcPts val="60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She asked "is there anything that would help right now?" - letting him identify his needs. And when he said "just knowing I can talk to someone" - she made a concrete offer. "You can call me anytime." Specific. Actionable.</a:t>
            </a:r>
            <a:endParaRPr/>
          </a:p>
          <a:p>
            <a:pPr marL="171450" marR="0" lvl="0" indent="-171450" algn="l" rtl="0">
              <a:lnSpc>
                <a:spcPct val="100000"/>
              </a:lnSpc>
              <a:spcBef>
                <a:spcPts val="60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"There's no timeline, George. You take all the time you need" - directly countering the timeline pressure from Scenario A.</a:t>
            </a:r>
            <a:endParaRPr/>
          </a:p>
          <a:p>
            <a:pPr marL="171450" marR="0" lvl="0" indent="-171450" algn="l" rtl="0">
              <a:lnSpc>
                <a:spcPct val="100000"/>
              </a:lnSpc>
              <a:spcBef>
                <a:spcPts val="60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Her closing - "I'm praying for you. Not that you'll 'get over it' faster - just that you’ll have strength for today”, integrates prayer and faith. You're not praying for him to stop grieving. You're praying for him to have strength to grieve.</a:t>
            </a:r>
            <a:endParaRPr/>
          </a:p>
        </p:txBody>
      </p:sp>
      <p:sp>
        <p:nvSpPr>
          <p:cNvPr id="420" name="Google Shape;420;p22: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22</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p23: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7" name="Google Shape;427;p23:notes"/>
          <p:cNvSpPr txBox="1">
            <a:spLocks noGrp="1"/>
          </p:cNvSpPr>
          <p:nvPr>
            <p:ph type="body" idx="1"/>
          </p:nvPr>
        </p:nvSpPr>
        <p:spPr>
          <a:xfrm>
            <a:off x="700405" y="4470836"/>
            <a:ext cx="5603240" cy="4353099"/>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sz="1000"/>
              <a:t>0:25</a:t>
            </a:r>
            <a:endParaRPr/>
          </a:p>
          <a:p>
            <a:pPr marL="228600" lvl="0" indent="-228600" algn="l" rtl="0">
              <a:spcBef>
                <a:spcPts val="0"/>
              </a:spcBef>
              <a:spcAft>
                <a:spcPts val="0"/>
              </a:spcAft>
              <a:buClr>
                <a:schemeClr val="dk1"/>
              </a:buClr>
              <a:buSzPts val="1000"/>
              <a:buFont typeface="Arial"/>
              <a:buAutoNum type="arabicPeriod"/>
            </a:pPr>
            <a:r>
              <a:rPr lang="en-US" sz="1000"/>
              <a:t>Ask the participants to  break into small groups of 4 – 5 people per group, and to choose someone who will potentially report out to the larger group</a:t>
            </a:r>
            <a:endParaRPr/>
          </a:p>
          <a:p>
            <a:pPr marL="228600" lvl="0" indent="-228600" algn="l" rtl="0">
              <a:spcBef>
                <a:spcPts val="0"/>
              </a:spcBef>
              <a:spcAft>
                <a:spcPts val="0"/>
              </a:spcAft>
              <a:buClr>
                <a:schemeClr val="dk1"/>
              </a:buClr>
              <a:buSzPts val="1000"/>
              <a:buFont typeface="Arial"/>
              <a:buAutoNum type="arabicPeriod"/>
            </a:pPr>
            <a:r>
              <a:rPr lang="en-US" sz="1000"/>
              <a:t>Ask the participants to individually think of a time in their life when they experienced something unexpected that was difficult to handle and led to distress.</a:t>
            </a:r>
            <a:endParaRPr/>
          </a:p>
          <a:p>
            <a:pPr marL="228600" lvl="0" indent="-228600" algn="l" rtl="0">
              <a:spcBef>
                <a:spcPts val="0"/>
              </a:spcBef>
              <a:spcAft>
                <a:spcPts val="0"/>
              </a:spcAft>
              <a:buClr>
                <a:schemeClr val="dk1"/>
              </a:buClr>
              <a:buSzPts val="1000"/>
              <a:buFont typeface="Arial"/>
              <a:buAutoNum type="arabicPeriod"/>
            </a:pPr>
            <a:r>
              <a:rPr lang="en-US" sz="1000"/>
              <a:t>Now ask them to think about whether they received help from one or more people when they had this experience. Ask them to think about what this person, or persons, did to help them and what it was that was helpful or unhelpful. </a:t>
            </a:r>
            <a:endParaRPr/>
          </a:p>
          <a:p>
            <a:pPr marL="228600" lvl="0" indent="-228600" algn="l" rtl="0">
              <a:spcBef>
                <a:spcPts val="0"/>
              </a:spcBef>
              <a:spcAft>
                <a:spcPts val="0"/>
              </a:spcAft>
              <a:buClr>
                <a:schemeClr val="dk1"/>
              </a:buClr>
              <a:buSzPts val="1000"/>
              <a:buFont typeface="Arial"/>
              <a:buAutoNum type="arabicPeriod"/>
            </a:pPr>
            <a:r>
              <a:rPr lang="en-US" sz="1000"/>
              <a:t>Give the small groups 10 minutes for this exercise, to reflect and to share their responses in the small group</a:t>
            </a:r>
            <a:endParaRPr/>
          </a:p>
          <a:p>
            <a:pPr marL="228600" lvl="0" indent="-228600" algn="l" rtl="0">
              <a:spcBef>
                <a:spcPts val="0"/>
              </a:spcBef>
              <a:spcAft>
                <a:spcPts val="0"/>
              </a:spcAft>
              <a:buClr>
                <a:schemeClr val="dk1"/>
              </a:buClr>
              <a:buSzPts val="1000"/>
              <a:buFont typeface="Arial"/>
              <a:buAutoNum type="arabicPeriod"/>
            </a:pPr>
            <a:r>
              <a:rPr lang="en-US" sz="1000"/>
              <a:t>Invite a spokesperson from each small group to share some of their reflections on what was helpful and what was not helpful. (Ask them to refrain from  going into detail about the difficult experiences that led to them receiving help, and instead to keep focus on the help they received. )</a:t>
            </a:r>
            <a:endParaRPr/>
          </a:p>
          <a:p>
            <a:pPr marL="228600" lvl="0" indent="-228600" algn="l" rtl="0">
              <a:spcBef>
                <a:spcPts val="0"/>
              </a:spcBef>
              <a:spcAft>
                <a:spcPts val="0"/>
              </a:spcAft>
              <a:buClr>
                <a:schemeClr val="dk1"/>
              </a:buClr>
              <a:buSzPts val="1000"/>
              <a:buFont typeface="Arial"/>
              <a:buAutoNum type="arabicPeriod"/>
            </a:pPr>
            <a:r>
              <a:rPr lang="en-US" sz="1000"/>
              <a:t>Write down on the flipchart/whiteboard some key words from what participants say. Organize the responses into two columns headed ‘Helpful’ and ‘Not helpful.’</a:t>
            </a:r>
            <a:endParaRPr/>
          </a:p>
          <a:p>
            <a:pPr marL="0" lvl="0" indent="0" algn="l" rtl="0">
              <a:spcBef>
                <a:spcPts val="0"/>
              </a:spcBef>
              <a:spcAft>
                <a:spcPts val="0"/>
              </a:spcAft>
              <a:buNone/>
            </a:pPr>
            <a:r>
              <a:rPr lang="en-US" sz="1000"/>
              <a:t>	Some examples may be: </a:t>
            </a:r>
            <a:endParaRPr/>
          </a:p>
          <a:p>
            <a:pPr marL="0" lvl="0" indent="0" algn="l" rtl="0">
              <a:spcBef>
                <a:spcPts val="0"/>
              </a:spcBef>
              <a:spcAft>
                <a:spcPts val="0"/>
              </a:spcAft>
              <a:buNone/>
            </a:pPr>
            <a:r>
              <a:rPr lang="en-US" sz="1000"/>
              <a:t>	HELPFUL • Listened calmly • Called my family • Brought me a glass of water </a:t>
            </a:r>
            <a:endParaRPr/>
          </a:p>
          <a:p>
            <a:pPr marL="0" lvl="0" indent="0" algn="l" rtl="0">
              <a:spcBef>
                <a:spcPts val="0"/>
              </a:spcBef>
              <a:spcAft>
                <a:spcPts val="0"/>
              </a:spcAft>
              <a:buNone/>
            </a:pPr>
            <a:r>
              <a:rPr lang="en-US" sz="1000"/>
              <a:t>	NOT HELPFUL • Started panicking herself • Interrupted all the time • Talked about 	themselves</a:t>
            </a:r>
            <a:endParaRPr/>
          </a:p>
          <a:p>
            <a:pPr marL="0" lvl="0" indent="0" algn="l" rtl="0">
              <a:spcBef>
                <a:spcPts val="0"/>
              </a:spcBef>
              <a:spcAft>
                <a:spcPts val="0"/>
              </a:spcAft>
              <a:buNone/>
            </a:pPr>
            <a:r>
              <a:rPr lang="en-US" sz="1000"/>
              <a:t>7. Use these responses to emphasize that  different things are helpful in different situations and for different people.  </a:t>
            </a:r>
            <a:endParaRPr/>
          </a:p>
          <a:p>
            <a:pPr marL="0" lvl="0" indent="0" algn="l" rtl="0">
              <a:spcBef>
                <a:spcPts val="0"/>
              </a:spcBef>
              <a:spcAft>
                <a:spcPts val="0"/>
              </a:spcAft>
              <a:buNone/>
            </a:pPr>
            <a:endParaRPr sz="1000"/>
          </a:p>
          <a:p>
            <a:pPr marL="0" lvl="0" indent="0" algn="l" rtl="0">
              <a:spcBef>
                <a:spcPts val="0"/>
              </a:spcBef>
              <a:spcAft>
                <a:spcPts val="0"/>
              </a:spcAft>
              <a:buNone/>
            </a:pPr>
            <a:endParaRPr sz="1000"/>
          </a:p>
          <a:p>
            <a:pPr marL="0" lvl="0" indent="0" algn="l" rtl="0">
              <a:spcBef>
                <a:spcPts val="0"/>
              </a:spcBef>
              <a:spcAft>
                <a:spcPts val="0"/>
              </a:spcAft>
              <a:buNone/>
            </a:pPr>
            <a:r>
              <a:rPr lang="en-US" sz="1000"/>
              <a:t>0:30</a:t>
            </a:r>
            <a:endParaRPr/>
          </a:p>
          <a:p>
            <a:pPr marL="0" lvl="0" indent="0" algn="l" rtl="0">
              <a:spcBef>
                <a:spcPts val="0"/>
              </a:spcBef>
              <a:spcAft>
                <a:spcPts val="0"/>
              </a:spcAft>
              <a:buNone/>
            </a:pPr>
            <a:endParaRPr sz="1000"/>
          </a:p>
          <a:p>
            <a:pPr marL="0" lvl="0" indent="0" algn="l" rtl="0">
              <a:spcBef>
                <a:spcPts val="0"/>
              </a:spcBef>
              <a:spcAft>
                <a:spcPts val="0"/>
              </a:spcAft>
              <a:buNone/>
            </a:pPr>
            <a:endParaRPr/>
          </a:p>
        </p:txBody>
      </p:sp>
      <p:sp>
        <p:nvSpPr>
          <p:cNvPr id="428" name="Google Shape;428;p23: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p24: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5" name="Google Shape;435;p24: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0:40</a:t>
            </a:r>
            <a:endParaRPr/>
          </a:p>
          <a:p>
            <a:pPr marL="0" lvl="0" indent="0" algn="l" rtl="0">
              <a:spcBef>
                <a:spcPts val="0"/>
              </a:spcBef>
              <a:spcAft>
                <a:spcPts val="0"/>
              </a:spcAft>
              <a:buNone/>
            </a:pPr>
            <a:r>
              <a:rPr lang="en-US"/>
              <a:t>Say, “Before we move into the PFA Action steps ‘Look, Listen, and Link’, let’s review what we have learned.”</a:t>
            </a:r>
            <a:endParaRPr/>
          </a:p>
          <a:p>
            <a:pPr marL="0" lvl="0" indent="0" algn="l" rtl="0">
              <a:spcBef>
                <a:spcPts val="0"/>
              </a:spcBef>
              <a:spcAft>
                <a:spcPts val="0"/>
              </a:spcAft>
              <a:buNone/>
            </a:pPr>
            <a:endParaRPr/>
          </a:p>
          <a:p>
            <a:pPr marL="0" lvl="0" indent="0" algn="l" rtl="0">
              <a:spcBef>
                <a:spcPts val="0"/>
              </a:spcBef>
              <a:spcAft>
                <a:spcPts val="0"/>
              </a:spcAft>
              <a:buNone/>
            </a:pPr>
            <a:r>
              <a:rPr lang="en-US"/>
              <a:t>Then review the slide.</a:t>
            </a:r>
            <a:endParaRPr/>
          </a:p>
        </p:txBody>
      </p:sp>
      <p:sp>
        <p:nvSpPr>
          <p:cNvPr id="436" name="Google Shape;436;p24: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25: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0" name="Google Shape;450;p25: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Explain, “Now we will learn more about the three action steps, ‘Look, Listen and Link.’</a:t>
            </a:r>
            <a:endParaRPr/>
          </a:p>
          <a:p>
            <a:pPr marL="0" lvl="0" indent="0" algn="l" rtl="0">
              <a:spcBef>
                <a:spcPts val="0"/>
              </a:spcBef>
              <a:spcAft>
                <a:spcPts val="0"/>
              </a:spcAft>
              <a:buNone/>
            </a:pPr>
            <a:endParaRPr/>
          </a:p>
          <a:p>
            <a:pPr marL="0" lvl="0" indent="0" algn="l" rtl="0">
              <a:spcBef>
                <a:spcPts val="0"/>
              </a:spcBef>
              <a:spcAft>
                <a:spcPts val="0"/>
              </a:spcAft>
              <a:buNone/>
            </a:pPr>
            <a:r>
              <a:rPr lang="en-US"/>
              <a:t>They  are easy to remember and are useful prompts in providing PFA to someone in distress. “</a:t>
            </a:r>
            <a:endParaRPr/>
          </a:p>
          <a:p>
            <a:pPr marL="0" lvl="0" indent="0" algn="l" rtl="0">
              <a:spcBef>
                <a:spcPts val="0"/>
              </a:spcBef>
              <a:spcAft>
                <a:spcPts val="0"/>
              </a:spcAft>
              <a:buNone/>
            </a:pPr>
            <a:endParaRPr/>
          </a:p>
          <a:p>
            <a:pPr marL="0" lvl="0" indent="0" algn="l" rtl="0">
              <a:spcBef>
                <a:spcPts val="0"/>
              </a:spcBef>
              <a:spcAft>
                <a:spcPts val="0"/>
              </a:spcAft>
              <a:buNone/>
            </a:pPr>
            <a:r>
              <a:rPr lang="en-US"/>
              <a:t>(Review the slide.)</a:t>
            </a:r>
            <a:endParaRPr/>
          </a:p>
          <a:p>
            <a:pPr marL="0" lvl="0" indent="0" algn="l" rtl="0">
              <a:spcBef>
                <a:spcPts val="0"/>
              </a:spcBef>
              <a:spcAft>
                <a:spcPts val="0"/>
              </a:spcAft>
              <a:buNone/>
            </a:pPr>
            <a:endParaRPr/>
          </a:p>
          <a:p>
            <a:pPr marL="0" lvl="0" indent="0" algn="l" rtl="0">
              <a:spcBef>
                <a:spcPts val="0"/>
              </a:spcBef>
              <a:spcAft>
                <a:spcPts val="0"/>
              </a:spcAft>
              <a:buNone/>
            </a:pPr>
            <a:r>
              <a:rPr lang="en-US"/>
              <a:t>Add, “Some people may need more help than can be provided by psychological first aid. </a:t>
            </a:r>
            <a:endParaRPr/>
          </a:p>
          <a:p>
            <a:pPr marL="0" lvl="0" indent="0" algn="l" rtl="0">
              <a:spcBef>
                <a:spcPts val="0"/>
              </a:spcBef>
              <a:spcAft>
                <a:spcPts val="0"/>
              </a:spcAft>
              <a:buNone/>
            </a:pPr>
            <a:endParaRPr/>
          </a:p>
          <a:p>
            <a:pPr marL="0" lvl="0" indent="0" algn="l" rtl="0">
              <a:spcBef>
                <a:spcPts val="0"/>
              </a:spcBef>
              <a:spcAft>
                <a:spcPts val="0"/>
              </a:spcAft>
              <a:buNone/>
            </a:pPr>
            <a:r>
              <a:rPr lang="en-US"/>
              <a:t>Part of learning psychological first aid skills is learning how to recognize when someone needs other types of help and knowing who to contact if the person in distress needs more help than we are qualified to give. “</a:t>
            </a:r>
            <a:endParaRPr/>
          </a:p>
        </p:txBody>
      </p:sp>
      <p:sp>
        <p:nvSpPr>
          <p:cNvPr id="451" name="Google Shape;451;p25: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26: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9" name="Google Shape;459;p26: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0:45</a:t>
            </a:r>
            <a:endParaRPr/>
          </a:p>
          <a:p>
            <a:pPr marL="0" lvl="0" indent="0" algn="l" rtl="0">
              <a:spcBef>
                <a:spcPts val="0"/>
              </a:spcBef>
              <a:spcAft>
                <a:spcPts val="0"/>
              </a:spcAft>
              <a:buNone/>
            </a:pPr>
            <a:r>
              <a:rPr lang="en-US"/>
              <a:t>Stress that “It is of utmost importance, it is critical to ensure that everyone’s physical, emotional, psychological, and spiritual safety are held paramount whenever offering PFA.”</a:t>
            </a:r>
            <a:endParaRPr/>
          </a:p>
          <a:p>
            <a:pPr marL="0" lvl="0" indent="0" algn="l" rtl="0">
              <a:spcBef>
                <a:spcPts val="0"/>
              </a:spcBef>
              <a:spcAft>
                <a:spcPts val="0"/>
              </a:spcAft>
              <a:buNone/>
            </a:pPr>
            <a:endParaRPr/>
          </a:p>
          <a:p>
            <a:pPr marL="0" lvl="0" indent="0" algn="l" rtl="0">
              <a:spcBef>
                <a:spcPts val="0"/>
              </a:spcBef>
              <a:spcAft>
                <a:spcPts val="0"/>
              </a:spcAft>
              <a:buNone/>
            </a:pPr>
            <a:r>
              <a:rPr lang="en-US"/>
              <a:t>Then review the three bullets on the left of the slide.</a:t>
            </a:r>
            <a:endParaRPr/>
          </a:p>
        </p:txBody>
      </p:sp>
      <p:sp>
        <p:nvSpPr>
          <p:cNvPr id="460" name="Google Shape;460;p26: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p27: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4" name="Google Shape;484;p27: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228600" lvl="0" indent="-228600" algn="l" rtl="0">
              <a:spcBef>
                <a:spcPts val="0"/>
              </a:spcBef>
              <a:spcAft>
                <a:spcPts val="0"/>
              </a:spcAft>
              <a:buClr>
                <a:schemeClr val="dk1"/>
              </a:buClr>
              <a:buSzPts val="1200"/>
              <a:buFont typeface="Arial"/>
              <a:buAutoNum type="arabicPeriod"/>
            </a:pPr>
            <a:r>
              <a:rPr lang="en-US"/>
              <a:t>Explain that the first step  in the PFA Action Steps is to Look</a:t>
            </a:r>
            <a:endParaRPr/>
          </a:p>
          <a:p>
            <a:pPr marL="228600" lvl="0" indent="-228600" algn="l" rtl="0">
              <a:spcBef>
                <a:spcPts val="0"/>
              </a:spcBef>
              <a:spcAft>
                <a:spcPts val="0"/>
              </a:spcAft>
              <a:buClr>
                <a:schemeClr val="dk1"/>
              </a:buClr>
              <a:buSzPts val="1200"/>
              <a:buFont typeface="Arial"/>
              <a:buAutoNum type="arabicPeriod"/>
            </a:pPr>
            <a:r>
              <a:rPr lang="en-US"/>
              <a:t>Review the slide bullet points</a:t>
            </a:r>
            <a:endParaRPr/>
          </a:p>
          <a:p>
            <a:pPr marL="228600" lvl="0" indent="-228600" algn="l" rtl="0">
              <a:spcBef>
                <a:spcPts val="0"/>
              </a:spcBef>
              <a:spcAft>
                <a:spcPts val="0"/>
              </a:spcAft>
              <a:buClr>
                <a:schemeClr val="dk1"/>
              </a:buClr>
              <a:buSzPts val="1200"/>
              <a:buFont typeface="Arial"/>
              <a:buAutoNum type="arabicPeriod"/>
            </a:pPr>
            <a:r>
              <a:rPr lang="en-US"/>
              <a:t>Add that a critical action within the “Look” step is to assess if anyone needs to be connected with immediate safety professionals or  professional mental health support – determine, is anyone in crisis?</a:t>
            </a:r>
            <a:endParaRPr/>
          </a:p>
          <a:p>
            <a:pPr marL="228600" lvl="0" indent="-228600" algn="l" rtl="0">
              <a:spcBef>
                <a:spcPts val="0"/>
              </a:spcBef>
              <a:spcAft>
                <a:spcPts val="0"/>
              </a:spcAft>
              <a:buClr>
                <a:schemeClr val="dk1"/>
              </a:buClr>
              <a:buSzPts val="1200"/>
              <a:buFont typeface="Arial"/>
              <a:buAutoNum type="arabicPeriod"/>
            </a:pPr>
            <a:r>
              <a:rPr lang="en-US"/>
              <a:t>Add that, “In the case of a disaster or traumatic event in your community, look for:</a:t>
            </a:r>
            <a:endParaRPr/>
          </a:p>
          <a:p>
            <a:pPr marL="628650" lvl="1" indent="-171450" algn="l" rtl="0">
              <a:spcBef>
                <a:spcPts val="0"/>
              </a:spcBef>
              <a:spcAft>
                <a:spcPts val="0"/>
              </a:spcAft>
              <a:buClr>
                <a:schemeClr val="dk1"/>
              </a:buClr>
              <a:buSzPts val="1200"/>
              <a:buFont typeface="Arial"/>
              <a:buChar char="•"/>
            </a:pPr>
            <a:r>
              <a:rPr lang="en-US"/>
              <a:t>information on what has happened and is happening</a:t>
            </a:r>
            <a:endParaRPr/>
          </a:p>
          <a:p>
            <a:pPr marL="628650" lvl="1" indent="-171450" algn="l" rtl="0">
              <a:spcBef>
                <a:spcPts val="0"/>
              </a:spcBef>
              <a:spcAft>
                <a:spcPts val="0"/>
              </a:spcAft>
              <a:buClr>
                <a:schemeClr val="dk1"/>
              </a:buClr>
              <a:buSzPts val="1200"/>
              <a:buFont typeface="Arial"/>
              <a:buChar char="•"/>
            </a:pPr>
            <a:r>
              <a:rPr lang="en-US"/>
              <a:t>who may need help</a:t>
            </a:r>
            <a:endParaRPr/>
          </a:p>
          <a:p>
            <a:pPr marL="628650" lvl="1" indent="-171450" algn="l" rtl="0">
              <a:spcBef>
                <a:spcPts val="0"/>
              </a:spcBef>
              <a:spcAft>
                <a:spcPts val="0"/>
              </a:spcAft>
              <a:buClr>
                <a:schemeClr val="dk1"/>
              </a:buClr>
              <a:buSzPts val="1200"/>
              <a:buFont typeface="Arial"/>
              <a:buChar char="•"/>
            </a:pPr>
            <a:r>
              <a:rPr lang="en-US"/>
              <a:t>any safety and security risks</a:t>
            </a:r>
            <a:endParaRPr/>
          </a:p>
          <a:p>
            <a:pPr marL="628650" lvl="1" indent="-171450" algn="l" rtl="0">
              <a:spcBef>
                <a:spcPts val="0"/>
              </a:spcBef>
              <a:spcAft>
                <a:spcPts val="0"/>
              </a:spcAft>
              <a:buClr>
                <a:schemeClr val="dk1"/>
              </a:buClr>
              <a:buSzPts val="1200"/>
              <a:buFont typeface="Arial"/>
              <a:buChar char="•"/>
            </a:pPr>
            <a:r>
              <a:rPr lang="en-US"/>
              <a:t>any physical injuries</a:t>
            </a:r>
            <a:endParaRPr/>
          </a:p>
          <a:p>
            <a:pPr marL="628650" lvl="1" indent="-171450" algn="l" rtl="0">
              <a:spcBef>
                <a:spcPts val="0"/>
              </a:spcBef>
              <a:spcAft>
                <a:spcPts val="0"/>
              </a:spcAft>
              <a:buClr>
                <a:schemeClr val="dk1"/>
              </a:buClr>
              <a:buSzPts val="1200"/>
              <a:buFont typeface="Arial"/>
              <a:buChar char="•"/>
            </a:pPr>
            <a:r>
              <a:rPr lang="en-US"/>
              <a:t>any immediate basic and practical needs</a:t>
            </a:r>
            <a:endParaRPr/>
          </a:p>
          <a:p>
            <a:pPr marL="628650" lvl="1" indent="-171450" algn="l" rtl="0">
              <a:spcBef>
                <a:spcPts val="0"/>
              </a:spcBef>
              <a:spcAft>
                <a:spcPts val="0"/>
              </a:spcAft>
              <a:buClr>
                <a:schemeClr val="dk1"/>
              </a:buClr>
              <a:buSzPts val="1200"/>
              <a:buFont typeface="Arial"/>
              <a:buChar char="•"/>
            </a:pPr>
            <a:r>
              <a:rPr lang="en-US"/>
              <a:t>emotional reactions people may be experiencing”</a:t>
            </a:r>
            <a:endParaRPr/>
          </a:p>
          <a:p>
            <a:pPr marL="0" lvl="0" indent="0" algn="l" rtl="0">
              <a:spcBef>
                <a:spcPts val="0"/>
              </a:spcBef>
              <a:spcAft>
                <a:spcPts val="0"/>
              </a:spcAft>
              <a:buNone/>
            </a:pPr>
            <a:endParaRPr/>
          </a:p>
        </p:txBody>
      </p:sp>
      <p:sp>
        <p:nvSpPr>
          <p:cNvPr id="485" name="Google Shape;485;p27: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p28: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3" name="Google Shape;493;p28: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228600" lvl="0" indent="-228600" algn="l" rtl="0">
              <a:spcBef>
                <a:spcPts val="0"/>
              </a:spcBef>
              <a:spcAft>
                <a:spcPts val="0"/>
              </a:spcAft>
              <a:buClr>
                <a:schemeClr val="dk1"/>
              </a:buClr>
              <a:buSzPts val="1200"/>
              <a:buFont typeface="Arial"/>
              <a:buAutoNum type="arabicPeriod"/>
            </a:pPr>
            <a:r>
              <a:rPr lang="en-US"/>
              <a:t>Ask participants to think about the questions on the slide.</a:t>
            </a:r>
            <a:endParaRPr/>
          </a:p>
          <a:p>
            <a:pPr marL="228600" lvl="0" indent="-228600" algn="l" rtl="0">
              <a:spcBef>
                <a:spcPts val="0"/>
              </a:spcBef>
              <a:spcAft>
                <a:spcPts val="0"/>
              </a:spcAft>
              <a:buClr>
                <a:schemeClr val="dk1"/>
              </a:buClr>
              <a:buSzPts val="1200"/>
              <a:buFont typeface="Arial"/>
              <a:buAutoNum type="arabicPeriod"/>
            </a:pPr>
            <a:r>
              <a:rPr lang="en-US"/>
              <a:t>Ask if they would approach different people in their culture and context  differently. For example, would they greet men or women, older people or young adults, in different ways?</a:t>
            </a:r>
            <a:endParaRPr/>
          </a:p>
          <a:p>
            <a:pPr marL="228600" lvl="0" indent="-228600" algn="l" rtl="0">
              <a:spcBef>
                <a:spcPts val="0"/>
              </a:spcBef>
              <a:spcAft>
                <a:spcPts val="0"/>
              </a:spcAft>
              <a:buClr>
                <a:schemeClr val="dk1"/>
              </a:buClr>
              <a:buSzPts val="1200"/>
              <a:buFont typeface="Arial"/>
              <a:buAutoNum type="arabicPeriod"/>
            </a:pPr>
            <a:r>
              <a:rPr lang="en-US"/>
              <a:t>If time allows, invite members of large group to reply to the questions.</a:t>
            </a:r>
            <a:endParaRPr/>
          </a:p>
          <a:p>
            <a:pPr marL="0" lvl="0" indent="0" algn="l" rtl="0">
              <a:spcBef>
                <a:spcPts val="0"/>
              </a:spcBef>
              <a:spcAft>
                <a:spcPts val="0"/>
              </a:spcAft>
              <a:buNone/>
            </a:pPr>
            <a:endParaRPr/>
          </a:p>
          <a:p>
            <a:pPr marL="0" lvl="0" indent="0" algn="l" rtl="0">
              <a:spcBef>
                <a:spcPts val="0"/>
              </a:spcBef>
              <a:spcAft>
                <a:spcPts val="0"/>
              </a:spcAft>
              <a:buNone/>
            </a:pPr>
            <a:r>
              <a:rPr lang="en-US"/>
              <a:t>Add that, ”Psychological first aid can be provided in any setting where it is safe and  comfortable for the helper and person(s) in distress. It is best to provide psychological first aid in  a quiet and calm environment where everyone feels safe and secure. Privacy is essential for confidentiality. “</a:t>
            </a:r>
            <a:endParaRPr/>
          </a:p>
          <a:p>
            <a:pPr marL="0" lvl="0" indent="0" algn="l" rtl="0">
              <a:spcBef>
                <a:spcPts val="0"/>
              </a:spcBef>
              <a:spcAft>
                <a:spcPts val="0"/>
              </a:spcAft>
              <a:buNone/>
            </a:pPr>
            <a:endParaRPr/>
          </a:p>
        </p:txBody>
      </p:sp>
      <p:sp>
        <p:nvSpPr>
          <p:cNvPr id="494" name="Google Shape;494;p28: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29: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2" name="Google Shape;502;p29: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0:50</a:t>
            </a:r>
            <a:endParaRPr/>
          </a:p>
          <a:p>
            <a:pPr marL="228600" lvl="0" indent="-228600" algn="l" rtl="0">
              <a:spcBef>
                <a:spcPts val="0"/>
              </a:spcBef>
              <a:spcAft>
                <a:spcPts val="0"/>
              </a:spcAft>
              <a:buClr>
                <a:schemeClr val="dk1"/>
              </a:buClr>
              <a:buSzPts val="1200"/>
              <a:buFont typeface="Arial"/>
              <a:buAutoNum type="arabicPeriod"/>
            </a:pPr>
            <a:r>
              <a:rPr lang="en-US"/>
              <a:t>Explain that the second action principle, LISTEN refers to the way you communicate with someone from the very first moment you approach and interact with the person in distress. </a:t>
            </a:r>
            <a:endParaRPr/>
          </a:p>
          <a:p>
            <a:pPr marL="228600" lvl="0" indent="-228600" algn="l" rtl="0">
              <a:spcBef>
                <a:spcPts val="0"/>
              </a:spcBef>
              <a:spcAft>
                <a:spcPts val="0"/>
              </a:spcAft>
              <a:buClr>
                <a:schemeClr val="dk1"/>
              </a:buClr>
              <a:buSzPts val="1200"/>
              <a:buFont typeface="Arial"/>
              <a:buAutoNum type="arabicPeriod"/>
            </a:pPr>
            <a:r>
              <a:rPr lang="en-US"/>
              <a:t>Share that “LISTEN refers to how the PFA provider:</a:t>
            </a:r>
            <a:endParaRPr/>
          </a:p>
          <a:p>
            <a:pPr marL="628650" lvl="1" indent="-171450" algn="l" rtl="0">
              <a:spcBef>
                <a:spcPts val="0"/>
              </a:spcBef>
              <a:spcAft>
                <a:spcPts val="0"/>
              </a:spcAft>
              <a:buClr>
                <a:schemeClr val="dk1"/>
              </a:buClr>
              <a:buSzPts val="1200"/>
              <a:buFont typeface="Arial"/>
              <a:buChar char="•"/>
            </a:pPr>
            <a:r>
              <a:rPr lang="en-US"/>
              <a:t>approaches someone</a:t>
            </a:r>
            <a:endParaRPr/>
          </a:p>
          <a:p>
            <a:pPr marL="628650" lvl="1" indent="-171450" algn="l" rtl="0">
              <a:spcBef>
                <a:spcPts val="0"/>
              </a:spcBef>
              <a:spcAft>
                <a:spcPts val="0"/>
              </a:spcAft>
              <a:buClr>
                <a:schemeClr val="dk1"/>
              </a:buClr>
              <a:buSzPts val="1200"/>
              <a:buFont typeface="Arial"/>
              <a:buChar char="•"/>
            </a:pPr>
            <a:r>
              <a:rPr lang="en-US"/>
              <a:t>introduces oneself</a:t>
            </a:r>
            <a:endParaRPr/>
          </a:p>
          <a:p>
            <a:pPr marL="628650" lvl="1" indent="-171450" algn="l" rtl="0">
              <a:spcBef>
                <a:spcPts val="0"/>
              </a:spcBef>
              <a:spcAft>
                <a:spcPts val="0"/>
              </a:spcAft>
              <a:buClr>
                <a:schemeClr val="dk1"/>
              </a:buClr>
              <a:buSzPts val="1200"/>
              <a:buFont typeface="Arial"/>
              <a:buChar char="•"/>
            </a:pPr>
            <a:r>
              <a:rPr lang="en-US"/>
              <a:t>pays attention and listens actively</a:t>
            </a:r>
            <a:endParaRPr/>
          </a:p>
          <a:p>
            <a:pPr marL="628650" lvl="1" indent="-171450" algn="l" rtl="0">
              <a:spcBef>
                <a:spcPts val="0"/>
              </a:spcBef>
              <a:spcAft>
                <a:spcPts val="0"/>
              </a:spcAft>
              <a:buClr>
                <a:schemeClr val="dk1"/>
              </a:buClr>
              <a:buSzPts val="1200"/>
              <a:buFont typeface="Arial"/>
              <a:buChar char="•"/>
            </a:pPr>
            <a:r>
              <a:rPr lang="en-US"/>
              <a:t>accepts others’ feelings</a:t>
            </a:r>
            <a:endParaRPr/>
          </a:p>
          <a:p>
            <a:pPr marL="628650" lvl="1" indent="-171450" algn="l" rtl="0">
              <a:spcBef>
                <a:spcPts val="0"/>
              </a:spcBef>
              <a:spcAft>
                <a:spcPts val="0"/>
              </a:spcAft>
              <a:buClr>
                <a:schemeClr val="dk1"/>
              </a:buClr>
              <a:buSzPts val="1200"/>
              <a:buFont typeface="Arial"/>
              <a:buChar char="•"/>
            </a:pPr>
            <a:r>
              <a:rPr lang="en-US"/>
              <a:t>calms the person in distress</a:t>
            </a:r>
            <a:endParaRPr/>
          </a:p>
          <a:p>
            <a:pPr marL="628650" lvl="1" indent="-171450" algn="l" rtl="0">
              <a:spcBef>
                <a:spcPts val="0"/>
              </a:spcBef>
              <a:spcAft>
                <a:spcPts val="0"/>
              </a:spcAft>
              <a:buClr>
                <a:schemeClr val="dk1"/>
              </a:buClr>
              <a:buSzPts val="1200"/>
              <a:buFont typeface="Arial"/>
              <a:buChar char="•"/>
            </a:pPr>
            <a:r>
              <a:rPr lang="en-US"/>
              <a:t>asks about needs and concerns”</a:t>
            </a:r>
            <a:endParaRPr/>
          </a:p>
          <a:p>
            <a:pPr marL="0" lvl="0" indent="0" algn="l" rtl="0">
              <a:spcBef>
                <a:spcPts val="0"/>
              </a:spcBef>
              <a:spcAft>
                <a:spcPts val="0"/>
              </a:spcAft>
              <a:buNone/>
            </a:pPr>
            <a:endParaRPr/>
          </a:p>
          <a:p>
            <a:pPr marL="0" lvl="0" indent="0" algn="l" rtl="0">
              <a:spcBef>
                <a:spcPts val="0"/>
              </a:spcBef>
              <a:spcAft>
                <a:spcPts val="0"/>
              </a:spcAft>
              <a:buNone/>
            </a:pPr>
            <a:r>
              <a:rPr lang="en-US"/>
              <a:t>3. Emphasize that someone offering PFA should follow the lead of the individual in discussing what happened or what their struggle is.</a:t>
            </a:r>
            <a:endParaRPr/>
          </a:p>
          <a:p>
            <a:pPr marL="171450" lvl="0" indent="-171450" algn="l" rtl="0">
              <a:spcBef>
                <a:spcPts val="0"/>
              </a:spcBef>
              <a:spcAft>
                <a:spcPts val="0"/>
              </a:spcAft>
              <a:buClr>
                <a:schemeClr val="dk1"/>
              </a:buClr>
              <a:buSzPts val="1200"/>
              <a:buFont typeface="Arial"/>
              <a:buChar char="•"/>
            </a:pPr>
            <a:r>
              <a:rPr lang="en-US"/>
              <a:t>Avoid asking for in-depth descriptions of traumatic experiences.</a:t>
            </a:r>
            <a:endParaRPr/>
          </a:p>
          <a:p>
            <a:pPr marL="171450" lvl="0" indent="-171450" algn="l" rtl="0">
              <a:spcBef>
                <a:spcPts val="0"/>
              </a:spcBef>
              <a:spcAft>
                <a:spcPts val="0"/>
              </a:spcAft>
              <a:buClr>
                <a:schemeClr val="dk1"/>
              </a:buClr>
              <a:buSzPts val="1200"/>
              <a:buFont typeface="Arial"/>
              <a:buChar char="•"/>
            </a:pPr>
            <a:r>
              <a:rPr lang="en-US"/>
              <a:t>Individuals should not be pressed to disclose details of any trauma or loss.</a:t>
            </a:r>
            <a:endParaRPr/>
          </a:p>
          <a:p>
            <a:pPr marL="0" lvl="0" indent="0" algn="l" rtl="0">
              <a:spcBef>
                <a:spcPts val="0"/>
              </a:spcBef>
              <a:spcAft>
                <a:spcPts val="0"/>
              </a:spcAft>
              <a:buNone/>
            </a:pPr>
            <a:r>
              <a:rPr lang="en-US"/>
              <a:t>Pressing or forcing someone to share these details could be harmful to their well-being</a:t>
            </a:r>
            <a:endParaRPr/>
          </a:p>
          <a:p>
            <a:pPr marL="0" lvl="0" indent="0" algn="l" rtl="0">
              <a:spcBef>
                <a:spcPts val="0"/>
              </a:spcBef>
              <a:spcAft>
                <a:spcPts val="0"/>
              </a:spcAft>
              <a:buNone/>
            </a:pPr>
            <a:endParaRPr/>
          </a:p>
        </p:txBody>
      </p:sp>
      <p:sp>
        <p:nvSpPr>
          <p:cNvPr id="503" name="Google Shape;503;p29: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Google Shape;529;p30: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0" name="Google Shape;530;p30:notes"/>
          <p:cNvSpPr txBox="1">
            <a:spLocks noGrp="1"/>
          </p:cNvSpPr>
          <p:nvPr>
            <p:ph type="body" idx="1"/>
          </p:nvPr>
        </p:nvSpPr>
        <p:spPr>
          <a:xfrm>
            <a:off x="700405" y="4470836"/>
            <a:ext cx="5603240" cy="4441389"/>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sz="1100"/>
              <a:t>Share that “When we offer the gift of listening to someone who is in distress, we can practice communication skills that are more helpful.”</a:t>
            </a:r>
            <a:endParaRPr/>
          </a:p>
          <a:p>
            <a:pPr marL="0" lvl="0" indent="0" algn="l" rtl="0">
              <a:spcBef>
                <a:spcPts val="0"/>
              </a:spcBef>
              <a:spcAft>
                <a:spcPts val="0"/>
              </a:spcAft>
              <a:buNone/>
            </a:pPr>
            <a:endParaRPr sz="1100"/>
          </a:p>
          <a:p>
            <a:pPr marL="0" lvl="0" indent="0" algn="l" rtl="0">
              <a:spcBef>
                <a:spcPts val="0"/>
              </a:spcBef>
              <a:spcAft>
                <a:spcPts val="0"/>
              </a:spcAft>
              <a:buNone/>
            </a:pPr>
            <a:r>
              <a:rPr lang="en-US" sz="1100"/>
              <a:t>Explain that knowing  more helpful responses when we seek to offer PFA is key and that a good way to get a sense of  what may be a helpful response, is to recall those experiences in our own lives when someone has offered helpful replies in response to our own challenging situation.</a:t>
            </a:r>
            <a:endParaRPr/>
          </a:p>
          <a:p>
            <a:pPr marL="0" lvl="0" indent="0" algn="l" rtl="0">
              <a:spcBef>
                <a:spcPts val="0"/>
              </a:spcBef>
              <a:spcAft>
                <a:spcPts val="0"/>
              </a:spcAft>
              <a:buNone/>
            </a:pPr>
            <a:endParaRPr sz="1100"/>
          </a:p>
          <a:p>
            <a:pPr marL="0" lvl="0" indent="0" algn="l" rtl="0">
              <a:spcBef>
                <a:spcPts val="0"/>
              </a:spcBef>
              <a:spcAft>
                <a:spcPts val="0"/>
              </a:spcAft>
              <a:buNone/>
            </a:pPr>
            <a:r>
              <a:rPr lang="en-US" sz="1100"/>
              <a:t>Say, in addition to the points on the slide, here are some other points to keep in mind:</a:t>
            </a:r>
            <a:endParaRPr/>
          </a:p>
          <a:p>
            <a:pPr marL="0" lvl="0" indent="0" algn="l" rtl="0">
              <a:spcBef>
                <a:spcPts val="0"/>
              </a:spcBef>
              <a:spcAft>
                <a:spcPts val="0"/>
              </a:spcAft>
              <a:buNone/>
            </a:pPr>
            <a:r>
              <a:rPr lang="en-US" sz="1100"/>
              <a:t>1) A person may downplay what they are going through to avoid upsetting you or may not recognize there is a problem. </a:t>
            </a:r>
            <a:endParaRPr/>
          </a:p>
          <a:p>
            <a:pPr marL="0" lvl="0" indent="0" algn="l" rtl="0">
              <a:spcBef>
                <a:spcPts val="0"/>
              </a:spcBef>
              <a:spcAft>
                <a:spcPts val="0"/>
              </a:spcAft>
              <a:buNone/>
            </a:pPr>
            <a:r>
              <a:rPr lang="en-US" sz="1100"/>
              <a:t>2) Let the person know you are ready when they are - do not put pressure on them to talk if they do not wish to do so.</a:t>
            </a:r>
            <a:endParaRPr/>
          </a:p>
          <a:p>
            <a:pPr marL="0" lvl="0" indent="0" algn="l" rtl="0">
              <a:spcBef>
                <a:spcPts val="0"/>
              </a:spcBef>
              <a:spcAft>
                <a:spcPts val="0"/>
              </a:spcAft>
              <a:buNone/>
            </a:pPr>
            <a:r>
              <a:rPr lang="en-US" sz="1100"/>
              <a:t>3) Ask questions that are open-ended, inviting the person to share more. Only to increase your understanding, not to be nosy.</a:t>
            </a:r>
            <a:endParaRPr/>
          </a:p>
          <a:p>
            <a:pPr marL="0" lvl="0" indent="0" algn="l" rtl="0">
              <a:spcBef>
                <a:spcPts val="0"/>
              </a:spcBef>
              <a:spcAft>
                <a:spcPts val="0"/>
              </a:spcAft>
              <a:buNone/>
            </a:pPr>
            <a:r>
              <a:rPr lang="en-US" sz="1100"/>
              <a:t>4) Use  “I” statements, these can feel less threatening. (“I’ve noticed you been very quiet in Faith Sharing lately.”)</a:t>
            </a:r>
            <a:endParaRPr/>
          </a:p>
          <a:p>
            <a:pPr marL="0" lvl="0" indent="0" algn="l" rtl="0">
              <a:spcBef>
                <a:spcPts val="0"/>
              </a:spcBef>
              <a:spcAft>
                <a:spcPts val="0"/>
              </a:spcAft>
              <a:buNone/>
            </a:pPr>
            <a:r>
              <a:rPr lang="en-US" sz="1100"/>
              <a:t>5) Share that you are concerned.</a:t>
            </a:r>
            <a:endParaRPr/>
          </a:p>
          <a:p>
            <a:pPr marL="0" lvl="0" indent="0" algn="l" rtl="0">
              <a:spcBef>
                <a:spcPts val="0"/>
              </a:spcBef>
              <a:spcAft>
                <a:spcPts val="0"/>
              </a:spcAft>
              <a:buNone/>
            </a:pPr>
            <a:endParaRPr sz="1100"/>
          </a:p>
          <a:p>
            <a:pPr marL="0" lvl="0" indent="0" algn="l" rtl="0">
              <a:spcBef>
                <a:spcPts val="0"/>
              </a:spcBef>
              <a:spcAft>
                <a:spcPts val="0"/>
              </a:spcAft>
              <a:buNone/>
            </a:pPr>
            <a:r>
              <a:rPr lang="en-US" sz="1100"/>
              <a:t>State, “Remember, those you seek to  help are the experts of their own needs.”</a:t>
            </a:r>
            <a:endParaRPr/>
          </a:p>
          <a:p>
            <a:pPr marL="0" lvl="0" indent="0" algn="l" rtl="0">
              <a:spcBef>
                <a:spcPts val="0"/>
              </a:spcBef>
              <a:spcAft>
                <a:spcPts val="0"/>
              </a:spcAft>
              <a:buNone/>
            </a:pPr>
            <a:endParaRPr sz="1100"/>
          </a:p>
        </p:txBody>
      </p:sp>
      <p:sp>
        <p:nvSpPr>
          <p:cNvPr id="531" name="Google Shape;531;p30: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p31: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9" name="Google Shape;539;p31: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US"/>
              <a:t>Say “ Now we meet Michelle.  She is fighting depression. A quiet struggle, often invisible, often misunderstood. Michelle's story teaches us a great deal about listening - about what it looks like when we get it wrong, and what changes when we truly get it right.”</a:t>
            </a:r>
            <a:endParaRPr/>
          </a:p>
          <a:p>
            <a:pPr marL="0" lvl="0" indent="0" algn="l" rtl="0">
              <a:spcBef>
                <a:spcPts val="0"/>
              </a:spcBef>
              <a:spcAft>
                <a:spcPts val="0"/>
              </a:spcAft>
              <a:buNone/>
            </a:pPr>
            <a:endParaRPr/>
          </a:p>
          <a:p>
            <a:pPr marL="0" lvl="0" indent="0" algn="l" rtl="0">
              <a:spcBef>
                <a:spcPts val="0"/>
              </a:spcBef>
              <a:spcAft>
                <a:spcPts val="0"/>
              </a:spcAft>
              <a:buNone/>
            </a:pPr>
            <a:r>
              <a:rPr lang="en-US"/>
              <a:t>Read the slide or have two participants take a role</a:t>
            </a:r>
            <a:endParaRPr/>
          </a:p>
          <a:p>
            <a:pPr marL="0" lvl="0" indent="0" algn="l" rtl="0">
              <a:spcBef>
                <a:spcPts val="0"/>
              </a:spcBef>
              <a:spcAft>
                <a:spcPts val="0"/>
              </a:spcAft>
              <a:buNone/>
            </a:pPr>
            <a:endParaRPr/>
          </a:p>
        </p:txBody>
      </p:sp>
      <p:sp>
        <p:nvSpPr>
          <p:cNvPr id="540" name="Google Shape;540;p31: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p32: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7" name="Google Shape;547;p32: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Read the slide or have two participants take a role</a:t>
            </a:r>
            <a:endParaRPr/>
          </a:p>
          <a:p>
            <a:pPr marL="0" lvl="0" indent="0" algn="l" rtl="0">
              <a:spcBef>
                <a:spcPts val="0"/>
              </a:spcBef>
              <a:spcAft>
                <a:spcPts val="0"/>
              </a:spcAft>
              <a:buNone/>
            </a:pPr>
            <a:endParaRPr/>
          </a:p>
        </p:txBody>
      </p:sp>
      <p:sp>
        <p:nvSpPr>
          <p:cNvPr id="548" name="Google Shape;548;p32: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p33: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5" name="Google Shape;555;p33:notes"/>
          <p:cNvSpPr txBox="1">
            <a:spLocks noGrp="1"/>
          </p:cNvSpPr>
          <p:nvPr>
            <p:ph type="body" idx="1"/>
          </p:nvPr>
        </p:nvSpPr>
        <p:spPr>
          <a:xfrm>
            <a:off x="700405" y="4470838"/>
            <a:ext cx="5603240" cy="4365187"/>
          </a:xfrm>
          <a:prstGeom prst="rect">
            <a:avLst/>
          </a:prstGeom>
          <a:noFill/>
          <a:ln>
            <a:noFill/>
          </a:ln>
        </p:spPr>
        <p:txBody>
          <a:bodyPr spcFirstLastPara="1" wrap="square" lIns="93100" tIns="46550" rIns="93100" bIns="4655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Points to consider:</a:t>
            </a:r>
            <a:endParaRPr/>
          </a:p>
          <a:p>
            <a:pPr marL="171450" marR="1870" lvl="0" indent="-171450" algn="l" rtl="0">
              <a:spcBef>
                <a:spcPts val="600"/>
              </a:spcBef>
              <a:spcAft>
                <a:spcPts val="0"/>
              </a:spcAft>
              <a:buClr>
                <a:schemeClr val="dk1"/>
              </a:buClr>
              <a:buSzPts val="1000"/>
              <a:buFont typeface="Arial"/>
              <a:buChar char="•"/>
            </a:pPr>
            <a:r>
              <a:rPr lang="en-US" sz="1000">
                <a:latin typeface="Calibri"/>
                <a:ea typeface="Calibri"/>
                <a:cs typeface="Calibri"/>
                <a:sym typeface="Calibri"/>
              </a:rPr>
              <a:t>Saying </a:t>
            </a:r>
            <a:r>
              <a:rPr lang="en-US" sz="1000" b="0" i="0" u="none" strike="noStrike">
                <a:latin typeface="Calibri"/>
                <a:ea typeface="Calibri"/>
                <a:cs typeface="Calibri"/>
                <a:sym typeface="Calibri"/>
              </a:rPr>
              <a:t>"we all feel that way," </a:t>
            </a:r>
            <a:r>
              <a:rPr lang="en-US" sz="1000">
                <a:latin typeface="Calibri"/>
                <a:ea typeface="Calibri"/>
                <a:cs typeface="Calibri"/>
                <a:sym typeface="Calibri"/>
              </a:rPr>
              <a:t>is </a:t>
            </a:r>
            <a:r>
              <a:rPr lang="en-US" sz="1000" b="0" i="0" u="none" strike="noStrike">
                <a:latin typeface="Calibri"/>
                <a:ea typeface="Calibri"/>
                <a:cs typeface="Calibri"/>
                <a:sym typeface="Calibri"/>
              </a:rPr>
              <a:t>telling the person their experience isn't special, isn't worth attention. </a:t>
            </a:r>
            <a:r>
              <a:rPr lang="en-US" sz="1000">
                <a:latin typeface="Calibri"/>
                <a:ea typeface="Calibri"/>
                <a:cs typeface="Calibri"/>
                <a:sym typeface="Calibri"/>
              </a:rPr>
              <a:t>W</a:t>
            </a:r>
            <a:r>
              <a:rPr lang="en-US" sz="1000" b="0" i="0" u="none" strike="noStrike">
                <a:latin typeface="Calibri"/>
                <a:ea typeface="Calibri"/>
                <a:cs typeface="Calibri"/>
                <a:sym typeface="Calibri"/>
              </a:rPr>
              <a:t>hat might be a pebble for you can be a boulder for someone else. </a:t>
            </a:r>
            <a:endParaRPr/>
          </a:p>
          <a:p>
            <a:pPr marL="171450" marR="1870" lvl="0" indent="-171450" algn="l" rtl="0">
              <a:spcBef>
                <a:spcPts val="600"/>
              </a:spcBef>
              <a:spcAft>
                <a:spcPts val="0"/>
              </a:spcAft>
              <a:buClr>
                <a:schemeClr val="dk1"/>
              </a:buClr>
              <a:buSzPts val="1000"/>
              <a:buFont typeface="Arial"/>
              <a:buChar char="•"/>
            </a:pPr>
            <a:r>
              <a:rPr lang="en-US" sz="1000">
                <a:latin typeface="Calibri"/>
                <a:ea typeface="Calibri"/>
                <a:cs typeface="Calibri"/>
                <a:sym typeface="Calibri"/>
              </a:rPr>
              <a:t>O</a:t>
            </a:r>
            <a:r>
              <a:rPr lang="en-US" sz="1000" b="0" i="0" u="none" strike="noStrike">
                <a:latin typeface="Calibri"/>
                <a:ea typeface="Calibri"/>
                <a:cs typeface="Calibri"/>
                <a:sym typeface="Calibri"/>
              </a:rPr>
              <a:t>ffering solutions - melatonin, set an alarm, get outside, exercise. All might be helpful for someone feeling a bit low. None of them address clinical depression.</a:t>
            </a:r>
            <a:endParaRPr/>
          </a:p>
          <a:p>
            <a:pPr marL="171450" marR="3040" lvl="0" indent="-171450" algn="l" rtl="0">
              <a:spcBef>
                <a:spcPts val="600"/>
              </a:spcBef>
              <a:spcAft>
                <a:spcPts val="0"/>
              </a:spcAft>
              <a:buClr>
                <a:schemeClr val="dk1"/>
              </a:buClr>
              <a:buSzPts val="1000"/>
              <a:buFont typeface="Arial"/>
              <a:buChar char="•"/>
            </a:pPr>
            <a:r>
              <a:rPr lang="en-US" sz="1000" b="0" i="0" u="none" strike="noStrike">
                <a:latin typeface="Calibri"/>
                <a:ea typeface="Calibri"/>
                <a:cs typeface="Calibri"/>
                <a:sym typeface="Calibri"/>
              </a:rPr>
              <a:t>"Depression is all about brain chemistry</a:t>
            </a:r>
            <a:r>
              <a:rPr lang="en-US" sz="1000">
                <a:latin typeface="Calibri"/>
                <a:ea typeface="Calibri"/>
                <a:cs typeface="Calibri"/>
                <a:sym typeface="Calibri"/>
              </a:rPr>
              <a:t>” </a:t>
            </a:r>
            <a:r>
              <a:rPr lang="en-US" sz="1000" b="0" i="0" u="none" strike="noStrike">
                <a:latin typeface="Calibri"/>
                <a:ea typeface="Calibri"/>
                <a:cs typeface="Calibri"/>
                <a:sym typeface="Calibri"/>
              </a:rPr>
              <a:t>- technically she's right that depression involves brain chemistry. But she's treating it like Michelle can just exercise it away. Would you tell someone with a broken leg to just push through the pain and walk? No. But we do this with mental illness all the time.</a:t>
            </a:r>
            <a:endParaRPr/>
          </a:p>
          <a:p>
            <a:pPr marL="171450" marR="3070" lvl="0" indent="-171450" algn="just" rtl="0">
              <a:spcBef>
                <a:spcPts val="600"/>
              </a:spcBef>
              <a:spcAft>
                <a:spcPts val="0"/>
              </a:spcAft>
              <a:buClr>
                <a:schemeClr val="dk1"/>
              </a:buClr>
              <a:buSzPts val="1000"/>
              <a:buFont typeface="Arial"/>
              <a:buChar char="•"/>
            </a:pPr>
            <a:r>
              <a:rPr lang="en-US" sz="1000" b="0" i="0" u="none" strike="noStrike">
                <a:latin typeface="Calibri"/>
                <a:ea typeface="Calibri"/>
                <a:cs typeface="Calibri"/>
                <a:sym typeface="Calibri"/>
              </a:rPr>
              <a:t>"Happiness is a choice" - this is </a:t>
            </a:r>
            <a:r>
              <a:rPr lang="en-US" sz="1000">
                <a:latin typeface="Calibri"/>
                <a:ea typeface="Calibri"/>
                <a:cs typeface="Calibri"/>
                <a:sym typeface="Calibri"/>
              </a:rPr>
              <a:t>very </a:t>
            </a:r>
            <a:r>
              <a:rPr lang="en-US" sz="1000" b="0" i="0" u="none" strike="noStrike">
                <a:latin typeface="Calibri"/>
                <a:ea typeface="Calibri"/>
                <a:cs typeface="Calibri"/>
                <a:sym typeface="Calibri"/>
              </a:rPr>
              <a:t>damaging thing. Michelle is now thinking "if I'm not happy, then I'm choosing to be miserable</a:t>
            </a:r>
            <a:r>
              <a:rPr lang="en-US" sz="1000">
                <a:latin typeface="Calibri"/>
                <a:ea typeface="Calibri"/>
                <a:cs typeface="Calibri"/>
                <a:sym typeface="Calibri"/>
              </a:rPr>
              <a:t> and </a:t>
            </a:r>
            <a:r>
              <a:rPr lang="en-US" sz="1000" b="0" i="0" u="none" strike="noStrike">
                <a:latin typeface="Calibri"/>
                <a:ea typeface="Calibri"/>
                <a:cs typeface="Calibri"/>
                <a:sym typeface="Calibri"/>
              </a:rPr>
              <a:t>choosing to hurt my family. This is my fault.“ You've just taken someone who's already struggling and added shame and guilt</a:t>
            </a:r>
            <a:endParaRPr/>
          </a:p>
          <a:p>
            <a:pPr marL="171450" marR="3070" lvl="0" indent="-171450" algn="just" rtl="0">
              <a:spcBef>
                <a:spcPts val="600"/>
              </a:spcBef>
              <a:spcAft>
                <a:spcPts val="0"/>
              </a:spcAft>
              <a:buClr>
                <a:schemeClr val="dk1"/>
              </a:buClr>
              <a:buSzPts val="1000"/>
              <a:buFont typeface="Arial"/>
              <a:buChar char="•"/>
            </a:pPr>
            <a:r>
              <a:rPr lang="en-US" sz="1000" b="0" i="0" u="none" strike="noStrike">
                <a:latin typeface="Calibri"/>
                <a:ea typeface="Calibri"/>
                <a:cs typeface="Calibri"/>
                <a:sym typeface="Calibri"/>
              </a:rPr>
              <a:t>"Snap out of this" - if Michelle could snap out of it, she would. This isn't something you snap out of.</a:t>
            </a:r>
            <a:endParaRPr/>
          </a:p>
          <a:p>
            <a:pPr marL="171450" marR="2980" lvl="0" indent="-171450" algn="l" rtl="0">
              <a:spcBef>
                <a:spcPts val="600"/>
              </a:spcBef>
              <a:spcAft>
                <a:spcPts val="0"/>
              </a:spcAft>
              <a:buClr>
                <a:schemeClr val="dk1"/>
              </a:buClr>
              <a:buSzPts val="1000"/>
              <a:buFont typeface="Arial"/>
              <a:buChar char="•"/>
            </a:pPr>
            <a:r>
              <a:rPr lang="en-US" sz="1000" b="0" i="0" u="none" strike="noStrike">
                <a:latin typeface="Calibri"/>
                <a:ea typeface="Calibri"/>
                <a:cs typeface="Calibri"/>
                <a:sym typeface="Calibri"/>
              </a:rPr>
              <a:t>"You've got everything to be grateful for" -  telling someone with depression to just be grateful is like telling someone who's drowning "but there's so much air around you!" It doesn't help.</a:t>
            </a:r>
            <a:endParaRPr/>
          </a:p>
          <a:p>
            <a:pPr marL="171450" lvl="0" indent="-171450" algn="l" rtl="0">
              <a:spcBef>
                <a:spcPts val="600"/>
              </a:spcBef>
              <a:spcAft>
                <a:spcPts val="0"/>
              </a:spcAft>
              <a:buClr>
                <a:schemeClr val="dk1"/>
              </a:buClr>
              <a:buSzPts val="1000"/>
              <a:buFont typeface="Arial"/>
              <a:buChar char="•"/>
            </a:pPr>
            <a:r>
              <a:rPr lang="en-US" sz="1000">
                <a:latin typeface="Calibri"/>
                <a:ea typeface="Calibri"/>
                <a:cs typeface="Calibri"/>
                <a:sym typeface="Calibri"/>
              </a:rPr>
              <a:t>Michelle </a:t>
            </a:r>
            <a:r>
              <a:rPr lang="en-US" sz="1000" b="0" i="0" u="none" strike="noStrike">
                <a:latin typeface="Calibri"/>
                <a:ea typeface="Calibri"/>
                <a:cs typeface="Calibri"/>
                <a:sym typeface="Calibri"/>
              </a:rPr>
              <a:t>now thinks the church can't help her. If Linda, a mental health minister, responded this way, Michelle assumes everyone at church will respond this </a:t>
            </a:r>
            <a:r>
              <a:rPr lang="en-US" sz="1000">
                <a:latin typeface="Calibri"/>
                <a:ea typeface="Calibri"/>
                <a:cs typeface="Calibri"/>
                <a:sym typeface="Calibri"/>
              </a:rPr>
              <a:t>way. She won't come back. </a:t>
            </a:r>
            <a:r>
              <a:rPr lang="en-US" sz="1000" b="0" i="0" u="none" strike="noStrike">
                <a:latin typeface="Calibri"/>
                <a:ea typeface="Calibri"/>
                <a:cs typeface="Calibri"/>
                <a:sym typeface="Calibri"/>
              </a:rPr>
              <a:t>She'll suffer alone. </a:t>
            </a:r>
            <a:endParaRPr sz="10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p34: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2" name="Google Shape;562;p34: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Say “Let's see what using PFA principles looks like with depression.”</a:t>
            </a:r>
            <a:endParaRPr/>
          </a:p>
          <a:p>
            <a:pPr marL="0" lvl="0" indent="0" algn="l" rtl="0">
              <a:spcBef>
                <a:spcPts val="0"/>
              </a:spcBef>
              <a:spcAft>
                <a:spcPts val="0"/>
              </a:spcAft>
              <a:buNone/>
            </a:pPr>
            <a:endParaRPr/>
          </a:p>
          <a:p>
            <a:pPr marL="0" lvl="0" indent="0" algn="l" rtl="0">
              <a:spcBef>
                <a:spcPts val="0"/>
              </a:spcBef>
              <a:spcAft>
                <a:spcPts val="0"/>
              </a:spcAft>
              <a:buNone/>
            </a:pPr>
            <a:r>
              <a:rPr lang="en-US"/>
              <a:t>Read the slide or have two participants take a role</a:t>
            </a:r>
            <a:endParaRPr/>
          </a:p>
          <a:p>
            <a:pPr marL="0" lvl="0" indent="0" algn="l" rtl="0">
              <a:spcBef>
                <a:spcPts val="0"/>
              </a:spcBef>
              <a:spcAft>
                <a:spcPts val="0"/>
              </a:spcAft>
              <a:buNone/>
            </a:pPr>
            <a:endParaRPr/>
          </a:p>
        </p:txBody>
      </p:sp>
      <p:sp>
        <p:nvSpPr>
          <p:cNvPr id="563" name="Google Shape;563;p34: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p35: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0" name="Google Shape;570;p35: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Read the slide or have two participants take a role</a:t>
            </a:r>
            <a:endParaRPr/>
          </a:p>
          <a:p>
            <a:pPr marL="0" lvl="0" indent="0" algn="l" rtl="0">
              <a:spcBef>
                <a:spcPts val="0"/>
              </a:spcBef>
              <a:spcAft>
                <a:spcPts val="0"/>
              </a:spcAft>
              <a:buNone/>
            </a:pPr>
            <a:endParaRPr/>
          </a:p>
        </p:txBody>
      </p:sp>
      <p:sp>
        <p:nvSpPr>
          <p:cNvPr id="571" name="Google Shape;571;p35: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p36: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8" name="Google Shape;578;p36:notes"/>
          <p:cNvSpPr txBox="1">
            <a:spLocks noGrp="1"/>
          </p:cNvSpPr>
          <p:nvPr>
            <p:ph type="body" idx="1"/>
          </p:nvPr>
        </p:nvSpPr>
        <p:spPr>
          <a:xfrm>
            <a:off x="700405" y="4470837"/>
            <a:ext cx="5603240" cy="4974788"/>
          </a:xfrm>
          <a:prstGeom prst="rect">
            <a:avLst/>
          </a:prstGeom>
          <a:noFill/>
          <a:ln>
            <a:noFill/>
          </a:ln>
        </p:spPr>
        <p:txBody>
          <a:bodyPr spcFirstLastPara="1" wrap="square" lIns="93100" tIns="46550" rIns="93100" bIns="4655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Points to consider:</a:t>
            </a:r>
            <a:endParaRPr/>
          </a:p>
          <a:p>
            <a:pPr marL="171450" lvl="0" indent="-171450" algn="l" rtl="0">
              <a:spcBef>
                <a:spcPts val="600"/>
              </a:spcBef>
              <a:spcAft>
                <a:spcPts val="0"/>
              </a:spcAft>
              <a:buClr>
                <a:schemeClr val="dk1"/>
              </a:buClr>
              <a:buSzPts val="1000"/>
              <a:buFont typeface="Arial"/>
              <a:buChar char="•"/>
            </a:pPr>
            <a:r>
              <a:rPr lang="en-US" sz="1000" b="0" i="0" u="none" strike="noStrike">
                <a:latin typeface="Arial"/>
                <a:ea typeface="Arial"/>
                <a:cs typeface="Arial"/>
                <a:sym typeface="Arial"/>
              </a:rPr>
              <a:t>She asked permission to join and approached gently. When someone is depressed, enthusiasm can feel aggressive.</a:t>
            </a:r>
            <a:endParaRPr/>
          </a:p>
          <a:p>
            <a:pPr marL="171450" lvl="0" indent="-171450" algn="l" rtl="0">
              <a:spcBef>
                <a:spcPts val="600"/>
              </a:spcBef>
              <a:spcAft>
                <a:spcPts val="0"/>
              </a:spcAft>
              <a:buClr>
                <a:schemeClr val="dk1"/>
              </a:buClr>
              <a:buSzPts val="1000"/>
              <a:buFont typeface="Arial"/>
              <a:buChar char="•"/>
            </a:pPr>
            <a:r>
              <a:rPr lang="en-US" sz="1000" b="0" i="0" u="none" strike="noStrike">
                <a:latin typeface="Arial"/>
                <a:ea typeface="Arial"/>
                <a:cs typeface="Arial"/>
                <a:sym typeface="Arial"/>
              </a:rPr>
              <a:t>"How are you doing?" and waited for a real answer.  </a:t>
            </a:r>
            <a:r>
              <a:rPr lang="en-US" sz="1000">
                <a:latin typeface="Arial"/>
                <a:ea typeface="Arial"/>
                <a:cs typeface="Arial"/>
                <a:sym typeface="Arial"/>
              </a:rPr>
              <a:t>S</a:t>
            </a:r>
            <a:r>
              <a:rPr lang="en-US" sz="1000" b="0" i="0" u="none" strike="noStrike">
                <a:latin typeface="Arial"/>
                <a:ea typeface="Arial"/>
                <a:cs typeface="Arial"/>
                <a:sym typeface="Arial"/>
              </a:rPr>
              <a:t>he asked clarifying questions. She's helping Michelle articulate her experience.</a:t>
            </a:r>
            <a:endParaRPr/>
          </a:p>
          <a:p>
            <a:pPr marL="171450" lvl="0" indent="-171450" algn="l" rtl="0">
              <a:spcBef>
                <a:spcPts val="600"/>
              </a:spcBef>
              <a:spcAft>
                <a:spcPts val="0"/>
              </a:spcAft>
              <a:buClr>
                <a:schemeClr val="dk1"/>
              </a:buClr>
              <a:buSzPts val="1000"/>
              <a:buFont typeface="Arial"/>
              <a:buChar char="•"/>
            </a:pPr>
            <a:r>
              <a:rPr lang="en-US" sz="1000">
                <a:latin typeface="Arial"/>
                <a:ea typeface="Arial"/>
                <a:cs typeface="Arial"/>
                <a:sym typeface="Arial"/>
              </a:rPr>
              <a:t>V</a:t>
            </a:r>
            <a:r>
              <a:rPr lang="en-US" sz="1000" b="0" i="0" u="none" strike="noStrike">
                <a:latin typeface="Arial"/>
                <a:ea typeface="Arial"/>
                <a:cs typeface="Arial"/>
                <a:sym typeface="Arial"/>
              </a:rPr>
              <a:t>alidation - when Michelle described numbness, Linda said it - "that sounds exhausting.“ Not "oh everyone feels that way." Not "just push through."</a:t>
            </a:r>
            <a:endParaRPr/>
          </a:p>
          <a:p>
            <a:pPr marL="171450" lvl="0" indent="-171450" algn="l" rtl="0">
              <a:spcBef>
                <a:spcPts val="600"/>
              </a:spcBef>
              <a:spcAft>
                <a:spcPts val="0"/>
              </a:spcAft>
              <a:buClr>
                <a:schemeClr val="dk1"/>
              </a:buClr>
              <a:buSzPts val="1000"/>
              <a:buFont typeface="Arial"/>
              <a:buChar char="•"/>
            </a:pPr>
            <a:r>
              <a:rPr lang="en-US" sz="1000" b="0" i="0" u="none" strike="noStrike">
                <a:latin typeface="Arial"/>
                <a:ea typeface="Arial"/>
                <a:cs typeface="Arial"/>
                <a:sym typeface="Arial"/>
              </a:rPr>
              <a:t> When Michelle said "I think I’m depressed“. Linda didn't minimize it, didn't talk her out of it. She made it clear this is a health condition, not a character flaw.</a:t>
            </a:r>
            <a:endParaRPr/>
          </a:p>
          <a:p>
            <a:pPr marL="171450" lvl="0" indent="-171450" algn="l" rtl="0">
              <a:spcBef>
                <a:spcPts val="600"/>
              </a:spcBef>
              <a:spcAft>
                <a:spcPts val="0"/>
              </a:spcAft>
              <a:buClr>
                <a:schemeClr val="dk1"/>
              </a:buClr>
              <a:buSzPts val="1000"/>
              <a:buFont typeface="Arial"/>
              <a:buChar char="•"/>
            </a:pPr>
            <a:r>
              <a:rPr lang="en-US" sz="1000">
                <a:latin typeface="Arial"/>
                <a:ea typeface="Arial"/>
                <a:cs typeface="Arial"/>
                <a:sym typeface="Arial"/>
              </a:rPr>
              <a:t>She addressed the </a:t>
            </a:r>
            <a:r>
              <a:rPr lang="en-US" sz="1000" b="0" i="0" u="none" strike="noStrike">
                <a:latin typeface="Arial"/>
                <a:ea typeface="Arial"/>
                <a:cs typeface="Arial"/>
                <a:sym typeface="Arial"/>
              </a:rPr>
              <a:t> faith component. She said "faith is important, but depression isn't a faith problem. It’s a health problem.” </a:t>
            </a:r>
            <a:endParaRPr/>
          </a:p>
          <a:p>
            <a:pPr marL="171450" lvl="0" indent="-171450" algn="l" rtl="0">
              <a:spcBef>
                <a:spcPts val="600"/>
              </a:spcBef>
              <a:spcAft>
                <a:spcPts val="0"/>
              </a:spcAft>
              <a:buClr>
                <a:schemeClr val="dk1"/>
              </a:buClr>
              <a:buSzPts val="1000"/>
              <a:buFont typeface="Arial"/>
              <a:buChar char="•"/>
            </a:pPr>
            <a:r>
              <a:rPr lang="en-US" sz="1000" b="0" i="0" u="none" strike="noStrike">
                <a:latin typeface="Arial"/>
                <a:ea typeface="Arial"/>
                <a:cs typeface="Arial"/>
                <a:sym typeface="Arial"/>
              </a:rPr>
              <a:t>She suggested professional help. When Michelle expressed fear, Linda didn't dismiss it. She addressed it directly. "Seeking help doesn't make you a bad mom. It makes you a good mom."</a:t>
            </a:r>
            <a:endParaRPr/>
          </a:p>
          <a:p>
            <a:pPr marL="171450" lvl="0" indent="-171450" algn="l" rtl="0">
              <a:spcBef>
                <a:spcPts val="600"/>
              </a:spcBef>
              <a:spcAft>
                <a:spcPts val="0"/>
              </a:spcAft>
              <a:buClr>
                <a:schemeClr val="dk1"/>
              </a:buClr>
              <a:buSzPts val="1000"/>
              <a:buFont typeface="Arial"/>
              <a:buChar char="•"/>
            </a:pPr>
            <a:r>
              <a:rPr lang="en-US" sz="1000" b="0" i="0" u="none" strike="noStrike">
                <a:latin typeface="Arial"/>
                <a:ea typeface="Arial"/>
                <a:cs typeface="Arial"/>
                <a:sym typeface="Arial"/>
              </a:rPr>
              <a:t>Linda made it clear "while you're getting help, I'm here." She's not abandoning her. She's saying "I'll walk alongside you."</a:t>
            </a:r>
            <a:endParaRPr/>
          </a:p>
          <a:p>
            <a:pPr marL="171450" lvl="0" indent="-171450" algn="l" rtl="0">
              <a:spcBef>
                <a:spcPts val="600"/>
              </a:spcBef>
              <a:spcAft>
                <a:spcPts val="0"/>
              </a:spcAft>
              <a:buClr>
                <a:schemeClr val="dk1"/>
              </a:buClr>
              <a:buSzPts val="1000"/>
              <a:buFont typeface="Arial"/>
              <a:buChar char="•"/>
            </a:pPr>
            <a:r>
              <a:rPr lang="en-US" sz="1000" b="0" i="0" u="none" strike="noStrike">
                <a:latin typeface="Arial"/>
                <a:ea typeface="Arial"/>
                <a:cs typeface="Arial"/>
                <a:sym typeface="Arial"/>
              </a:rPr>
              <a:t>Michelle left still depressed. Linda didn't cure her. But Michelle now has hope. She has a path forward. She has someone in her corner.</a:t>
            </a:r>
            <a:endParaRPr/>
          </a:p>
          <a:p>
            <a:pPr marL="171450" lvl="0" indent="-171450" algn="l" rtl="0">
              <a:spcBef>
                <a:spcPts val="600"/>
              </a:spcBef>
              <a:spcAft>
                <a:spcPts val="0"/>
              </a:spcAft>
              <a:buClr>
                <a:schemeClr val="dk1"/>
              </a:buClr>
              <a:buSzPts val="1000"/>
              <a:buFont typeface="Arial"/>
              <a:buChar char="•"/>
            </a:pPr>
            <a:r>
              <a:rPr lang="en-US" sz="1000" b="0" i="0" u="none" strike="noStrike">
                <a:latin typeface="Arial"/>
                <a:ea typeface="Arial"/>
                <a:cs typeface="Arial"/>
                <a:sym typeface="Arial"/>
              </a:rPr>
              <a:t>That's what PFA does. It recognizes it, validates it, and connects the person to appropriate help.</a:t>
            </a:r>
            <a:endParaRPr sz="1000"/>
          </a:p>
        </p:txBody>
      </p:sp>
      <p:sp>
        <p:nvSpPr>
          <p:cNvPr id="579" name="Google Shape;579;p36: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36</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p37: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6" name="Google Shape;586;p37:notes"/>
          <p:cNvSpPr txBox="1">
            <a:spLocks noGrp="1"/>
          </p:cNvSpPr>
          <p:nvPr>
            <p:ph type="body" idx="1"/>
          </p:nvPr>
        </p:nvSpPr>
        <p:spPr>
          <a:xfrm>
            <a:off x="700405" y="4470837"/>
            <a:ext cx="5603240" cy="4664379"/>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sz="1100"/>
              <a:t>0:55</a:t>
            </a:r>
            <a:endParaRPr/>
          </a:p>
          <a:p>
            <a:pPr marL="228600" lvl="0" indent="-228600" algn="l" rtl="0">
              <a:spcBef>
                <a:spcPts val="0"/>
              </a:spcBef>
              <a:spcAft>
                <a:spcPts val="0"/>
              </a:spcAft>
              <a:buClr>
                <a:schemeClr val="dk1"/>
              </a:buClr>
              <a:buSzPts val="1100"/>
              <a:buFont typeface="Arial"/>
              <a:buAutoNum type="arabicPeriod"/>
            </a:pPr>
            <a:r>
              <a:rPr lang="en-US" sz="1100"/>
              <a:t>Share that, “Listening is not something we do only with our ears. That is hearing. Listening involves all the senses and is also about our behavior. Listening is being present, paying attention and trying to understand what has happened to the person in distress, what they are feeling, and what they need. It is being open, curious, and sensitive to what the distressed person is experiencing. It is also recognizing when someone does not want to talk and allowing silence. </a:t>
            </a:r>
            <a:endParaRPr/>
          </a:p>
          <a:p>
            <a:pPr marL="228600" lvl="0" indent="-228600" algn="l" rtl="0">
              <a:spcBef>
                <a:spcPts val="0"/>
              </a:spcBef>
              <a:spcAft>
                <a:spcPts val="0"/>
              </a:spcAft>
              <a:buClr>
                <a:schemeClr val="dk1"/>
              </a:buClr>
              <a:buSzPts val="1100"/>
              <a:buFont typeface="Arial"/>
              <a:buAutoNum type="arabicPeriod"/>
            </a:pPr>
            <a:r>
              <a:rPr lang="en-US" sz="1100"/>
              <a:t>Say, “What Linda did with Michelle in that second scenario — the way she leaned in, asked follow-up questions, named what she was hearing, made space for silence — that has a name. That was active listening.”</a:t>
            </a:r>
            <a:endParaRPr sz="1100"/>
          </a:p>
          <a:p>
            <a:pPr marL="228600" lvl="0" indent="-228600" algn="l" rtl="0">
              <a:spcBef>
                <a:spcPts val="0"/>
              </a:spcBef>
              <a:spcAft>
                <a:spcPts val="0"/>
              </a:spcAft>
              <a:buClr>
                <a:schemeClr val="dk1"/>
              </a:buClr>
              <a:buSzPts val="1100"/>
              <a:buFont typeface="Arial"/>
              <a:buAutoNum type="arabicPeriod"/>
            </a:pPr>
            <a:r>
              <a:rPr lang="en-US" sz="1100"/>
              <a:t>State that, “We will continue to explore a psychological first aid skill today called ‘active listening’. This is a powerful skill, as being a good listener is something that benefits us in all aspects of our lives, not only as a psychological first aid helper. It is a life skill that can improve our relationships with others at home, in our church community, and at work. “</a:t>
            </a:r>
            <a:endParaRPr/>
          </a:p>
          <a:p>
            <a:pPr marL="228600" lvl="0" indent="-228600" algn="l" rtl="0">
              <a:spcBef>
                <a:spcPts val="0"/>
              </a:spcBef>
              <a:spcAft>
                <a:spcPts val="0"/>
              </a:spcAft>
              <a:buClr>
                <a:schemeClr val="dk1"/>
              </a:buClr>
              <a:buSzPts val="1100"/>
              <a:buFont typeface="Arial"/>
              <a:buAutoNum type="arabicPeriod"/>
            </a:pPr>
            <a:r>
              <a:rPr lang="en-US" sz="1100"/>
              <a:t>Review the slide.</a:t>
            </a:r>
            <a:endParaRPr/>
          </a:p>
          <a:p>
            <a:pPr marL="228600" lvl="0" indent="-228600" algn="l" rtl="0">
              <a:spcBef>
                <a:spcPts val="0"/>
              </a:spcBef>
              <a:spcAft>
                <a:spcPts val="0"/>
              </a:spcAft>
              <a:buClr>
                <a:schemeClr val="dk1"/>
              </a:buClr>
              <a:buSzPts val="1100"/>
              <a:buFont typeface="Arial"/>
              <a:buAutoNum type="arabicPeriod"/>
            </a:pPr>
            <a:r>
              <a:rPr lang="en-US" sz="1100"/>
              <a:t>Add that, “For verbal encouragement, we might say things such as: You are not alone. • I am here for you. • You don’t always have to feel the way you feel right now. • I’m here if you want to talk. • I want to help you through this. “</a:t>
            </a:r>
            <a:endParaRPr/>
          </a:p>
          <a:p>
            <a:pPr marL="228600" lvl="0" indent="-228600" algn="l" rtl="0">
              <a:spcBef>
                <a:spcPts val="0"/>
              </a:spcBef>
              <a:spcAft>
                <a:spcPts val="0"/>
              </a:spcAft>
              <a:buClr>
                <a:schemeClr val="dk1"/>
              </a:buClr>
              <a:buSzPts val="1100"/>
              <a:buFont typeface="Arial"/>
              <a:buAutoNum type="arabicPeriod"/>
            </a:pPr>
            <a:r>
              <a:rPr lang="en-US" sz="1100"/>
              <a:t>Also share that, “We can explain some support options to the person by using the phrase, “For some, for others, for you.” An example of a way to build on this phrase is: • “For some individuals who experience loss, they talk to their family and friends. For others, they consider talking to a counselor. For you, it’s important to find what works best and  I am here to support you.”</a:t>
            </a:r>
            <a:endParaRPr/>
          </a:p>
          <a:p>
            <a:pPr marL="0" lvl="0" indent="0" algn="l" rtl="0">
              <a:spcBef>
                <a:spcPts val="0"/>
              </a:spcBef>
              <a:spcAft>
                <a:spcPts val="0"/>
              </a:spcAft>
              <a:buNone/>
            </a:pPr>
            <a:endParaRPr sz="1100"/>
          </a:p>
          <a:p>
            <a:pPr marL="0" lvl="0" indent="0" algn="l" rtl="0">
              <a:spcBef>
                <a:spcPts val="0"/>
              </a:spcBef>
              <a:spcAft>
                <a:spcPts val="0"/>
              </a:spcAft>
              <a:buNone/>
            </a:pPr>
            <a:r>
              <a:rPr lang="en-US" sz="1100"/>
              <a:t>(If time allows, after reviewing the slide, ask the participants to give examples where their own moral values or beliefs might influence the way they interact with someone else – in more helpful or in less helpful ways.)</a:t>
            </a:r>
            <a:endParaRPr/>
          </a:p>
          <a:p>
            <a:pPr marL="0" lvl="0" indent="0" algn="l" rtl="0">
              <a:spcBef>
                <a:spcPts val="0"/>
              </a:spcBef>
              <a:spcAft>
                <a:spcPts val="0"/>
              </a:spcAft>
              <a:buNone/>
            </a:pPr>
            <a:endParaRPr sz="1100"/>
          </a:p>
          <a:p>
            <a:pPr marL="0" lvl="0" indent="0" algn="l" rtl="0">
              <a:spcBef>
                <a:spcPts val="0"/>
              </a:spcBef>
              <a:spcAft>
                <a:spcPts val="0"/>
              </a:spcAft>
              <a:buNone/>
            </a:pPr>
            <a:endParaRPr/>
          </a:p>
        </p:txBody>
      </p:sp>
      <p:sp>
        <p:nvSpPr>
          <p:cNvPr id="587" name="Google Shape;587;p37: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p38: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8" name="Google Shape;598;p38: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Say, “Knowing  helpful responses when we seek to offer PFA is key. Avoiding offering less helpful responses is another skill.</a:t>
            </a:r>
            <a:endParaRPr/>
          </a:p>
          <a:p>
            <a:pPr marL="0" lvl="0" indent="0" algn="l" rtl="0">
              <a:spcBef>
                <a:spcPts val="0"/>
              </a:spcBef>
              <a:spcAft>
                <a:spcPts val="0"/>
              </a:spcAft>
              <a:buNone/>
            </a:pPr>
            <a:endParaRPr/>
          </a:p>
          <a:p>
            <a:pPr marL="0" lvl="0" indent="0" algn="l" rtl="0">
              <a:spcBef>
                <a:spcPts val="0"/>
              </a:spcBef>
              <a:spcAft>
                <a:spcPts val="0"/>
              </a:spcAft>
              <a:buNone/>
            </a:pPr>
            <a:r>
              <a:rPr lang="en-US"/>
              <a:t>A good way to get a sense of  what may not be a helpful response, is to recall those experiences in your own life when someone has offered unhelpful replies in response to your own challenging situation.”</a:t>
            </a:r>
            <a:endParaRPr/>
          </a:p>
          <a:p>
            <a:pPr marL="0" lvl="0" indent="0" algn="l" rtl="0">
              <a:spcBef>
                <a:spcPts val="0"/>
              </a:spcBef>
              <a:spcAft>
                <a:spcPts val="0"/>
              </a:spcAft>
              <a:buNone/>
            </a:pPr>
            <a:endParaRPr/>
          </a:p>
          <a:p>
            <a:pPr marL="0" lvl="0" indent="0" algn="l" rtl="0">
              <a:spcBef>
                <a:spcPts val="0"/>
              </a:spcBef>
              <a:spcAft>
                <a:spcPts val="0"/>
              </a:spcAft>
              <a:buNone/>
            </a:pPr>
            <a:r>
              <a:rPr lang="en-US"/>
              <a:t>Share your own example(s) and take a few examples form the audience (ex. “Bloom Where You are Planted.”, sounds nice – may even be embroidered on a throw pillow, but actually means – quit complaining, suck it up, and deal with it.)</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599" name="Google Shape;599;p38: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p39: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5" name="Google Shape;615;p39: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Share that, “Saying some of these phrases listed on the slide can make someone feel their distress is being dismissed. Also, some of these statements may not be true.</a:t>
            </a:r>
            <a:endParaRPr/>
          </a:p>
          <a:p>
            <a:pPr marL="0" lvl="0" indent="0" algn="l" rtl="0">
              <a:spcBef>
                <a:spcPts val="0"/>
              </a:spcBef>
              <a:spcAft>
                <a:spcPts val="0"/>
              </a:spcAft>
              <a:buNone/>
            </a:pPr>
            <a:endParaRPr/>
          </a:p>
          <a:p>
            <a:pPr marL="0" lvl="0" indent="0" algn="l" rtl="0">
              <a:spcBef>
                <a:spcPts val="0"/>
              </a:spcBef>
              <a:spcAft>
                <a:spcPts val="0"/>
              </a:spcAft>
              <a:buNone/>
            </a:pPr>
            <a:r>
              <a:rPr lang="en-US"/>
              <a:t>These statements may shut down someone’s willingness to talk with us and so may hamper our opportunity to be a helpful presence. </a:t>
            </a:r>
            <a:endParaRPr/>
          </a:p>
          <a:p>
            <a:pPr marL="0" lvl="0" indent="0" algn="l" rtl="0">
              <a:spcBef>
                <a:spcPts val="0"/>
              </a:spcBef>
              <a:spcAft>
                <a:spcPts val="0"/>
              </a:spcAft>
              <a:buNone/>
            </a:pPr>
            <a:endParaRPr/>
          </a:p>
          <a:p>
            <a:pPr marL="0" lvl="0" indent="0" algn="l" rtl="0">
              <a:spcBef>
                <a:spcPts val="0"/>
              </a:spcBef>
              <a:spcAft>
                <a:spcPts val="0"/>
              </a:spcAft>
              <a:buNone/>
            </a:pPr>
            <a:r>
              <a:rPr lang="en-US"/>
              <a:t>As Catholics, we are people of hope and we are called to share hope – especially in the midst of challenging situations. At the same time that we express hope we must also acknowledge the reality of a person’s distress and not minimize or dismiss their experience through over-spiritualization.</a:t>
            </a:r>
            <a:endParaRPr/>
          </a:p>
          <a:p>
            <a:pPr marL="0" lvl="0" indent="0" algn="l" rtl="0">
              <a:spcBef>
                <a:spcPts val="0"/>
              </a:spcBef>
              <a:spcAft>
                <a:spcPts val="0"/>
              </a:spcAft>
              <a:buNone/>
            </a:pPr>
            <a:endParaRPr/>
          </a:p>
          <a:p>
            <a:pPr marL="0" lvl="0" indent="0" algn="l" rtl="0">
              <a:spcBef>
                <a:spcPts val="0"/>
              </a:spcBef>
              <a:spcAft>
                <a:spcPts val="0"/>
              </a:spcAft>
              <a:buNone/>
            </a:pPr>
            <a:r>
              <a:rPr lang="en-US"/>
              <a:t>Some examples of over-spiritualization are to say to someone who is in distress, “You just need to have more faith”, or “You just need to go to Mass and to the Sacrament of Reconciliation more often.” </a:t>
            </a:r>
            <a:endParaRPr/>
          </a:p>
          <a:p>
            <a:pPr marL="0" lvl="0" indent="0" algn="l" rtl="0">
              <a:spcBef>
                <a:spcPts val="0"/>
              </a:spcBef>
              <a:spcAft>
                <a:spcPts val="0"/>
              </a:spcAft>
              <a:buNone/>
            </a:pPr>
            <a:endParaRPr/>
          </a:p>
          <a:p>
            <a:pPr marL="0" lvl="0" indent="0" algn="l" rtl="0">
              <a:spcBef>
                <a:spcPts val="0"/>
              </a:spcBef>
              <a:spcAft>
                <a:spcPts val="0"/>
              </a:spcAft>
              <a:buNone/>
            </a:pPr>
            <a:r>
              <a:rPr lang="en-US"/>
              <a:t>Engaging in practices that increase our faith will benefit us, but these practices almost certainly will not cure a chronic mental illness or restore someone’s home if it has been damaged by a hurricane or flood. “</a:t>
            </a:r>
            <a:endParaRPr/>
          </a:p>
          <a:p>
            <a:pPr marL="0" lvl="0" indent="0" algn="l" rtl="0">
              <a:spcBef>
                <a:spcPts val="0"/>
              </a:spcBef>
              <a:spcAft>
                <a:spcPts val="0"/>
              </a:spcAft>
              <a:buNone/>
            </a:pPr>
            <a:endParaRPr/>
          </a:p>
        </p:txBody>
      </p:sp>
      <p:sp>
        <p:nvSpPr>
          <p:cNvPr id="616" name="Google Shape;616;p39: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p40: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2" name="Google Shape;642;p40: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1:15</a:t>
            </a:r>
            <a:endParaRPr/>
          </a:p>
          <a:p>
            <a:pPr marL="0" lvl="0" indent="0" algn="l" rtl="0">
              <a:spcBef>
                <a:spcPts val="0"/>
              </a:spcBef>
              <a:spcAft>
                <a:spcPts val="0"/>
              </a:spcAft>
              <a:buNone/>
            </a:pPr>
            <a:r>
              <a:rPr lang="en-US"/>
              <a:t>State that our goal in PFA is to offer calm and comfort. </a:t>
            </a:r>
            <a:endParaRPr/>
          </a:p>
          <a:p>
            <a:pPr marL="0" lvl="0" indent="0" algn="l" rtl="0">
              <a:spcBef>
                <a:spcPts val="0"/>
              </a:spcBef>
              <a:spcAft>
                <a:spcPts val="0"/>
              </a:spcAft>
              <a:buNone/>
            </a:pPr>
            <a:endParaRPr/>
          </a:p>
          <a:p>
            <a:pPr marL="0" lvl="0" indent="0" algn="l" rtl="0">
              <a:spcBef>
                <a:spcPts val="0"/>
              </a:spcBef>
              <a:spcAft>
                <a:spcPts val="0"/>
              </a:spcAft>
              <a:buNone/>
            </a:pPr>
            <a:r>
              <a:rPr lang="en-US"/>
              <a:t>Review the slide bullet points.</a:t>
            </a:r>
            <a:endParaRPr/>
          </a:p>
          <a:p>
            <a:pPr marL="0" lvl="0" indent="0" algn="l" rtl="0">
              <a:spcBef>
                <a:spcPts val="0"/>
              </a:spcBef>
              <a:spcAft>
                <a:spcPts val="0"/>
              </a:spcAft>
              <a:buNone/>
            </a:pPr>
            <a:endParaRPr/>
          </a:p>
          <a:p>
            <a:pPr marL="0" lvl="0" indent="0" algn="l" rtl="0">
              <a:spcBef>
                <a:spcPts val="0"/>
              </a:spcBef>
              <a:spcAft>
                <a:spcPts val="0"/>
              </a:spcAft>
              <a:buNone/>
            </a:pPr>
            <a:r>
              <a:rPr lang="en-US"/>
              <a:t>Emphasize that, “It is vital in MHM and in PFA that we do not overpromise, instead we need to be honest about what we and our MHMs are and are not able - or willing - to do for the person. Setting and adhering to reasonable and clear boundaries is key.”</a:t>
            </a:r>
            <a:endParaRPr/>
          </a:p>
          <a:p>
            <a:pPr marL="0" lvl="0" indent="0" algn="l" rtl="0">
              <a:spcBef>
                <a:spcPts val="0"/>
              </a:spcBef>
              <a:spcAft>
                <a:spcPts val="0"/>
              </a:spcAft>
              <a:buNone/>
            </a:pPr>
            <a:endParaRPr/>
          </a:p>
        </p:txBody>
      </p:sp>
      <p:sp>
        <p:nvSpPr>
          <p:cNvPr id="643" name="Google Shape;643;p40: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p41: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1" name="Google Shape;651;p41: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Read the slide or have two participants take a role</a:t>
            </a:r>
            <a:endParaRPr/>
          </a:p>
          <a:p>
            <a:pPr marL="0" lvl="0" indent="0" algn="l" rtl="0">
              <a:spcBef>
                <a:spcPts val="0"/>
              </a:spcBef>
              <a:spcAft>
                <a:spcPts val="0"/>
              </a:spcAft>
              <a:buNone/>
            </a:pPr>
            <a:endParaRPr/>
          </a:p>
        </p:txBody>
      </p:sp>
      <p:sp>
        <p:nvSpPr>
          <p:cNvPr id="652" name="Google Shape;652;p41: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p42: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9" name="Google Shape;659;p42: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Read the slide or have two participants take a role</a:t>
            </a:r>
            <a:endParaRPr/>
          </a:p>
          <a:p>
            <a:pPr marL="0" lvl="0" indent="0" algn="l" rtl="0">
              <a:spcBef>
                <a:spcPts val="0"/>
              </a:spcBef>
              <a:spcAft>
                <a:spcPts val="0"/>
              </a:spcAft>
              <a:buNone/>
            </a:pPr>
            <a:endParaRPr/>
          </a:p>
        </p:txBody>
      </p:sp>
      <p:sp>
        <p:nvSpPr>
          <p:cNvPr id="660" name="Google Shape;660;p42: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p43: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7" name="Google Shape;667;p43:notes"/>
          <p:cNvSpPr txBox="1">
            <a:spLocks noGrp="1"/>
          </p:cNvSpPr>
          <p:nvPr>
            <p:ph type="body" idx="1"/>
          </p:nvPr>
        </p:nvSpPr>
        <p:spPr>
          <a:xfrm>
            <a:off x="700405" y="4470837"/>
            <a:ext cx="5603240" cy="4664379"/>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sz="1000"/>
              <a:t>Points to discuss:</a:t>
            </a:r>
            <a:endParaRPr/>
          </a:p>
          <a:p>
            <a:pPr marL="0" lvl="0" indent="0" algn="l" rtl="0">
              <a:spcBef>
                <a:spcPts val="600"/>
              </a:spcBef>
              <a:spcAft>
                <a:spcPts val="0"/>
              </a:spcAft>
              <a:buNone/>
            </a:pPr>
            <a:r>
              <a:rPr lang="en-US" sz="1000"/>
              <a:t>Carlos asks, "How many times is this now?” Counting relapses like failures just adds shame. Addiction is a chronic relapsing condition. Relapse is often part of recovery. </a:t>
            </a:r>
            <a:endParaRPr/>
          </a:p>
          <a:p>
            <a:pPr marL="0" lvl="0" indent="0" algn="l" rtl="0">
              <a:spcBef>
                <a:spcPts val="600"/>
              </a:spcBef>
              <a:spcAft>
                <a:spcPts val="0"/>
              </a:spcAft>
              <a:buNone/>
            </a:pPr>
            <a:r>
              <a:rPr lang="en-US" sz="1000"/>
              <a:t>“You're enabling him" - "You're part of the problem" - "You're making it easier for him to keep using.” these phrases get thrown around constantly. And sometimes their true. But Thomas uses them as accusations, not to start a conversation. He's turning Carlos - who is exhausted from trying to keep his brother alive - into the villain. </a:t>
            </a:r>
            <a:endParaRPr/>
          </a:p>
          <a:p>
            <a:pPr marL="0" lvl="0" indent="0" algn="l" rtl="0">
              <a:spcBef>
                <a:spcPts val="600"/>
              </a:spcBef>
              <a:spcAft>
                <a:spcPts val="0"/>
              </a:spcAft>
              <a:buNone/>
            </a:pPr>
            <a:r>
              <a:rPr lang="en-US" sz="1000"/>
              <a:t>"Are you helping him, or are you just making yourself feel better?" Thomas is suggesting Carlos's motivation is selfish.</a:t>
            </a:r>
            <a:endParaRPr/>
          </a:p>
          <a:p>
            <a:pPr marL="0" lvl="0" indent="0" algn="l" rtl="0">
              <a:spcBef>
                <a:spcPts val="600"/>
              </a:spcBef>
              <a:spcAft>
                <a:spcPts val="0"/>
              </a:spcAft>
              <a:buNone/>
            </a:pPr>
            <a:r>
              <a:rPr lang="en-US" sz="1000"/>
              <a:t>"Tough love - that's what he needs" - "Sometimes people need to hit rock bottom" - Thomas is prescribing a specific approach without knowing Miguel and without understanding the full situation. Thomas is not a counselor. Many people die before they hit their supposed rock bottom. That's asking Carlos to live with potential death on his conscience.</a:t>
            </a:r>
            <a:endParaRPr/>
          </a:p>
          <a:p>
            <a:pPr marL="0" lvl="0" indent="0" algn="l" rtl="0">
              <a:spcBef>
                <a:spcPts val="600"/>
              </a:spcBef>
              <a:spcAft>
                <a:spcPts val="0"/>
              </a:spcAft>
              <a:buNone/>
            </a:pPr>
            <a:r>
              <a:rPr lang="en-US" sz="1000"/>
              <a:t>When Carlos said "He just disappears and I don't know if he's alive or dead," Thomas dismissed it as if Carlos’s fear is irrelevant.</a:t>
            </a:r>
            <a:endParaRPr/>
          </a:p>
          <a:p>
            <a:pPr marL="0" lvl="0" indent="0" algn="l" rtl="0">
              <a:spcBef>
                <a:spcPts val="600"/>
              </a:spcBef>
              <a:spcAft>
                <a:spcPts val="0"/>
              </a:spcAft>
              <a:buNone/>
            </a:pPr>
            <a:r>
              <a:rPr lang="en-US" sz="1000"/>
              <a:t>"You've got your own family to think about" – this is a false choice. You can love both, even when it's complicated. </a:t>
            </a:r>
            <a:endParaRPr/>
          </a:p>
          <a:p>
            <a:pPr marL="0" lvl="0" indent="0" algn="l" rtl="0">
              <a:spcBef>
                <a:spcPts val="600"/>
              </a:spcBef>
              <a:spcAft>
                <a:spcPts val="0"/>
              </a:spcAft>
              <a:buNone/>
            </a:pPr>
            <a:r>
              <a:rPr lang="en-US" sz="1000"/>
              <a:t>When Carlos said "He keeps choosing drugs over his family“ and "That's his choice." - this frames addiction as purely a choice issue. It ignores the neuroscience. Miguel's brain is hijacked. It's not a simple choice. </a:t>
            </a:r>
            <a:endParaRPr/>
          </a:p>
          <a:p>
            <a:pPr marL="0" lvl="0" indent="0" algn="l" rtl="0">
              <a:spcBef>
                <a:spcPts val="600"/>
              </a:spcBef>
              <a:spcAft>
                <a:spcPts val="0"/>
              </a:spcAft>
              <a:buNone/>
            </a:pPr>
            <a:r>
              <a:rPr lang="en-US" sz="1000"/>
              <a:t>“He's using you" - dehumanizing Miguel. Reducing him to his addiction. Ignoring that he's a person who is sick.</a:t>
            </a:r>
            <a:endParaRPr/>
          </a:p>
          <a:p>
            <a:pPr marL="0" lvl="0" indent="0" algn="l" rtl="0">
              <a:spcBef>
                <a:spcPts val="600"/>
              </a:spcBef>
              <a:spcAft>
                <a:spcPts val="0"/>
              </a:spcAft>
              <a:buNone/>
            </a:pPr>
            <a:r>
              <a:rPr lang="en-US" sz="1000"/>
              <a:t>"Carlos is left more alone, more ashamed, more confused than when the conversation started. This what the wrong approach does with addiction - it oversimplifies, judges, and isolates.</a:t>
            </a:r>
            <a:endParaRPr/>
          </a:p>
        </p:txBody>
      </p:sp>
      <p:sp>
        <p:nvSpPr>
          <p:cNvPr id="668" name="Google Shape;668;p43: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43</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p44: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5" name="Google Shape;675;p44: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Read the slide or have two participants take a role</a:t>
            </a:r>
            <a:endParaRPr/>
          </a:p>
          <a:p>
            <a:pPr marL="0" lvl="0" indent="0" algn="l" rtl="0">
              <a:spcBef>
                <a:spcPts val="0"/>
              </a:spcBef>
              <a:spcAft>
                <a:spcPts val="0"/>
              </a:spcAft>
              <a:buNone/>
            </a:pPr>
            <a:endParaRPr/>
          </a:p>
        </p:txBody>
      </p:sp>
      <p:sp>
        <p:nvSpPr>
          <p:cNvPr id="676" name="Google Shape;676;p44: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p45: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3" name="Google Shape;683;p45: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Read the slide or have two participants take a role</a:t>
            </a:r>
            <a:endParaRPr/>
          </a:p>
          <a:p>
            <a:pPr marL="0" lvl="0" indent="0" algn="l" rtl="0">
              <a:spcBef>
                <a:spcPts val="0"/>
              </a:spcBef>
              <a:spcAft>
                <a:spcPts val="0"/>
              </a:spcAft>
              <a:buNone/>
            </a:pPr>
            <a:endParaRPr/>
          </a:p>
        </p:txBody>
      </p:sp>
      <p:sp>
        <p:nvSpPr>
          <p:cNvPr id="684" name="Google Shape;684;p45: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p46: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1" name="Google Shape;691;p46:notes"/>
          <p:cNvSpPr txBox="1">
            <a:spLocks noGrp="1"/>
          </p:cNvSpPr>
          <p:nvPr>
            <p:ph type="body" idx="1"/>
          </p:nvPr>
        </p:nvSpPr>
        <p:spPr>
          <a:xfrm>
            <a:off x="700405" y="4470837"/>
            <a:ext cx="5603240" cy="4664379"/>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sz="1000"/>
              <a:t>Points to discuss:</a:t>
            </a:r>
            <a:endParaRPr/>
          </a:p>
          <a:p>
            <a:pPr marL="171450" lvl="0" indent="-171450" algn="l" rtl="0">
              <a:spcBef>
                <a:spcPts val="600"/>
              </a:spcBef>
              <a:spcAft>
                <a:spcPts val="0"/>
              </a:spcAft>
              <a:buClr>
                <a:schemeClr val="dk1"/>
              </a:buClr>
              <a:buSzPts val="1000"/>
              <a:buFont typeface="Arial"/>
              <a:buChar char="•"/>
            </a:pPr>
            <a:r>
              <a:rPr lang="en-US" sz="1000"/>
              <a:t>"You look exhausted" - he named what he observed without judgment. When Carlos said "not really," Thomas didn't push. He just offered "want to talk about it?“</a:t>
            </a:r>
            <a:endParaRPr/>
          </a:p>
          <a:p>
            <a:pPr marL="171450" lvl="0" indent="-171450" algn="l" rtl="0">
              <a:spcBef>
                <a:spcPts val="600"/>
              </a:spcBef>
              <a:spcAft>
                <a:spcPts val="0"/>
              </a:spcAft>
              <a:buClr>
                <a:schemeClr val="dk1"/>
              </a:buClr>
              <a:buSzPts val="1000"/>
              <a:buFont typeface="Arial"/>
              <a:buChar char="•"/>
            </a:pPr>
            <a:r>
              <a:rPr lang="en-US" sz="1000"/>
              <a:t>When Carlos said Miguel is using again, Thomas's first response was "I'm so sorry. How are you holding up?" Not "how many times is this." Not "you're enabling him." Just compassion.</a:t>
            </a:r>
            <a:endParaRPr/>
          </a:p>
          <a:p>
            <a:pPr marL="171450" lvl="0" indent="-171450" algn="l" rtl="0">
              <a:spcBef>
                <a:spcPts val="600"/>
              </a:spcBef>
              <a:spcAft>
                <a:spcPts val="0"/>
              </a:spcAft>
              <a:buClr>
                <a:schemeClr val="dk1"/>
              </a:buClr>
              <a:buSzPts val="1000"/>
              <a:buFont typeface="Arial"/>
              <a:buChar char="•"/>
            </a:pPr>
            <a:r>
              <a:rPr lang="en-US" sz="1000"/>
              <a:t>Carlos shared the impossible situation - wife says no, brother has nowhere to go. And Thomas said "you feel like you're failing him either way.“ That's validation - acknowledging the reality. Not offering easy solutions. </a:t>
            </a:r>
            <a:endParaRPr/>
          </a:p>
          <a:p>
            <a:pPr marL="171450" lvl="0" indent="-171450" algn="l" rtl="0">
              <a:spcBef>
                <a:spcPts val="600"/>
              </a:spcBef>
              <a:spcAft>
                <a:spcPts val="0"/>
              </a:spcAft>
              <a:buClr>
                <a:schemeClr val="dk1"/>
              </a:buClr>
              <a:buSzPts val="1000"/>
              <a:buFont typeface="Arial"/>
              <a:buChar char="•"/>
            </a:pPr>
            <a:r>
              <a:rPr lang="en-US" sz="1000"/>
              <a:t>When Carlos shared his terror about Miguel dying, Thomas didn't dismiss it. He said "what you're carrying right now - that's an unbearable weight."</a:t>
            </a:r>
            <a:endParaRPr/>
          </a:p>
          <a:p>
            <a:pPr marL="171450" lvl="0" indent="-171450" algn="l" rtl="0">
              <a:spcBef>
                <a:spcPts val="600"/>
              </a:spcBef>
              <a:spcAft>
                <a:spcPts val="0"/>
              </a:spcAft>
              <a:buClr>
                <a:schemeClr val="dk1"/>
              </a:buClr>
              <a:buSzPts val="1000"/>
              <a:buFont typeface="Arial"/>
              <a:buChar char="•"/>
            </a:pPr>
            <a:r>
              <a:rPr lang="en-US" sz="1000"/>
              <a:t>"Miguel's addiction is not your fault. And it's not your responsibility to fix it.“ He's separating Carlos's worth from Miguel's recovery. </a:t>
            </a:r>
            <a:endParaRPr/>
          </a:p>
          <a:p>
            <a:pPr marL="171450" lvl="0" indent="-171450" algn="l" rtl="0">
              <a:spcBef>
                <a:spcPts val="600"/>
              </a:spcBef>
              <a:spcAft>
                <a:spcPts val="0"/>
              </a:spcAft>
              <a:buClr>
                <a:schemeClr val="dk1"/>
              </a:buClr>
              <a:buSzPts val="1000"/>
              <a:buFont typeface="Arial"/>
              <a:buChar char="•"/>
            </a:pPr>
            <a:r>
              <a:rPr lang="en-US" sz="1000"/>
              <a:t>"You can love your brother without destroying yourself" - both can be true. It's not either/or.</a:t>
            </a:r>
            <a:endParaRPr/>
          </a:p>
          <a:p>
            <a:pPr marL="171450" lvl="0" indent="-171450" algn="l" rtl="0">
              <a:spcBef>
                <a:spcPts val="600"/>
              </a:spcBef>
              <a:spcAft>
                <a:spcPts val="0"/>
              </a:spcAft>
              <a:buClr>
                <a:schemeClr val="dk1"/>
              </a:buClr>
              <a:buSzPts val="1000"/>
              <a:buFont typeface="Arial"/>
              <a:buChar char="•"/>
            </a:pPr>
            <a:r>
              <a:rPr lang="en-US" sz="1000"/>
              <a:t>Thomas didn't prescribe what Carlos should do. He asked "have you talked to anyone?" He offered resources - support groups specifically for families dealing with addiction.</a:t>
            </a:r>
            <a:endParaRPr/>
          </a:p>
          <a:p>
            <a:pPr marL="171450" lvl="0" indent="-171450" algn="l" rtl="0">
              <a:spcBef>
                <a:spcPts val="600"/>
              </a:spcBef>
              <a:spcAft>
                <a:spcPts val="0"/>
              </a:spcAft>
              <a:buClr>
                <a:schemeClr val="dk1"/>
              </a:buClr>
              <a:buSzPts val="1000"/>
              <a:buFont typeface="Arial"/>
              <a:buChar char="•"/>
            </a:pPr>
            <a:r>
              <a:rPr lang="en-US" sz="1000"/>
              <a:t>He validated that "whatever you decide doesn't determine your worth as a brother.“ Carlos needed permission to take care of himself without guilt. Thomas gave him that permission.</a:t>
            </a:r>
            <a:endParaRPr/>
          </a:p>
          <a:p>
            <a:pPr marL="171450" lvl="0" indent="-171450" algn="l" rtl="0">
              <a:spcBef>
                <a:spcPts val="600"/>
              </a:spcBef>
              <a:spcAft>
                <a:spcPts val="0"/>
              </a:spcAft>
              <a:buClr>
                <a:schemeClr val="dk1"/>
              </a:buClr>
              <a:buSzPts val="1000"/>
              <a:buFont typeface="Arial"/>
              <a:buChar char="•"/>
            </a:pPr>
            <a:r>
              <a:rPr lang="en-US" sz="1000"/>
              <a:t>Thomas didn't fix the situation. Miguel is still addicted. Carlos still has impossible choices. But Carlos now has support, resources, and less shame.</a:t>
            </a:r>
            <a:endParaRPr/>
          </a:p>
          <a:p>
            <a:pPr marL="171450" lvl="0" indent="-171450" algn="l" rtl="0">
              <a:spcBef>
                <a:spcPts val="600"/>
              </a:spcBef>
              <a:spcAft>
                <a:spcPts val="0"/>
              </a:spcAft>
              <a:buClr>
                <a:schemeClr val="dk1"/>
              </a:buClr>
              <a:buSzPts val="1000"/>
              <a:buFont typeface="Arial"/>
              <a:buChar char="•"/>
            </a:pPr>
            <a:r>
              <a:rPr lang="en-US" sz="1000"/>
              <a:t>That's what PFA does - it holds the complexity, validates the caregiver’s burden, and connects to appropriate support.</a:t>
            </a:r>
            <a:endParaRPr/>
          </a:p>
        </p:txBody>
      </p:sp>
      <p:sp>
        <p:nvSpPr>
          <p:cNvPr id="692" name="Google Shape;692;p46: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46</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p47: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9" name="Google Shape;699;p47: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Review the slide.</a:t>
            </a:r>
            <a:endParaRPr/>
          </a:p>
          <a:p>
            <a:pPr marL="0" lvl="0" indent="0" algn="l" rtl="0">
              <a:spcBef>
                <a:spcPts val="0"/>
              </a:spcBef>
              <a:spcAft>
                <a:spcPts val="0"/>
              </a:spcAft>
              <a:buNone/>
            </a:pPr>
            <a:endParaRPr/>
          </a:p>
          <a:p>
            <a:pPr marL="0" lvl="0" indent="0" algn="l" rtl="0">
              <a:spcBef>
                <a:spcPts val="0"/>
              </a:spcBef>
              <a:spcAft>
                <a:spcPts val="0"/>
              </a:spcAft>
              <a:buNone/>
            </a:pPr>
            <a:r>
              <a:rPr lang="en-US"/>
              <a:t>Add that,  “If someone is in need of advanced spiritual care, it is our role to Link that person with a deacon, pastor, or other person with more spiritual training and authority than we posses. </a:t>
            </a:r>
            <a:endParaRPr/>
          </a:p>
          <a:p>
            <a:pPr marL="0" lvl="0" indent="0" algn="l" rtl="0">
              <a:spcBef>
                <a:spcPts val="0"/>
              </a:spcBef>
              <a:spcAft>
                <a:spcPts val="0"/>
              </a:spcAft>
              <a:buNone/>
            </a:pPr>
            <a:r>
              <a:rPr lang="en-US"/>
              <a:t>We can do our best to link the person with a person who has some knowledge and understanding about the person’s issue.”</a:t>
            </a:r>
            <a:endParaRPr/>
          </a:p>
          <a:p>
            <a:pPr marL="0" lvl="0" indent="0" algn="l" rtl="0">
              <a:spcBef>
                <a:spcPts val="0"/>
              </a:spcBef>
              <a:spcAft>
                <a:spcPts val="0"/>
              </a:spcAft>
              <a:buNone/>
            </a:pPr>
            <a:endParaRPr/>
          </a:p>
          <a:p>
            <a:pPr marL="0" lvl="0" indent="0" algn="l" rtl="0">
              <a:spcBef>
                <a:spcPts val="0"/>
              </a:spcBef>
              <a:spcAft>
                <a:spcPts val="0"/>
              </a:spcAft>
              <a:buNone/>
            </a:pPr>
            <a:r>
              <a:rPr lang="en-US"/>
              <a:t>Share that, “Prayer and sacraments support healing — but they are not replacements for therapy or medicine.  A common theological phrase is that “Grace builds on nature.” Priests minister grace alongside the natural means of healing God provides.”</a:t>
            </a:r>
            <a:endParaRPr/>
          </a:p>
          <a:p>
            <a:pPr marL="0" lvl="0" indent="0" algn="l" rtl="0">
              <a:spcBef>
                <a:spcPts val="0"/>
              </a:spcBef>
              <a:spcAft>
                <a:spcPts val="0"/>
              </a:spcAft>
              <a:buNone/>
            </a:pPr>
            <a:endParaRPr/>
          </a:p>
        </p:txBody>
      </p:sp>
      <p:sp>
        <p:nvSpPr>
          <p:cNvPr id="700" name="Google Shape;700;p47: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p48: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2" name="Google Shape;712;p48:notes"/>
          <p:cNvSpPr txBox="1">
            <a:spLocks noGrp="1"/>
          </p:cNvSpPr>
          <p:nvPr>
            <p:ph type="body" idx="1"/>
          </p:nvPr>
        </p:nvSpPr>
        <p:spPr>
          <a:xfrm>
            <a:off x="700405" y="4470837"/>
            <a:ext cx="5603240" cy="4669988"/>
          </a:xfrm>
          <a:prstGeom prst="rect">
            <a:avLst/>
          </a:prstGeom>
          <a:noFill/>
          <a:ln>
            <a:noFill/>
          </a:ln>
        </p:spPr>
        <p:txBody>
          <a:bodyPr spcFirstLastPara="1" wrap="square" lIns="93100" tIns="46550" rIns="93100" bIns="46550" anchor="t" anchorCtr="0">
            <a:noAutofit/>
          </a:bodyPr>
          <a:lstStyle/>
          <a:p>
            <a:pPr marL="228600" lvl="0" indent="-228600" algn="l" rtl="0">
              <a:spcBef>
                <a:spcPts val="0"/>
              </a:spcBef>
              <a:spcAft>
                <a:spcPts val="0"/>
              </a:spcAft>
              <a:buClr>
                <a:schemeClr val="dk1"/>
              </a:buClr>
              <a:buSzPts val="1200"/>
              <a:buFont typeface="Arial"/>
              <a:buAutoNum type="arabicPeriod"/>
            </a:pPr>
            <a:r>
              <a:rPr lang="en-US"/>
              <a:t>State that, “The third action and final action step  is LINK.“</a:t>
            </a:r>
            <a:endParaRPr/>
          </a:p>
          <a:p>
            <a:pPr marL="228600" lvl="0" indent="-228600" algn="l" rtl="0">
              <a:spcBef>
                <a:spcPts val="0"/>
              </a:spcBef>
              <a:spcAft>
                <a:spcPts val="0"/>
              </a:spcAft>
              <a:buClr>
                <a:schemeClr val="dk1"/>
              </a:buClr>
              <a:buSzPts val="1200"/>
              <a:buFont typeface="Arial"/>
              <a:buAutoNum type="arabicPeriod"/>
            </a:pPr>
            <a:r>
              <a:rPr lang="en-US"/>
              <a:t>Say that, “It is often simple gestures of caring that people need when they are in distress,  so that they can feel calm, and potentially to gather their energy to make decisions on what to do next. In the listen step you may have already begun to identify what the person may need, you may have begun to assess what you may be able to do in the immediate situation, and also what you might do to link them to more help from elsewhere. “</a:t>
            </a:r>
            <a:endParaRPr/>
          </a:p>
          <a:p>
            <a:pPr marL="228600" lvl="0" indent="-228600" algn="l" rtl="0">
              <a:spcBef>
                <a:spcPts val="0"/>
              </a:spcBef>
              <a:spcAft>
                <a:spcPts val="0"/>
              </a:spcAft>
              <a:buClr>
                <a:schemeClr val="dk1"/>
              </a:buClr>
              <a:buSzPts val="1200"/>
              <a:buFont typeface="Arial"/>
              <a:buAutoNum type="arabicPeriod"/>
            </a:pPr>
            <a:r>
              <a:rPr lang="en-US"/>
              <a:t>Review the slide.</a:t>
            </a:r>
            <a:endParaRPr/>
          </a:p>
          <a:p>
            <a:pPr marL="228600" lvl="0" indent="-228600" algn="l" rtl="0">
              <a:spcBef>
                <a:spcPts val="0"/>
              </a:spcBef>
              <a:spcAft>
                <a:spcPts val="0"/>
              </a:spcAft>
              <a:buClr>
                <a:schemeClr val="dk1"/>
              </a:buClr>
              <a:buSzPts val="1200"/>
              <a:buFont typeface="Arial"/>
              <a:buAutoNum type="arabicPeriod"/>
            </a:pPr>
            <a:r>
              <a:rPr lang="en-US"/>
              <a:t>Say, “We will discuss potential exceptions to this in cases where a person(s) may be in immediate critical danger</a:t>
            </a:r>
            <a:endParaRPr/>
          </a:p>
          <a:p>
            <a:pPr marL="228600" lvl="0" indent="-228600" algn="l" rtl="0">
              <a:spcBef>
                <a:spcPts val="0"/>
              </a:spcBef>
              <a:spcAft>
                <a:spcPts val="0"/>
              </a:spcAft>
              <a:buClr>
                <a:schemeClr val="dk1"/>
              </a:buClr>
              <a:buSzPts val="1200"/>
              <a:buFont typeface="Arial"/>
              <a:buAutoNum type="arabicPeriod"/>
            </a:pPr>
            <a:r>
              <a:rPr lang="en-US"/>
              <a:t>Add that, “It may be appropriate to connect people with social support and help them access services and other help. a list of local resources that may be of help:</a:t>
            </a:r>
            <a:endParaRPr/>
          </a:p>
          <a:p>
            <a:pPr marL="628650" lvl="1" indent="-171450" algn="l" rtl="0">
              <a:spcBef>
                <a:spcPts val="0"/>
              </a:spcBef>
              <a:spcAft>
                <a:spcPts val="0"/>
              </a:spcAft>
              <a:buClr>
                <a:schemeClr val="dk1"/>
              </a:buClr>
              <a:buSzPts val="1200"/>
              <a:buFont typeface="Arial"/>
              <a:buChar char="•"/>
            </a:pPr>
            <a:r>
              <a:rPr lang="en-US"/>
              <a:t>Medical, Safety, and Mental Health Crisis Hotlines</a:t>
            </a:r>
            <a:endParaRPr/>
          </a:p>
          <a:p>
            <a:pPr marL="628650" lvl="1" indent="-171450" algn="l" rtl="0">
              <a:spcBef>
                <a:spcPts val="0"/>
              </a:spcBef>
              <a:spcAft>
                <a:spcPts val="0"/>
              </a:spcAft>
              <a:buClr>
                <a:schemeClr val="dk1"/>
              </a:buClr>
              <a:buSzPts val="1200"/>
              <a:buFont typeface="Arial"/>
              <a:buChar char="•"/>
            </a:pPr>
            <a:r>
              <a:rPr lang="en-US"/>
              <a:t>Organizations for Obtaining Housing and Other Basic Necessities</a:t>
            </a:r>
            <a:endParaRPr/>
          </a:p>
          <a:p>
            <a:pPr marL="628650" lvl="1" indent="-171450" algn="l" rtl="0">
              <a:spcBef>
                <a:spcPts val="0"/>
              </a:spcBef>
              <a:spcAft>
                <a:spcPts val="0"/>
              </a:spcAft>
              <a:buClr>
                <a:schemeClr val="dk1"/>
              </a:buClr>
              <a:buSzPts val="1200"/>
              <a:buFont typeface="Arial"/>
              <a:buChar char="•"/>
            </a:pPr>
            <a:r>
              <a:rPr lang="en-US"/>
              <a:t>Advanced Mental Health Care</a:t>
            </a:r>
            <a:endParaRPr/>
          </a:p>
          <a:p>
            <a:pPr marL="628650" lvl="1" indent="-171450" algn="l" rtl="0">
              <a:spcBef>
                <a:spcPts val="0"/>
              </a:spcBef>
              <a:spcAft>
                <a:spcPts val="0"/>
              </a:spcAft>
              <a:buClr>
                <a:schemeClr val="dk1"/>
              </a:buClr>
              <a:buSzPts val="1200"/>
              <a:buFont typeface="Arial"/>
              <a:buChar char="•"/>
            </a:pPr>
            <a:r>
              <a:rPr lang="en-US"/>
              <a:t>Advanced Spiritual Care (Clergy or Spiritual Directors)</a:t>
            </a:r>
            <a:endParaRPr/>
          </a:p>
          <a:p>
            <a:pPr marL="0" lvl="0" indent="0" algn="l" rtl="0">
              <a:spcBef>
                <a:spcPts val="0"/>
              </a:spcBef>
              <a:spcAft>
                <a:spcPts val="0"/>
              </a:spcAft>
              <a:buNone/>
            </a:pPr>
            <a:endParaRPr/>
          </a:p>
          <a:p>
            <a:pPr marL="0" lvl="0" indent="0" algn="l" rtl="0">
              <a:spcBef>
                <a:spcPts val="0"/>
              </a:spcBef>
              <a:spcAft>
                <a:spcPts val="0"/>
              </a:spcAft>
              <a:buNone/>
            </a:pPr>
            <a:r>
              <a:rPr lang="en-US"/>
              <a:t>6. Note that participants should remember that providing psychological first aid may be a one-time intervention, and they may only be there to help for a short time.  Even with this limitation, they can still be of great help, particularly if the person needs to be linked to other help and participants are able to help make that happen.</a:t>
            </a:r>
            <a:endParaRPr/>
          </a:p>
        </p:txBody>
      </p:sp>
      <p:sp>
        <p:nvSpPr>
          <p:cNvPr id="713" name="Google Shape;713;p48: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9"/>
        <p:cNvGrpSpPr/>
        <p:nvPr/>
      </p:nvGrpSpPr>
      <p:grpSpPr>
        <a:xfrm>
          <a:off x="0" y="0"/>
          <a:ext cx="0" cy="0"/>
          <a:chOff x="0" y="0"/>
          <a:chExt cx="0" cy="0"/>
        </a:xfrm>
      </p:grpSpPr>
      <p:sp>
        <p:nvSpPr>
          <p:cNvPr id="720" name="Google Shape;720;p49: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1" name="Google Shape;721;p49: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1:20</a:t>
            </a:r>
            <a:endParaRPr/>
          </a:p>
          <a:p>
            <a:pPr marL="0" lvl="0" indent="0" algn="l" rtl="0">
              <a:spcBef>
                <a:spcPts val="0"/>
              </a:spcBef>
              <a:spcAft>
                <a:spcPts val="0"/>
              </a:spcAft>
              <a:buNone/>
            </a:pPr>
            <a:r>
              <a:rPr lang="en-US"/>
              <a:t>State that, “There are some situations that may be a crisis, where it is important to refer a person for professional mental health or other health-related support as soon as  possible. – these situations may require calling a crisis line like 911 or 988 (USA lines).</a:t>
            </a:r>
            <a:endParaRPr/>
          </a:p>
          <a:p>
            <a:pPr marL="0" lvl="0" indent="0" algn="l" rtl="0">
              <a:spcBef>
                <a:spcPts val="0"/>
              </a:spcBef>
              <a:spcAft>
                <a:spcPts val="0"/>
              </a:spcAft>
              <a:buNone/>
            </a:pPr>
            <a:endParaRPr/>
          </a:p>
          <a:p>
            <a:pPr marL="0" lvl="0" indent="0" algn="l" rtl="0">
              <a:spcBef>
                <a:spcPts val="0"/>
              </a:spcBef>
              <a:spcAft>
                <a:spcPts val="0"/>
              </a:spcAft>
              <a:buNone/>
            </a:pPr>
            <a:r>
              <a:rPr lang="en-US"/>
              <a:t>Review the bullet points and the slide and add share these points too:</a:t>
            </a:r>
            <a:endParaRPr/>
          </a:p>
          <a:p>
            <a:pPr marL="457200" lvl="1" indent="0" algn="l" rtl="0">
              <a:spcBef>
                <a:spcPts val="0"/>
              </a:spcBef>
              <a:spcAft>
                <a:spcPts val="0"/>
              </a:spcAft>
              <a:buNone/>
            </a:pPr>
            <a:r>
              <a:rPr lang="en-US"/>
              <a:t>• They have been harmed or abused and thus may need protection and medical care </a:t>
            </a:r>
            <a:endParaRPr/>
          </a:p>
          <a:p>
            <a:pPr marL="457200" lvl="1" indent="0" algn="l" rtl="0">
              <a:spcBef>
                <a:spcPts val="0"/>
              </a:spcBef>
              <a:spcAft>
                <a:spcPts val="0"/>
              </a:spcAft>
              <a:buNone/>
            </a:pPr>
            <a:r>
              <a:rPr lang="en-US"/>
              <a:t>• They are so distressed that they are unable to function normally and care for themselves by, for example, not eating or keeping clean despite food and washrooms available </a:t>
            </a:r>
            <a:endParaRPr/>
          </a:p>
          <a:p>
            <a:pPr marL="457200" lvl="1" indent="0" algn="l" rtl="0">
              <a:spcBef>
                <a:spcPts val="0"/>
              </a:spcBef>
              <a:spcAft>
                <a:spcPts val="0"/>
              </a:spcAft>
              <a:buNone/>
            </a:pPr>
            <a:r>
              <a:rPr lang="en-US"/>
              <a:t>•  A new habit of excessive use of drugs or alcohol</a:t>
            </a:r>
            <a:endParaRPr/>
          </a:p>
          <a:p>
            <a:pPr marL="457200" lvl="1" indent="0" algn="l" rtl="0">
              <a:spcBef>
                <a:spcPts val="0"/>
              </a:spcBef>
              <a:spcAft>
                <a:spcPts val="0"/>
              </a:spcAft>
              <a:buNone/>
            </a:pPr>
            <a:r>
              <a:rPr lang="en-US"/>
              <a:t>• They have not been able to sleep for the last week, or they are confused and disorientated – unable to focus</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722" name="Google Shape;722;p49: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p50: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9" name="Google Shape;729;p50: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Review the slide title and first bullet point and tell the participants it is time for an exercise to help them gain comfort in addressing the issue of suicide with someone.</a:t>
            </a:r>
            <a:endParaRPr/>
          </a:p>
          <a:p>
            <a:pPr marL="0" lvl="0" indent="0" algn="l" rtl="0">
              <a:spcBef>
                <a:spcPts val="0"/>
              </a:spcBef>
              <a:spcAft>
                <a:spcPts val="0"/>
              </a:spcAft>
              <a:buNone/>
            </a:pPr>
            <a:endParaRPr/>
          </a:p>
          <a:p>
            <a:pPr marL="0" lvl="0" indent="0" algn="l" rtl="0">
              <a:spcBef>
                <a:spcPts val="0"/>
              </a:spcBef>
              <a:spcAft>
                <a:spcPts val="0"/>
              </a:spcAft>
              <a:buNone/>
            </a:pPr>
            <a:r>
              <a:rPr lang="en-US"/>
              <a:t>Have the learners practice asking these questions together as a group and then in pairs. </a:t>
            </a:r>
            <a:endParaRPr/>
          </a:p>
          <a:p>
            <a:pPr marL="0" lvl="0" indent="0" algn="l" rtl="0">
              <a:spcBef>
                <a:spcPts val="0"/>
              </a:spcBef>
              <a:spcAft>
                <a:spcPts val="0"/>
              </a:spcAft>
              <a:buNone/>
            </a:pPr>
            <a:endParaRPr/>
          </a:p>
          <a:p>
            <a:pPr marL="0" lvl="0" indent="0" algn="l" rtl="0">
              <a:spcBef>
                <a:spcPts val="0"/>
              </a:spcBef>
              <a:spcAft>
                <a:spcPts val="0"/>
              </a:spcAft>
              <a:buNone/>
            </a:pPr>
            <a:r>
              <a:rPr lang="en-US"/>
              <a:t>Ask them to reflect on this experience and  ask a few volunteers to share in the large group how this exercise made them feel.</a:t>
            </a:r>
            <a:endParaRPr/>
          </a:p>
          <a:p>
            <a:pPr marL="0" lvl="0" indent="0" algn="l" rtl="0">
              <a:spcBef>
                <a:spcPts val="0"/>
              </a:spcBef>
              <a:spcAft>
                <a:spcPts val="0"/>
              </a:spcAft>
              <a:buNone/>
            </a:pPr>
            <a:endParaRPr/>
          </a:p>
          <a:p>
            <a:pPr marL="0" lvl="0" indent="0" algn="l" rtl="0">
              <a:spcBef>
                <a:spcPts val="0"/>
              </a:spcBef>
              <a:spcAft>
                <a:spcPts val="0"/>
              </a:spcAft>
              <a:buNone/>
            </a:pPr>
            <a:r>
              <a:rPr lang="en-US"/>
              <a:t>Add, “If someone answers “yes” to these questions, ask if the person has a plan. If they have a plan, this is potentially am even more severe crisis and medical and/or MH professionals will need to know this information. If someone answers yes to any of these questions, you will need to access advanced care resources.”</a:t>
            </a:r>
            <a:endParaRPr/>
          </a:p>
          <a:p>
            <a:pPr marL="0" lvl="0" indent="0" algn="l" rtl="0">
              <a:spcBef>
                <a:spcPts val="0"/>
              </a:spcBef>
              <a:spcAft>
                <a:spcPts val="0"/>
              </a:spcAft>
              <a:buNone/>
            </a:pPr>
            <a:endParaRPr/>
          </a:p>
          <a:p>
            <a:pPr marL="0" lvl="0" indent="0" algn="l" rtl="0">
              <a:spcBef>
                <a:spcPts val="0"/>
              </a:spcBef>
              <a:spcAft>
                <a:spcPts val="0"/>
              </a:spcAft>
              <a:buNone/>
            </a:pPr>
            <a:r>
              <a:rPr lang="en-US"/>
              <a:t>State that words matter in how we talk about suicide (avoid “committed suicide”; say “died by suicide”).</a:t>
            </a:r>
            <a:endParaRPr/>
          </a:p>
          <a:p>
            <a:pPr marL="0" lvl="0" indent="0" algn="l" rtl="0">
              <a:spcBef>
                <a:spcPts val="0"/>
              </a:spcBef>
              <a:spcAft>
                <a:spcPts val="0"/>
              </a:spcAft>
              <a:buNone/>
            </a:pPr>
            <a:endParaRPr/>
          </a:p>
        </p:txBody>
      </p:sp>
      <p:sp>
        <p:nvSpPr>
          <p:cNvPr id="730" name="Google Shape;730;p50: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p51: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7" name="Google Shape;737;p51: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1:25</a:t>
            </a:r>
            <a:endParaRPr/>
          </a:p>
          <a:p>
            <a:pPr marL="0" lvl="0" indent="0" algn="l" rtl="0">
              <a:spcBef>
                <a:spcPts val="0"/>
              </a:spcBef>
              <a:spcAft>
                <a:spcPts val="0"/>
              </a:spcAft>
              <a:buNone/>
            </a:pPr>
            <a:r>
              <a:rPr lang="en-US"/>
              <a:t>Review the points on the slide.</a:t>
            </a:r>
            <a:endParaRPr/>
          </a:p>
          <a:p>
            <a:pPr marL="0" lvl="0" indent="0" algn="l" rtl="0">
              <a:spcBef>
                <a:spcPts val="0"/>
              </a:spcBef>
              <a:spcAft>
                <a:spcPts val="0"/>
              </a:spcAft>
              <a:buNone/>
            </a:pPr>
            <a:endParaRPr/>
          </a:p>
          <a:p>
            <a:pPr marL="0" lvl="0" indent="0" algn="l" rtl="0">
              <a:spcBef>
                <a:spcPts val="0"/>
              </a:spcBef>
              <a:spcAft>
                <a:spcPts val="0"/>
              </a:spcAft>
              <a:buNone/>
            </a:pPr>
            <a:r>
              <a:rPr lang="en-US"/>
              <a:t>Add, “Your parish, diocese or MHM team may have information about your local referral system. If you  need to link a distressed person to a service or support system that you do not have the contact details for, you can contact these resources for help and support. “</a:t>
            </a:r>
            <a:endParaRPr/>
          </a:p>
          <a:p>
            <a:pPr marL="0" lvl="0" indent="0" algn="l" rtl="0">
              <a:spcBef>
                <a:spcPts val="0"/>
              </a:spcBef>
              <a:spcAft>
                <a:spcPts val="0"/>
              </a:spcAft>
              <a:buNone/>
            </a:pPr>
            <a:endParaRPr/>
          </a:p>
          <a:p>
            <a:pPr marL="0" lvl="0" indent="0" algn="l" rtl="0">
              <a:spcBef>
                <a:spcPts val="0"/>
              </a:spcBef>
              <a:spcAft>
                <a:spcPts val="0"/>
              </a:spcAft>
              <a:buNone/>
            </a:pPr>
            <a:r>
              <a:rPr lang="en-US"/>
              <a:t>Stress that PFAiders should know how to get assistance – this will depend on the situation and their parish or diocesan policies and resources. PFAiders should learn what these are in their communities.</a:t>
            </a:r>
            <a:endParaRPr/>
          </a:p>
          <a:p>
            <a:pPr marL="0" lvl="0" indent="0" algn="l" rtl="0">
              <a:spcBef>
                <a:spcPts val="0"/>
              </a:spcBef>
              <a:spcAft>
                <a:spcPts val="0"/>
              </a:spcAft>
              <a:buNone/>
            </a:pPr>
            <a:endParaRPr/>
          </a:p>
          <a:p>
            <a:pPr marL="0" lvl="0" indent="0" algn="l" rtl="0">
              <a:spcBef>
                <a:spcPts val="0"/>
              </a:spcBef>
              <a:spcAft>
                <a:spcPts val="0"/>
              </a:spcAft>
              <a:buNone/>
            </a:pPr>
            <a:r>
              <a:rPr lang="en-US"/>
              <a:t>Add, “If you provide PFA in another capacity, for example in your own private relationships, it is still important to refer elsewhere for more advanced help as needed, and to avoid trying to provide support that is beyond your expertise. “</a:t>
            </a:r>
            <a:endParaRPr/>
          </a:p>
        </p:txBody>
      </p:sp>
      <p:sp>
        <p:nvSpPr>
          <p:cNvPr id="738" name="Google Shape;738;p51: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Google Shape;746;p52: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7" name="Google Shape;747;p52: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Review the slide.</a:t>
            </a:r>
            <a:endParaRPr/>
          </a:p>
        </p:txBody>
      </p:sp>
      <p:sp>
        <p:nvSpPr>
          <p:cNvPr id="748" name="Google Shape;748;p52: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52</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3"/>
        <p:cNvGrpSpPr/>
        <p:nvPr/>
      </p:nvGrpSpPr>
      <p:grpSpPr>
        <a:xfrm>
          <a:off x="0" y="0"/>
          <a:ext cx="0" cy="0"/>
          <a:chOff x="0" y="0"/>
          <a:chExt cx="0" cy="0"/>
        </a:xfrm>
      </p:grpSpPr>
      <p:sp>
        <p:nvSpPr>
          <p:cNvPr id="754" name="Google Shape;754;p53: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5" name="Google Shape;755;p53: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Review the slide.</a:t>
            </a:r>
            <a:endParaRPr/>
          </a:p>
          <a:p>
            <a:pPr marL="0" lvl="0" indent="0" algn="l" rtl="0">
              <a:spcBef>
                <a:spcPts val="0"/>
              </a:spcBef>
              <a:spcAft>
                <a:spcPts val="0"/>
              </a:spcAft>
              <a:buNone/>
            </a:pPr>
            <a:endParaRPr/>
          </a:p>
          <a:p>
            <a:pPr marL="0" lvl="0" indent="0" algn="l" rtl="0">
              <a:spcBef>
                <a:spcPts val="0"/>
              </a:spcBef>
              <a:spcAft>
                <a:spcPts val="0"/>
              </a:spcAft>
              <a:buNone/>
            </a:pPr>
            <a:r>
              <a:rPr lang="en-US"/>
              <a:t>Add that, “People in great distress often feel confused or overwhelmed, and may have physical  reactions like shaking or trembling, difficulty breathing or increased heart rate. A key skill in PFA is to know how to help someone feel calm if they are having a reaction like this. “</a:t>
            </a:r>
            <a:endParaRPr/>
          </a:p>
          <a:p>
            <a:pPr marL="0" lvl="0" indent="0" algn="l" rtl="0">
              <a:spcBef>
                <a:spcPts val="0"/>
              </a:spcBef>
              <a:spcAft>
                <a:spcPts val="0"/>
              </a:spcAft>
              <a:buNone/>
            </a:pPr>
            <a:endParaRPr/>
          </a:p>
          <a:p>
            <a:pPr marL="0" lvl="0" indent="0" algn="l" rtl="0">
              <a:spcBef>
                <a:spcPts val="0"/>
              </a:spcBef>
              <a:spcAft>
                <a:spcPts val="0"/>
              </a:spcAft>
              <a:buNone/>
            </a:pPr>
            <a:r>
              <a:rPr lang="en-US"/>
              <a:t>Share, </a:t>
            </a:r>
            <a:endParaRPr/>
          </a:p>
          <a:p>
            <a:pPr marL="628650" lvl="1" indent="-171450" algn="l" rtl="0">
              <a:spcBef>
                <a:spcPts val="0"/>
              </a:spcBef>
              <a:spcAft>
                <a:spcPts val="0"/>
              </a:spcAft>
              <a:buClr>
                <a:schemeClr val="dk1"/>
              </a:buClr>
              <a:buSzPts val="1200"/>
              <a:buFont typeface="Arial"/>
              <a:buChar char="•"/>
            </a:pPr>
            <a:r>
              <a:rPr lang="en-US"/>
              <a:t>“If it could be helpful, encourage the person to focus on their breathing and to breathe slowly</a:t>
            </a:r>
            <a:endParaRPr/>
          </a:p>
          <a:p>
            <a:pPr marL="628650" lvl="1" indent="-171450" algn="l" rtl="0">
              <a:spcBef>
                <a:spcPts val="0"/>
              </a:spcBef>
              <a:spcAft>
                <a:spcPts val="0"/>
              </a:spcAft>
              <a:buClr>
                <a:schemeClr val="dk1"/>
              </a:buClr>
              <a:buSzPts val="1200"/>
              <a:buFont typeface="Arial"/>
              <a:buChar char="•"/>
            </a:pPr>
            <a:r>
              <a:rPr lang="en-US"/>
              <a:t>Remain courteous and respectful, do not argue or threaten.</a:t>
            </a:r>
            <a:endParaRPr/>
          </a:p>
          <a:p>
            <a:pPr marL="628650" lvl="1" indent="-171450" algn="l" rtl="0">
              <a:spcBef>
                <a:spcPts val="0"/>
              </a:spcBef>
              <a:spcAft>
                <a:spcPts val="0"/>
              </a:spcAft>
              <a:buClr>
                <a:schemeClr val="dk1"/>
              </a:buClr>
              <a:buSzPts val="1200"/>
              <a:buFont typeface="Arial"/>
              <a:buChar char="•"/>
            </a:pPr>
            <a:r>
              <a:rPr lang="en-US"/>
              <a:t>Remind the person you are there to help them and, if it is true, that they are safe.</a:t>
            </a:r>
            <a:endParaRPr/>
          </a:p>
          <a:p>
            <a:pPr marL="628650" lvl="1" indent="-171450" algn="l" rtl="0">
              <a:spcBef>
                <a:spcPts val="0"/>
              </a:spcBef>
              <a:spcAft>
                <a:spcPts val="0"/>
              </a:spcAft>
              <a:buClr>
                <a:schemeClr val="dk1"/>
              </a:buClr>
              <a:buSzPts val="1200"/>
              <a:buFont typeface="Arial"/>
              <a:buChar char="•"/>
            </a:pPr>
            <a:r>
              <a:rPr lang="en-US"/>
              <a:t>Speak in a calm and soft tone of voice, using simple language and short sentences.”</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756" name="Google Shape;756;p53: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53</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p54: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3" name="Google Shape;763;p54: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Read the slide or have two participants take a role</a:t>
            </a:r>
            <a:endParaRPr/>
          </a:p>
          <a:p>
            <a:pPr marL="0" lvl="0" indent="0" algn="l" rtl="0">
              <a:spcBef>
                <a:spcPts val="0"/>
              </a:spcBef>
              <a:spcAft>
                <a:spcPts val="0"/>
              </a:spcAft>
              <a:buNone/>
            </a:pPr>
            <a:endParaRPr/>
          </a:p>
        </p:txBody>
      </p:sp>
      <p:sp>
        <p:nvSpPr>
          <p:cNvPr id="764" name="Google Shape;764;p54: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54</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Google Shape;770;p55: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1" name="Google Shape;771;p55: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Read the slide or have two participants take a role</a:t>
            </a:r>
            <a:endParaRPr/>
          </a:p>
          <a:p>
            <a:pPr marL="0" lvl="0" indent="0" algn="l" rtl="0">
              <a:spcBef>
                <a:spcPts val="0"/>
              </a:spcBef>
              <a:spcAft>
                <a:spcPts val="0"/>
              </a:spcAft>
              <a:buNone/>
            </a:pPr>
            <a:endParaRPr/>
          </a:p>
        </p:txBody>
      </p:sp>
      <p:sp>
        <p:nvSpPr>
          <p:cNvPr id="772" name="Google Shape;772;p55: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7"/>
        <p:cNvGrpSpPr/>
        <p:nvPr/>
      </p:nvGrpSpPr>
      <p:grpSpPr>
        <a:xfrm>
          <a:off x="0" y="0"/>
          <a:ext cx="0" cy="0"/>
          <a:chOff x="0" y="0"/>
          <a:chExt cx="0" cy="0"/>
        </a:xfrm>
      </p:grpSpPr>
      <p:sp>
        <p:nvSpPr>
          <p:cNvPr id="778" name="Google Shape;778;p56: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9" name="Google Shape;779;p56:notes"/>
          <p:cNvSpPr txBox="1">
            <a:spLocks noGrp="1"/>
          </p:cNvSpPr>
          <p:nvPr>
            <p:ph type="body" idx="1"/>
          </p:nvPr>
        </p:nvSpPr>
        <p:spPr>
          <a:xfrm>
            <a:off x="700405" y="4470838"/>
            <a:ext cx="5603240" cy="4288988"/>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sz="1000"/>
              <a:t>Points to discuss:</a:t>
            </a:r>
            <a:endParaRPr/>
          </a:p>
          <a:p>
            <a:pPr marL="171450" lvl="0" indent="-171450" algn="l" rtl="0">
              <a:spcBef>
                <a:spcPts val="600"/>
              </a:spcBef>
              <a:spcAft>
                <a:spcPts val="0"/>
              </a:spcAft>
              <a:buClr>
                <a:schemeClr val="dk1"/>
              </a:buClr>
              <a:buSzPts val="1000"/>
              <a:buFont typeface="Arial"/>
              <a:buChar char="•"/>
            </a:pPr>
            <a:r>
              <a:rPr lang="en-US" sz="1000"/>
              <a:t>The paranoia and disordered thinking are potential symptoms of a serious mental health condition.</a:t>
            </a:r>
            <a:endParaRPr/>
          </a:p>
          <a:p>
            <a:pPr marL="171450" lvl="0" indent="-171450" algn="l" rtl="0">
              <a:spcBef>
                <a:spcPts val="600"/>
              </a:spcBef>
              <a:spcAft>
                <a:spcPts val="0"/>
              </a:spcAft>
              <a:buClr>
                <a:schemeClr val="dk1"/>
              </a:buClr>
              <a:buSzPts val="1000"/>
              <a:buFont typeface="Arial"/>
              <a:buChar char="•"/>
            </a:pPr>
            <a:r>
              <a:rPr lang="en-US" sz="1000"/>
              <a:t>Carol dismisses Lucy’s experience. The light laugh immediately signaled "this isn't serious. "I think you're just stressed“. Carol's first move is to normalize and dismiss it.</a:t>
            </a:r>
            <a:endParaRPr/>
          </a:p>
          <a:p>
            <a:pPr marL="171450" lvl="0" indent="-171450" algn="l" rtl="0">
              <a:spcBef>
                <a:spcPts val="600"/>
              </a:spcBef>
              <a:spcAft>
                <a:spcPts val="0"/>
              </a:spcAft>
              <a:buClr>
                <a:schemeClr val="dk1"/>
              </a:buClr>
              <a:buSzPts val="1000"/>
              <a:buFont typeface="Arial"/>
              <a:buChar char="•"/>
            </a:pPr>
            <a:r>
              <a:rPr lang="en-US" sz="1000"/>
              <a:t>"You've always been a little anxious" -"Overthinking." - "Vacation." – Carol is deciding what this is before she's even listened. Lucy is describing something much more frightening than anxiety.</a:t>
            </a:r>
            <a:endParaRPr/>
          </a:p>
          <a:p>
            <a:pPr marL="171450" lvl="0" indent="-171450" algn="l" rtl="0">
              <a:spcBef>
                <a:spcPts val="600"/>
              </a:spcBef>
              <a:spcAft>
                <a:spcPts val="0"/>
              </a:spcAft>
              <a:buClr>
                <a:schemeClr val="dk1"/>
              </a:buClr>
              <a:buSzPts val="1000"/>
              <a:buFont typeface="Arial"/>
              <a:buChar char="•"/>
            </a:pPr>
            <a:r>
              <a:rPr lang="en-US" sz="1000"/>
              <a:t>Carol tries to make a logical argument - "think about it rationally, why would anyone watch you?" But Lucy’s brain that's generating these thoughts is the same brain you’re asking to rationally evaluate them. She can’t. The experience is real to her.</a:t>
            </a:r>
            <a:endParaRPr/>
          </a:p>
          <a:p>
            <a:pPr marL="171450" lvl="0" indent="-171450" algn="l" rtl="0">
              <a:spcBef>
                <a:spcPts val="600"/>
              </a:spcBef>
              <a:spcAft>
                <a:spcPts val="0"/>
              </a:spcAft>
              <a:buClr>
                <a:schemeClr val="dk1"/>
              </a:buClr>
              <a:buSzPts val="1000"/>
              <a:buFont typeface="Arial"/>
              <a:buChar char="•"/>
            </a:pPr>
            <a:r>
              <a:rPr lang="en-US" sz="1000"/>
              <a:t>Carol says "I'm not trying to dismiss you. But I really think this is anxiety.“ She literally dismisses her in the same breath as saying she's not dismissing her.</a:t>
            </a:r>
            <a:endParaRPr/>
          </a:p>
          <a:p>
            <a:pPr marL="171450" lvl="0" indent="-171450" algn="l" rtl="0">
              <a:spcBef>
                <a:spcPts val="600"/>
              </a:spcBef>
              <a:spcAft>
                <a:spcPts val="0"/>
              </a:spcAft>
              <a:buClr>
                <a:schemeClr val="dk1"/>
              </a:buClr>
              <a:buSzPts val="1000"/>
              <a:buFont typeface="Arial"/>
              <a:buChar char="•"/>
            </a:pPr>
            <a:r>
              <a:rPr lang="en-US" sz="1000"/>
              <a:t>“Talk to your doctor about medication" - the intent is right, but the framing is wrong. It comes across as "take a pill so you stop seeing things that aren't there." Lucy hears "you're crazy and you need to be medicated."</a:t>
            </a:r>
            <a:endParaRPr/>
          </a:p>
          <a:p>
            <a:pPr marL="171450" lvl="0" indent="-171450" algn="l" rtl="0">
              <a:spcBef>
                <a:spcPts val="600"/>
              </a:spcBef>
              <a:spcAft>
                <a:spcPts val="0"/>
              </a:spcAft>
              <a:buClr>
                <a:schemeClr val="dk1"/>
              </a:buClr>
              <a:buSzPts val="1000"/>
              <a:buFont typeface="Arial"/>
              <a:buChar char="•"/>
            </a:pPr>
            <a:r>
              <a:rPr lang="en-US" sz="1000"/>
              <a:t>"I didn't say you were crazy" - but by this point, that's exactly what Lucy heard. And so she said  “Forget I said anything.“ Carol lost her. And Lucy is now more isolated with her terror. She tried to reach out and was dismissed.</a:t>
            </a:r>
            <a:endParaRPr/>
          </a:p>
          <a:p>
            <a:pPr marL="171450" lvl="0" indent="-171450" algn="l" rtl="0">
              <a:spcBef>
                <a:spcPts val="600"/>
              </a:spcBef>
              <a:spcAft>
                <a:spcPts val="0"/>
              </a:spcAft>
              <a:buClr>
                <a:schemeClr val="dk1"/>
              </a:buClr>
              <a:buSzPts val="1000"/>
              <a:buFont typeface="Arial"/>
              <a:buChar char="•"/>
            </a:pPr>
            <a:r>
              <a:rPr lang="en-US" sz="1000"/>
              <a:t>Carol can't diagnose Lucy. Whatever is causing these experiences - whether it's a mental health condition, extreme stress, or something else entirely - she needs professional evaluation. And Carol’s dismissal made that less likely to happen.</a:t>
            </a:r>
            <a:endParaRPr/>
          </a:p>
          <a:p>
            <a:pPr marL="171450" lvl="0" indent="-171450" algn="l" rtl="0">
              <a:spcBef>
                <a:spcPts val="600"/>
              </a:spcBef>
              <a:spcAft>
                <a:spcPts val="0"/>
              </a:spcAft>
              <a:buClr>
                <a:schemeClr val="dk1"/>
              </a:buClr>
              <a:buSzPts val="1000"/>
              <a:buFont typeface="Arial"/>
              <a:buChar char="•"/>
            </a:pPr>
            <a:r>
              <a:rPr lang="en-US" sz="1000"/>
              <a:t>Carol should not agree that people are watching Lucy but she should take her distress seriously and help her get the right support.</a:t>
            </a:r>
            <a:endParaRPr/>
          </a:p>
        </p:txBody>
      </p:sp>
      <p:sp>
        <p:nvSpPr>
          <p:cNvPr id="780" name="Google Shape;780;p56: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56</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5"/>
        <p:cNvGrpSpPr/>
        <p:nvPr/>
      </p:nvGrpSpPr>
      <p:grpSpPr>
        <a:xfrm>
          <a:off x="0" y="0"/>
          <a:ext cx="0" cy="0"/>
          <a:chOff x="0" y="0"/>
          <a:chExt cx="0" cy="0"/>
        </a:xfrm>
      </p:grpSpPr>
      <p:sp>
        <p:nvSpPr>
          <p:cNvPr id="786" name="Google Shape;786;p57: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7" name="Google Shape;787;p57: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Read the slide or have two participants take a role</a:t>
            </a:r>
            <a:endParaRPr/>
          </a:p>
          <a:p>
            <a:pPr marL="0" lvl="0" indent="0" algn="l" rtl="0">
              <a:spcBef>
                <a:spcPts val="0"/>
              </a:spcBef>
              <a:spcAft>
                <a:spcPts val="0"/>
              </a:spcAft>
              <a:buNone/>
            </a:pPr>
            <a:endParaRPr/>
          </a:p>
        </p:txBody>
      </p:sp>
      <p:sp>
        <p:nvSpPr>
          <p:cNvPr id="788" name="Google Shape;788;p57: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57</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3"/>
        <p:cNvGrpSpPr/>
        <p:nvPr/>
      </p:nvGrpSpPr>
      <p:grpSpPr>
        <a:xfrm>
          <a:off x="0" y="0"/>
          <a:ext cx="0" cy="0"/>
          <a:chOff x="0" y="0"/>
          <a:chExt cx="0" cy="0"/>
        </a:xfrm>
      </p:grpSpPr>
      <p:sp>
        <p:nvSpPr>
          <p:cNvPr id="794" name="Google Shape;794;p58: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5" name="Google Shape;795;p58: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Read the slide or have two participants take a role</a:t>
            </a:r>
            <a:endParaRPr/>
          </a:p>
          <a:p>
            <a:pPr marL="0" lvl="0" indent="0" algn="l" rtl="0">
              <a:spcBef>
                <a:spcPts val="0"/>
              </a:spcBef>
              <a:spcAft>
                <a:spcPts val="0"/>
              </a:spcAft>
              <a:buNone/>
            </a:pPr>
            <a:endParaRPr/>
          </a:p>
        </p:txBody>
      </p:sp>
      <p:sp>
        <p:nvSpPr>
          <p:cNvPr id="796" name="Google Shape;796;p58: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58</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1"/>
        <p:cNvGrpSpPr/>
        <p:nvPr/>
      </p:nvGrpSpPr>
      <p:grpSpPr>
        <a:xfrm>
          <a:off x="0" y="0"/>
          <a:ext cx="0" cy="0"/>
          <a:chOff x="0" y="0"/>
          <a:chExt cx="0" cy="0"/>
        </a:xfrm>
      </p:grpSpPr>
      <p:sp>
        <p:nvSpPr>
          <p:cNvPr id="802" name="Google Shape;802;p59: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3" name="Google Shape;803;p59:notes"/>
          <p:cNvSpPr txBox="1">
            <a:spLocks noGrp="1"/>
          </p:cNvSpPr>
          <p:nvPr>
            <p:ph type="body" idx="1"/>
          </p:nvPr>
        </p:nvSpPr>
        <p:spPr>
          <a:xfrm>
            <a:off x="700405" y="4470837"/>
            <a:ext cx="5603240" cy="451758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sz="1000"/>
              <a:t>Points to discuss: </a:t>
            </a:r>
            <a:endParaRPr/>
          </a:p>
          <a:p>
            <a:pPr marL="171450" lvl="0" indent="-171450" algn="l" rtl="0">
              <a:spcBef>
                <a:spcPts val="600"/>
              </a:spcBef>
              <a:spcAft>
                <a:spcPts val="0"/>
              </a:spcAft>
              <a:buClr>
                <a:schemeClr val="dk1"/>
              </a:buClr>
              <a:buSzPts val="1000"/>
              <a:buFont typeface="Arial"/>
              <a:buChar char="•"/>
            </a:pPr>
            <a:r>
              <a:rPr lang="en-US" sz="1000"/>
              <a:t>Carol sat down and gave her full attention. Carol didn't laugh or explain Lucy’s fears. She said. "that sounds really frightening." She went straight to the emotional experience.</a:t>
            </a:r>
            <a:endParaRPr/>
          </a:p>
          <a:p>
            <a:pPr marL="171450" lvl="0" indent="-171450" algn="l" rtl="0">
              <a:spcBef>
                <a:spcPts val="600"/>
              </a:spcBef>
              <a:spcAft>
                <a:spcPts val="0"/>
              </a:spcAft>
              <a:buClr>
                <a:schemeClr val="dk1"/>
              </a:buClr>
              <a:buSzPts val="1000"/>
              <a:buFont typeface="Arial"/>
              <a:buChar char="•"/>
            </a:pPr>
            <a:r>
              <a:rPr lang="en-US" sz="1000"/>
              <a:t>She didn't say "you're right, someone is watching you." She didn't validate the content of the fear. She validated the experience of the fear. That's an important distinction.</a:t>
            </a:r>
            <a:endParaRPr/>
          </a:p>
          <a:p>
            <a:pPr marL="171450" lvl="0" indent="-171450" algn="l" rtl="0">
              <a:spcBef>
                <a:spcPts val="600"/>
              </a:spcBef>
              <a:spcAft>
                <a:spcPts val="0"/>
              </a:spcAft>
              <a:buClr>
                <a:schemeClr val="dk1"/>
              </a:buClr>
              <a:buSzPts val="1000"/>
              <a:buFont typeface="Arial"/>
              <a:buChar char="•"/>
            </a:pPr>
            <a:r>
              <a:rPr lang="en-US" sz="1000"/>
              <a:t>"How long have you been feeling this way?" - gathering information, understanding the scope, without judging.</a:t>
            </a:r>
            <a:endParaRPr/>
          </a:p>
          <a:p>
            <a:pPr marL="171450" lvl="0" indent="-171450" algn="l" rtl="0">
              <a:spcBef>
                <a:spcPts val="600"/>
              </a:spcBef>
              <a:spcAft>
                <a:spcPts val="0"/>
              </a:spcAft>
              <a:buClr>
                <a:schemeClr val="dk1"/>
              </a:buClr>
              <a:buSzPts val="1000"/>
              <a:buFont typeface="Arial"/>
              <a:buChar char="•"/>
            </a:pPr>
            <a:r>
              <a:rPr lang="en-US" sz="1000"/>
              <a:t>"I'm not going to tell you what's real and what isn't." Carol is being honest about her limitations. She's not diagnosing. She's not dismissing.</a:t>
            </a:r>
            <a:endParaRPr/>
          </a:p>
          <a:p>
            <a:pPr marL="171450" lvl="0" indent="-171450" algn="l" rtl="0">
              <a:spcBef>
                <a:spcPts val="600"/>
              </a:spcBef>
              <a:spcAft>
                <a:spcPts val="0"/>
              </a:spcAft>
              <a:buClr>
                <a:schemeClr val="dk1"/>
              </a:buClr>
              <a:buSzPts val="1000"/>
              <a:buFont typeface="Arial"/>
              <a:buChar char="•"/>
            </a:pPr>
            <a:r>
              <a:rPr lang="en-US" sz="1000"/>
              <a:t>"What I can see is that you're exhausted and scared and you've been carrying this alone." She's naming what she observes - the suffering - without making a judgment about the cause.</a:t>
            </a:r>
            <a:endParaRPr/>
          </a:p>
          <a:p>
            <a:pPr marL="171450" lvl="0" indent="-171450" algn="l" rtl="0">
              <a:spcBef>
                <a:spcPts val="600"/>
              </a:spcBef>
              <a:spcAft>
                <a:spcPts val="0"/>
              </a:spcAft>
              <a:buClr>
                <a:schemeClr val="dk1"/>
              </a:buClr>
              <a:buSzPts val="1000"/>
              <a:buFont typeface="Arial"/>
              <a:buChar char="•"/>
            </a:pPr>
            <a:r>
              <a:rPr lang="en-US" sz="1000"/>
              <a:t>"You deserve help with that“. No diagnosis, no explaining what might be happening. Just a clear acknowledgment that this is beyond what Carol can assess and that Lucy deserves professional support.</a:t>
            </a:r>
            <a:endParaRPr/>
          </a:p>
          <a:p>
            <a:pPr marL="171450" lvl="0" indent="-171450" algn="l" rtl="0">
              <a:spcBef>
                <a:spcPts val="600"/>
              </a:spcBef>
              <a:spcAft>
                <a:spcPts val="0"/>
              </a:spcAft>
              <a:buClr>
                <a:schemeClr val="dk1"/>
              </a:buClr>
              <a:buSzPts val="1000"/>
              <a:buFont typeface="Arial"/>
              <a:buChar char="•"/>
            </a:pPr>
            <a:r>
              <a:rPr lang="en-US" sz="1000"/>
              <a:t>When Lucy pulled back at the word "psychiatrist," Carol offered another path - "your regular doctor, to start." She met Lucy where she was, not where Carol thought she should be.</a:t>
            </a:r>
            <a:endParaRPr/>
          </a:p>
          <a:p>
            <a:pPr marL="171450" lvl="0" indent="-171450" algn="l" rtl="0">
              <a:spcBef>
                <a:spcPts val="600"/>
              </a:spcBef>
              <a:spcAft>
                <a:spcPts val="0"/>
              </a:spcAft>
              <a:buClr>
                <a:schemeClr val="dk1"/>
              </a:buClr>
              <a:buSzPts val="1000"/>
              <a:buFont typeface="Arial"/>
              <a:buChar char="•"/>
            </a:pPr>
            <a:r>
              <a:rPr lang="en-US" sz="1000"/>
              <a:t>"What would I even say?" - Lucy needed practical help. And Carol gave it. "Exactly what you told me." Carol's job wasn't to figure out what's happening in Lucy's mind. Her job was to make sure Lucy got to someone whose job that is.</a:t>
            </a:r>
            <a:endParaRPr/>
          </a:p>
          <a:p>
            <a:pPr marL="171450" lvl="0" indent="-171450" algn="l" rtl="0">
              <a:spcBef>
                <a:spcPts val="600"/>
              </a:spcBef>
              <a:spcAft>
                <a:spcPts val="0"/>
              </a:spcAft>
              <a:buClr>
                <a:schemeClr val="dk1"/>
              </a:buClr>
              <a:buSzPts val="1000"/>
              <a:buFont typeface="Arial"/>
              <a:buChar char="•"/>
            </a:pPr>
            <a:r>
              <a:rPr lang="en-US" sz="1000"/>
              <a:t>"Would it help if I came with you?" - the offer to accompany her to a doctor’s appointment. Carol didn't fix Lucy's fear. But Lucy now has a path to professional help and someone walking alongside her.</a:t>
            </a:r>
            <a:endParaRPr/>
          </a:p>
          <a:p>
            <a:pPr marL="171450" lvl="0" indent="-171450" algn="l" rtl="0">
              <a:spcBef>
                <a:spcPts val="600"/>
              </a:spcBef>
              <a:spcAft>
                <a:spcPts val="0"/>
              </a:spcAft>
              <a:buClr>
                <a:schemeClr val="dk1"/>
              </a:buClr>
              <a:buSzPts val="1000"/>
              <a:buFont typeface="Arial"/>
              <a:buChar char="•"/>
            </a:pPr>
            <a:r>
              <a:rPr lang="en-US" sz="1000"/>
              <a:t>Carol provided support. With compassion, without judgment, and without abandoning Lucy in the process.</a:t>
            </a:r>
            <a:endParaRPr/>
          </a:p>
        </p:txBody>
      </p:sp>
      <p:sp>
        <p:nvSpPr>
          <p:cNvPr id="804" name="Google Shape;804;p59: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59</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p60: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1" name="Google Shape;811;p60: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2:10</a:t>
            </a:r>
            <a:endParaRPr/>
          </a:p>
          <a:p>
            <a:pPr marL="0" lvl="0" indent="0" algn="l" rtl="0">
              <a:spcBef>
                <a:spcPts val="0"/>
              </a:spcBef>
              <a:spcAft>
                <a:spcPts val="0"/>
              </a:spcAft>
              <a:buNone/>
            </a:pPr>
            <a:r>
              <a:rPr lang="en-US"/>
              <a:t>Say, “Before we move on to our last section of this training, let’s quickly review what we have learned about PFA”.</a:t>
            </a:r>
            <a:endParaRPr/>
          </a:p>
          <a:p>
            <a:pPr marL="0" lvl="0" indent="0" algn="l" rtl="0">
              <a:spcBef>
                <a:spcPts val="0"/>
              </a:spcBef>
              <a:spcAft>
                <a:spcPts val="0"/>
              </a:spcAft>
              <a:buNone/>
            </a:pPr>
            <a:endParaRPr/>
          </a:p>
          <a:p>
            <a:pPr marL="0" lvl="0" indent="0" algn="l" rtl="0">
              <a:spcBef>
                <a:spcPts val="0"/>
              </a:spcBef>
              <a:spcAft>
                <a:spcPts val="0"/>
              </a:spcAft>
              <a:buNone/>
            </a:pPr>
            <a:r>
              <a:rPr lang="en-US"/>
              <a:t>Review the slide.</a:t>
            </a:r>
            <a:endParaRPr/>
          </a:p>
        </p:txBody>
      </p:sp>
      <p:sp>
        <p:nvSpPr>
          <p:cNvPr id="812" name="Google Shape;812;p60: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60</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1"/>
        <p:cNvGrpSpPr/>
        <p:nvPr/>
      </p:nvGrpSpPr>
      <p:grpSpPr>
        <a:xfrm>
          <a:off x="0" y="0"/>
          <a:ext cx="0" cy="0"/>
          <a:chOff x="0" y="0"/>
          <a:chExt cx="0" cy="0"/>
        </a:xfrm>
      </p:grpSpPr>
      <p:sp>
        <p:nvSpPr>
          <p:cNvPr id="822" name="Google Shape;822;p65: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3" name="Google Shape;823;p65: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Give the learners 2-3 minutes to think about each statement as you read it aloud.  Pause. Share.</a:t>
            </a:r>
            <a:endParaRPr/>
          </a:p>
        </p:txBody>
      </p:sp>
      <p:sp>
        <p:nvSpPr>
          <p:cNvPr id="824" name="Google Shape;824;p65: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61</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0"/>
        <p:cNvGrpSpPr/>
        <p:nvPr/>
      </p:nvGrpSpPr>
      <p:grpSpPr>
        <a:xfrm>
          <a:off x="0" y="0"/>
          <a:ext cx="0" cy="0"/>
          <a:chOff x="0" y="0"/>
          <a:chExt cx="0" cy="0"/>
        </a:xfrm>
      </p:grpSpPr>
      <p:sp>
        <p:nvSpPr>
          <p:cNvPr id="831" name="Google Shape;831;g3ee52dca2de_1_6:notes"/>
          <p:cNvSpPr>
            <a:spLocks noGrp="1" noRot="1" noChangeAspect="1"/>
          </p:cNvSpPr>
          <p:nvPr>
            <p:ph type="sldImg" idx="2"/>
          </p:nvPr>
        </p:nvSpPr>
        <p:spPr>
          <a:xfrm>
            <a:off x="714375" y="1160463"/>
            <a:ext cx="5575200" cy="3136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2" name="Google Shape;832;g3ee52dca2de_1_6:notes"/>
          <p:cNvSpPr txBox="1">
            <a:spLocks noGrp="1"/>
          </p:cNvSpPr>
          <p:nvPr>
            <p:ph type="body" idx="1"/>
          </p:nvPr>
        </p:nvSpPr>
        <p:spPr>
          <a:xfrm>
            <a:off x="700405" y="4470837"/>
            <a:ext cx="5603100" cy="3657900"/>
          </a:xfrm>
          <a:prstGeom prst="rect">
            <a:avLst/>
          </a:prstGeom>
        </p:spPr>
        <p:txBody>
          <a:bodyPr spcFirstLastPara="1" wrap="square" lIns="93100" tIns="46550" rIns="93100" bIns="46550" anchor="t" anchorCtr="0">
            <a:noAutofit/>
          </a:bodyPr>
          <a:lstStyle/>
          <a:p>
            <a:pPr marL="0" lvl="0" indent="0" algn="l" rtl="0">
              <a:spcBef>
                <a:spcPts val="0"/>
              </a:spcBef>
              <a:spcAft>
                <a:spcPts val="0"/>
              </a:spcAft>
              <a:buClr>
                <a:schemeClr val="dk1"/>
              </a:buClr>
              <a:buFont typeface="Arial"/>
              <a:buNone/>
            </a:pPr>
            <a:r>
              <a:rPr lang="en-US"/>
              <a:t>Give the learners 2-3 minutes to think about each statement as you read it aloud.  Pause. Share.</a:t>
            </a:r>
            <a:endParaRPr/>
          </a:p>
          <a:p>
            <a:pPr marL="0" lvl="0" indent="0" algn="l" rtl="0">
              <a:spcBef>
                <a:spcPts val="0"/>
              </a:spcBef>
              <a:spcAft>
                <a:spcPts val="0"/>
              </a:spcAft>
              <a:buNone/>
            </a:pPr>
            <a:endParaRPr/>
          </a:p>
        </p:txBody>
      </p:sp>
      <p:sp>
        <p:nvSpPr>
          <p:cNvPr id="833" name="Google Shape;833;g3ee52dca2de_1_6:notes"/>
          <p:cNvSpPr txBox="1">
            <a:spLocks noGrp="1"/>
          </p:cNvSpPr>
          <p:nvPr>
            <p:ph type="sldNum" idx="12"/>
          </p:nvPr>
        </p:nvSpPr>
        <p:spPr>
          <a:xfrm>
            <a:off x="3967341" y="8823936"/>
            <a:ext cx="3035100" cy="466200"/>
          </a:xfrm>
          <a:prstGeom prst="rect">
            <a:avLst/>
          </a:prstGeom>
        </p:spPr>
        <p:txBody>
          <a:bodyPr spcFirstLastPara="1" wrap="square" lIns="93100" tIns="46550" rIns="93100" bIns="4655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62</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8"/>
        <p:cNvGrpSpPr/>
        <p:nvPr/>
      </p:nvGrpSpPr>
      <p:grpSpPr>
        <a:xfrm>
          <a:off x="0" y="0"/>
          <a:ext cx="0" cy="0"/>
          <a:chOff x="0" y="0"/>
          <a:chExt cx="0" cy="0"/>
        </a:xfrm>
      </p:grpSpPr>
      <p:sp>
        <p:nvSpPr>
          <p:cNvPr id="839" name="Google Shape;839;g3ee52dca2de_1_10:notes"/>
          <p:cNvSpPr>
            <a:spLocks noGrp="1" noRot="1" noChangeAspect="1"/>
          </p:cNvSpPr>
          <p:nvPr>
            <p:ph type="sldImg" idx="2"/>
          </p:nvPr>
        </p:nvSpPr>
        <p:spPr>
          <a:xfrm>
            <a:off x="714375" y="1160463"/>
            <a:ext cx="5575200" cy="3136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0" name="Google Shape;840;g3ee52dca2de_1_10:notes"/>
          <p:cNvSpPr txBox="1">
            <a:spLocks noGrp="1"/>
          </p:cNvSpPr>
          <p:nvPr>
            <p:ph type="body" idx="1"/>
          </p:nvPr>
        </p:nvSpPr>
        <p:spPr>
          <a:xfrm>
            <a:off x="700405" y="4470837"/>
            <a:ext cx="5603100" cy="3657900"/>
          </a:xfrm>
          <a:prstGeom prst="rect">
            <a:avLst/>
          </a:prstGeom>
        </p:spPr>
        <p:txBody>
          <a:bodyPr spcFirstLastPara="1" wrap="square" lIns="93100" tIns="46550" rIns="93100" bIns="46550" anchor="t" anchorCtr="0">
            <a:noAutofit/>
          </a:bodyPr>
          <a:lstStyle/>
          <a:p>
            <a:pPr marL="0" lvl="0" indent="0" algn="l" rtl="0">
              <a:spcBef>
                <a:spcPts val="0"/>
              </a:spcBef>
              <a:spcAft>
                <a:spcPts val="0"/>
              </a:spcAft>
              <a:buClr>
                <a:schemeClr val="dk1"/>
              </a:buClr>
              <a:buFont typeface="Arial"/>
              <a:buNone/>
            </a:pPr>
            <a:r>
              <a:rPr lang="en-US"/>
              <a:t>Give the learners 2-3 minutes to think about each statement as you read it aloud.  Pause. Share.</a:t>
            </a:r>
            <a:endParaRPr/>
          </a:p>
          <a:p>
            <a:pPr marL="0" lvl="0" indent="0" algn="l" rtl="0">
              <a:spcBef>
                <a:spcPts val="0"/>
              </a:spcBef>
              <a:spcAft>
                <a:spcPts val="0"/>
              </a:spcAft>
              <a:buNone/>
            </a:pPr>
            <a:endParaRPr/>
          </a:p>
        </p:txBody>
      </p:sp>
      <p:sp>
        <p:nvSpPr>
          <p:cNvPr id="841" name="Google Shape;841;g3ee52dca2de_1_10:notes"/>
          <p:cNvSpPr txBox="1">
            <a:spLocks noGrp="1"/>
          </p:cNvSpPr>
          <p:nvPr>
            <p:ph type="sldNum" idx="12"/>
          </p:nvPr>
        </p:nvSpPr>
        <p:spPr>
          <a:xfrm>
            <a:off x="3967341" y="8823936"/>
            <a:ext cx="3035100" cy="466200"/>
          </a:xfrm>
          <a:prstGeom prst="rect">
            <a:avLst/>
          </a:prstGeom>
        </p:spPr>
        <p:txBody>
          <a:bodyPr spcFirstLastPara="1" wrap="square" lIns="93100" tIns="46550" rIns="93100" bIns="4655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63</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6"/>
        <p:cNvGrpSpPr/>
        <p:nvPr/>
      </p:nvGrpSpPr>
      <p:grpSpPr>
        <a:xfrm>
          <a:off x="0" y="0"/>
          <a:ext cx="0" cy="0"/>
          <a:chOff x="0" y="0"/>
          <a:chExt cx="0" cy="0"/>
        </a:xfrm>
      </p:grpSpPr>
      <p:sp>
        <p:nvSpPr>
          <p:cNvPr id="847" name="Google Shape;847;g3ee52dca2de_1_0:notes"/>
          <p:cNvSpPr>
            <a:spLocks noGrp="1" noRot="1" noChangeAspect="1"/>
          </p:cNvSpPr>
          <p:nvPr>
            <p:ph type="sldImg" idx="2"/>
          </p:nvPr>
        </p:nvSpPr>
        <p:spPr>
          <a:xfrm>
            <a:off x="714375" y="1160463"/>
            <a:ext cx="5575200" cy="3136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8" name="Google Shape;848;g3ee52dca2de_1_0:notes"/>
          <p:cNvSpPr txBox="1">
            <a:spLocks noGrp="1"/>
          </p:cNvSpPr>
          <p:nvPr>
            <p:ph type="body" idx="1"/>
          </p:nvPr>
        </p:nvSpPr>
        <p:spPr>
          <a:xfrm>
            <a:off x="700405" y="4470837"/>
            <a:ext cx="5603100" cy="3657900"/>
          </a:xfrm>
          <a:prstGeom prst="rect">
            <a:avLst/>
          </a:prstGeom>
        </p:spPr>
        <p:txBody>
          <a:bodyPr spcFirstLastPara="1" wrap="square" lIns="93100" tIns="46550" rIns="93100" bIns="46550" anchor="t" anchorCtr="0">
            <a:noAutofit/>
          </a:bodyPr>
          <a:lstStyle/>
          <a:p>
            <a:pPr marL="0" lvl="0" indent="0" algn="l" rtl="0">
              <a:spcBef>
                <a:spcPts val="0"/>
              </a:spcBef>
              <a:spcAft>
                <a:spcPts val="0"/>
              </a:spcAft>
              <a:buNone/>
            </a:pPr>
            <a:endParaRPr/>
          </a:p>
        </p:txBody>
      </p:sp>
      <p:sp>
        <p:nvSpPr>
          <p:cNvPr id="849" name="Google Shape;849;g3ee52dca2de_1_0:notes"/>
          <p:cNvSpPr txBox="1">
            <a:spLocks noGrp="1"/>
          </p:cNvSpPr>
          <p:nvPr>
            <p:ph type="sldNum" idx="12"/>
          </p:nvPr>
        </p:nvSpPr>
        <p:spPr>
          <a:xfrm>
            <a:off x="3967341" y="8823936"/>
            <a:ext cx="3035100" cy="466200"/>
          </a:xfrm>
          <a:prstGeom prst="rect">
            <a:avLst/>
          </a:prstGeom>
        </p:spPr>
        <p:txBody>
          <a:bodyPr spcFirstLastPara="1" wrap="square" lIns="93100" tIns="46550" rIns="93100" bIns="4655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64</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4"/>
        <p:cNvGrpSpPr/>
        <p:nvPr/>
      </p:nvGrpSpPr>
      <p:grpSpPr>
        <a:xfrm>
          <a:off x="0" y="0"/>
          <a:ext cx="0" cy="0"/>
          <a:chOff x="0" y="0"/>
          <a:chExt cx="0" cy="0"/>
        </a:xfrm>
      </p:grpSpPr>
      <p:sp>
        <p:nvSpPr>
          <p:cNvPr id="855" name="Google Shape;855;p61: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6" name="Google Shape;856;p61: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Say, “The last section of PFA to discuss is self-care.”</a:t>
            </a:r>
            <a:endParaRPr/>
          </a:p>
          <a:p>
            <a:pPr marL="0" lvl="0" indent="0" algn="l" rtl="0">
              <a:spcBef>
                <a:spcPts val="0"/>
              </a:spcBef>
              <a:spcAft>
                <a:spcPts val="0"/>
              </a:spcAft>
              <a:buNone/>
            </a:pPr>
            <a:endParaRPr/>
          </a:p>
          <a:p>
            <a:pPr marL="0" lvl="0" indent="0" algn="l" rtl="0">
              <a:spcBef>
                <a:spcPts val="0"/>
              </a:spcBef>
              <a:spcAft>
                <a:spcPts val="0"/>
              </a:spcAft>
              <a:buNone/>
            </a:pPr>
            <a:r>
              <a:rPr lang="en-US"/>
              <a:t>Review the components for self-care shared on the slide</a:t>
            </a:r>
            <a:endParaRPr/>
          </a:p>
        </p:txBody>
      </p:sp>
      <p:sp>
        <p:nvSpPr>
          <p:cNvPr id="857" name="Google Shape;857;p61: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65</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Google Shape;893;p62: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4" name="Google Shape;894;p62:notes"/>
          <p:cNvSpPr txBox="1">
            <a:spLocks noGrp="1"/>
          </p:cNvSpPr>
          <p:nvPr>
            <p:ph type="body" idx="1"/>
          </p:nvPr>
        </p:nvSpPr>
        <p:spPr>
          <a:xfrm>
            <a:off x="700405" y="4470837"/>
            <a:ext cx="5603240" cy="4212788"/>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2:15</a:t>
            </a:r>
            <a:endParaRPr/>
          </a:p>
          <a:p>
            <a:pPr marL="0" lvl="0" indent="0" algn="l" rtl="0">
              <a:spcBef>
                <a:spcPts val="0"/>
              </a:spcBef>
              <a:spcAft>
                <a:spcPts val="0"/>
              </a:spcAft>
              <a:buNone/>
            </a:pPr>
            <a:r>
              <a:rPr lang="en-US"/>
              <a:t>Highlight that the action principles, ‘Look, Listen and Link,’ also apply to self-care.  Explain participants can practice these principles by reflecting on their own signs and symptoms, how they ‘listen’ to these and what actions they take to  manage their situations. </a:t>
            </a:r>
            <a:endParaRPr/>
          </a:p>
          <a:p>
            <a:pPr marL="0" lvl="0" indent="0" algn="l" rtl="0">
              <a:spcBef>
                <a:spcPts val="0"/>
              </a:spcBef>
              <a:spcAft>
                <a:spcPts val="0"/>
              </a:spcAft>
              <a:buNone/>
            </a:pPr>
            <a:endParaRPr/>
          </a:p>
          <a:p>
            <a:pPr marL="0" lvl="0" indent="0" algn="l" rtl="0">
              <a:spcBef>
                <a:spcPts val="0"/>
              </a:spcBef>
              <a:spcAft>
                <a:spcPts val="0"/>
              </a:spcAft>
              <a:buNone/>
            </a:pPr>
            <a:r>
              <a:rPr lang="en-US"/>
              <a:t>(If time allows, ask the participants to form pairs and to spend about five minutes to discuss the questions on the slide.</a:t>
            </a:r>
            <a:endParaRPr/>
          </a:p>
          <a:p>
            <a:pPr marL="0" lvl="0" indent="0" algn="l" rtl="0">
              <a:spcBef>
                <a:spcPts val="0"/>
              </a:spcBef>
              <a:spcAft>
                <a:spcPts val="0"/>
              </a:spcAft>
              <a:buNone/>
            </a:pPr>
            <a:r>
              <a:rPr lang="en-US"/>
              <a:t>If times allows, take a few volunteer responses from the large group.)</a:t>
            </a:r>
            <a:endParaRPr/>
          </a:p>
          <a:p>
            <a:pPr marL="0" lvl="0" indent="0" algn="l" rtl="0">
              <a:spcBef>
                <a:spcPts val="0"/>
              </a:spcBef>
              <a:spcAft>
                <a:spcPts val="0"/>
              </a:spcAft>
              <a:buNone/>
            </a:pPr>
            <a:endParaRPr/>
          </a:p>
          <a:p>
            <a:pPr marL="0" lvl="0" indent="0" algn="l" rtl="0">
              <a:spcBef>
                <a:spcPts val="0"/>
              </a:spcBef>
              <a:spcAft>
                <a:spcPts val="0"/>
              </a:spcAft>
              <a:buNone/>
            </a:pPr>
            <a:r>
              <a:rPr lang="en-US"/>
              <a:t>State that, “Providing psychological first aid to people in distress can be difficult, both  physically and emotionally for the helper. It is hard meeting and talking to people in distress, and even though you provide the best help you can, you may still be left with a feeling that you did not do enough. </a:t>
            </a:r>
            <a:endParaRPr/>
          </a:p>
          <a:p>
            <a:pPr marL="0" lvl="0" indent="0" algn="l" rtl="0">
              <a:spcBef>
                <a:spcPts val="0"/>
              </a:spcBef>
              <a:spcAft>
                <a:spcPts val="0"/>
              </a:spcAft>
              <a:buNone/>
            </a:pPr>
            <a:r>
              <a:rPr lang="en-US"/>
              <a:t>Psychological first aid has limitations, just like physical/medical first aid. It is help that can reduce immediate stressful and life-threatening reactions, but psychological first aid on its own is unlikely to be able to address or ‘fix’ all of a person’s challenges. This is why linking to other sources of help is such an important psychological first aid skill. You are not expected to know about all the services available or how to handle any kind of reaction on your own.”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895" name="Google Shape;895;p62: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66</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0"/>
        <p:cNvGrpSpPr/>
        <p:nvPr/>
      </p:nvGrpSpPr>
      <p:grpSpPr>
        <a:xfrm>
          <a:off x="0" y="0"/>
          <a:ext cx="0" cy="0"/>
          <a:chOff x="0" y="0"/>
          <a:chExt cx="0" cy="0"/>
        </a:xfrm>
      </p:grpSpPr>
      <p:sp>
        <p:nvSpPr>
          <p:cNvPr id="901" name="Google Shape;901;p63: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2" name="Google Shape;902;p63:notes"/>
          <p:cNvSpPr txBox="1">
            <a:spLocks noGrp="1"/>
          </p:cNvSpPr>
          <p:nvPr>
            <p:ph type="body" idx="1"/>
          </p:nvPr>
        </p:nvSpPr>
        <p:spPr>
          <a:xfrm>
            <a:off x="700405" y="4470837"/>
            <a:ext cx="5603240" cy="3831788"/>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Ask, “What can you do to take care of yourselves as PFA helpers?”</a:t>
            </a:r>
            <a:endParaRPr/>
          </a:p>
          <a:p>
            <a:pPr marL="0" lvl="0" indent="0" algn="l" rtl="0">
              <a:spcBef>
                <a:spcPts val="0"/>
              </a:spcBef>
              <a:spcAft>
                <a:spcPts val="0"/>
              </a:spcAft>
              <a:buNone/>
            </a:pPr>
            <a:endParaRPr/>
          </a:p>
          <a:p>
            <a:pPr marL="0" lvl="0" indent="0" algn="l" rtl="0">
              <a:spcBef>
                <a:spcPts val="0"/>
              </a:spcBef>
              <a:spcAft>
                <a:spcPts val="0"/>
              </a:spcAft>
              <a:buNone/>
            </a:pPr>
            <a:r>
              <a:rPr lang="en-US"/>
              <a:t>(If time allows, have a few volunteers share their strategies.)</a:t>
            </a:r>
            <a:endParaRPr/>
          </a:p>
          <a:p>
            <a:pPr marL="0" lvl="0" indent="0" algn="l" rtl="0">
              <a:spcBef>
                <a:spcPts val="0"/>
              </a:spcBef>
              <a:spcAft>
                <a:spcPts val="0"/>
              </a:spcAft>
              <a:buNone/>
            </a:pPr>
            <a:endParaRPr/>
          </a:p>
          <a:p>
            <a:pPr marL="0" lvl="0" indent="0" algn="l" rtl="0">
              <a:spcBef>
                <a:spcPts val="0"/>
              </a:spcBef>
              <a:spcAft>
                <a:spcPts val="0"/>
              </a:spcAft>
              <a:buNone/>
            </a:pPr>
            <a:r>
              <a:rPr lang="en-US"/>
              <a:t>Share these examples (if they haven’t yet been raised)• sleep well • eat healthily • exercise regularly • make time to be with others • make time for yourself – do things you enjoy • limit use of alcohol and tobacco • recognize your own limits • learn to say no AND to ask for help from peers if you need it, and make an effort to support your peers.</a:t>
            </a:r>
            <a:endParaRPr/>
          </a:p>
          <a:p>
            <a:pPr marL="0" lvl="0" indent="0" algn="l" rtl="0">
              <a:spcBef>
                <a:spcPts val="0"/>
              </a:spcBef>
              <a:spcAft>
                <a:spcPts val="0"/>
              </a:spcAft>
              <a:buNone/>
            </a:pPr>
            <a:endParaRPr/>
          </a:p>
          <a:p>
            <a:pPr marL="0" lvl="0" indent="0" algn="l" rtl="0">
              <a:spcBef>
                <a:spcPts val="0"/>
              </a:spcBef>
              <a:spcAft>
                <a:spcPts val="0"/>
              </a:spcAft>
              <a:buNone/>
            </a:pPr>
            <a:r>
              <a:rPr lang="en-US"/>
              <a:t>(If time allows, ask participants what are some of their Self-Care challenges. Say, “It can be hard to keep a focus on self-care when we are feeling stressed and pushed to our max. What are challenges for you in attending to your self-care?”</a:t>
            </a:r>
            <a:endParaRPr/>
          </a:p>
          <a:p>
            <a:pPr marL="0" lvl="0" indent="0" algn="l" rtl="0">
              <a:spcBef>
                <a:spcPts val="0"/>
              </a:spcBef>
              <a:spcAft>
                <a:spcPts val="0"/>
              </a:spcAft>
              <a:buNone/>
            </a:pPr>
            <a:r>
              <a:rPr lang="en-US"/>
              <a:t>Thank the participants for their contributions) </a:t>
            </a:r>
            <a:endParaRPr/>
          </a:p>
          <a:p>
            <a:pPr marL="0" lvl="0" indent="0" algn="l" rtl="0">
              <a:spcBef>
                <a:spcPts val="0"/>
              </a:spcBef>
              <a:spcAft>
                <a:spcPts val="0"/>
              </a:spcAft>
              <a:buNone/>
            </a:pPr>
            <a:endParaRPr/>
          </a:p>
          <a:p>
            <a:pPr marL="0" lvl="0" indent="0" algn="l" rtl="0">
              <a:spcBef>
                <a:spcPts val="0"/>
              </a:spcBef>
              <a:spcAft>
                <a:spcPts val="0"/>
              </a:spcAft>
              <a:buNone/>
            </a:pPr>
            <a:r>
              <a:rPr lang="en-US"/>
              <a:t>Remind participants how important it is for them to take care of themselves. They are deserving of care too, and caring for themselves will help them to remain healthy and well. Also caring for themselves allows them to be more likely to be well enough to help others. </a:t>
            </a:r>
            <a:endParaRPr/>
          </a:p>
        </p:txBody>
      </p:sp>
      <p:sp>
        <p:nvSpPr>
          <p:cNvPr id="903" name="Google Shape;903;p63: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67</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3"/>
        <p:cNvGrpSpPr/>
        <p:nvPr/>
      </p:nvGrpSpPr>
      <p:grpSpPr>
        <a:xfrm>
          <a:off x="0" y="0"/>
          <a:ext cx="0" cy="0"/>
          <a:chOff x="0" y="0"/>
          <a:chExt cx="0" cy="0"/>
        </a:xfrm>
      </p:grpSpPr>
      <p:sp>
        <p:nvSpPr>
          <p:cNvPr id="924" name="Google Shape;924;p64: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5" name="Google Shape;925;p64: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2:25</a:t>
            </a:r>
            <a:endParaRPr/>
          </a:p>
          <a:p>
            <a:pPr marL="0" lvl="0" indent="0" algn="l" rtl="0">
              <a:spcBef>
                <a:spcPts val="0"/>
              </a:spcBef>
              <a:spcAft>
                <a:spcPts val="0"/>
              </a:spcAft>
              <a:buNone/>
            </a:pPr>
            <a:r>
              <a:rPr lang="en-US"/>
              <a:t>Review the slide.</a:t>
            </a:r>
            <a:endParaRPr/>
          </a:p>
          <a:p>
            <a:pPr marL="0" lvl="0" indent="0" algn="l" rtl="0">
              <a:spcBef>
                <a:spcPts val="0"/>
              </a:spcBef>
              <a:spcAft>
                <a:spcPts val="0"/>
              </a:spcAft>
              <a:buNone/>
            </a:pPr>
            <a:endParaRPr/>
          </a:p>
          <a:p>
            <a:pPr marL="0" lvl="0" indent="0" algn="l" rtl="0">
              <a:spcBef>
                <a:spcPts val="0"/>
              </a:spcBef>
              <a:spcAft>
                <a:spcPts val="0"/>
              </a:spcAft>
              <a:buNone/>
            </a:pPr>
            <a:r>
              <a:rPr lang="en-US"/>
              <a:t>Ask for a few volunteers to share replies with the larger group.</a:t>
            </a:r>
            <a:endParaRPr/>
          </a:p>
        </p:txBody>
      </p:sp>
      <p:sp>
        <p:nvSpPr>
          <p:cNvPr id="926" name="Google Shape;926;p64: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68</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2"/>
        <p:cNvGrpSpPr/>
        <p:nvPr/>
      </p:nvGrpSpPr>
      <p:grpSpPr>
        <a:xfrm>
          <a:off x="0" y="0"/>
          <a:ext cx="0" cy="0"/>
          <a:chOff x="0" y="0"/>
          <a:chExt cx="0" cy="0"/>
        </a:xfrm>
      </p:grpSpPr>
      <p:sp>
        <p:nvSpPr>
          <p:cNvPr id="933" name="Google Shape;933;p66:notes"/>
          <p:cNvSpPr>
            <a:spLocks noGrp="1" noRot="1" noChangeAspect="1"/>
          </p:cNvSpPr>
          <p:nvPr>
            <p:ph type="sldImg" idx="2"/>
          </p:nvPr>
        </p:nvSpPr>
        <p:spPr>
          <a:xfrm>
            <a:off x="714375" y="1160463"/>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4" name="Google Shape;934;p66:notes"/>
          <p:cNvSpPr txBox="1">
            <a:spLocks noGrp="1"/>
          </p:cNvSpPr>
          <p:nvPr>
            <p:ph type="body" idx="1"/>
          </p:nvPr>
        </p:nvSpPr>
        <p:spPr>
          <a:xfrm>
            <a:off x="700405" y="4470837"/>
            <a:ext cx="5603240" cy="3657957"/>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a:t>2:30</a:t>
            </a:r>
            <a:endParaRPr/>
          </a:p>
        </p:txBody>
      </p:sp>
      <p:sp>
        <p:nvSpPr>
          <p:cNvPr id="935" name="Google Shape;935;p66:notes"/>
          <p:cNvSpPr txBox="1">
            <a:spLocks noGrp="1"/>
          </p:cNvSpPr>
          <p:nvPr>
            <p:ph type="sldNum" idx="12"/>
          </p:nvPr>
        </p:nvSpPr>
        <p:spPr>
          <a:xfrm>
            <a:off x="3967341" y="8823936"/>
            <a:ext cx="3035088" cy="466115"/>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69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8"/>
        <p:cNvGrpSpPr/>
        <p:nvPr/>
      </p:nvGrpSpPr>
      <p:grpSpPr>
        <a:xfrm>
          <a:off x="0" y="0"/>
          <a:ext cx="0" cy="0"/>
          <a:chOff x="0" y="0"/>
          <a:chExt cx="0" cy="0"/>
        </a:xfrm>
      </p:grpSpPr>
      <p:sp>
        <p:nvSpPr>
          <p:cNvPr id="19" name="Google Shape;19;p68"/>
          <p:cNvSpPr/>
          <p:nvPr/>
        </p:nvSpPr>
        <p:spPr>
          <a:xfrm>
            <a:off x="4763" y="9601200"/>
            <a:ext cx="18283238" cy="685800"/>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20" name="Google Shape;20;p68"/>
          <p:cNvSpPr/>
          <p:nvPr/>
        </p:nvSpPr>
        <p:spPr>
          <a:xfrm>
            <a:off x="23" y="9501474"/>
            <a:ext cx="18283238" cy="96012"/>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21" name="Google Shape;21;p68"/>
          <p:cNvSpPr txBox="1">
            <a:spLocks noGrp="1"/>
          </p:cNvSpPr>
          <p:nvPr>
            <p:ph type="ctrTitle"/>
          </p:nvPr>
        </p:nvSpPr>
        <p:spPr>
          <a:xfrm>
            <a:off x="1645920" y="1138428"/>
            <a:ext cx="15087600" cy="534924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262626"/>
              </a:buClr>
              <a:buSzPts val="12000"/>
              <a:buFont typeface="Calibri"/>
              <a:buNone/>
              <a:defRPr sz="12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68"/>
          <p:cNvSpPr txBox="1">
            <a:spLocks noGrp="1"/>
          </p:cNvSpPr>
          <p:nvPr>
            <p:ph type="subTitle" idx="1"/>
          </p:nvPr>
        </p:nvSpPr>
        <p:spPr>
          <a:xfrm>
            <a:off x="1650077" y="6683430"/>
            <a:ext cx="15087600" cy="17145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800"/>
              </a:spcBef>
              <a:spcAft>
                <a:spcPts val="0"/>
              </a:spcAft>
              <a:buSzPts val="3600"/>
              <a:buNone/>
              <a:defRPr sz="3600" cap="none">
                <a:solidFill>
                  <a:schemeClr val="dk2"/>
                </a:solidFill>
                <a:latin typeface="Calibri"/>
                <a:ea typeface="Calibri"/>
                <a:cs typeface="Calibri"/>
                <a:sym typeface="Calibri"/>
              </a:defRPr>
            </a:lvl1pPr>
            <a:lvl2pPr lvl="1" algn="ctr">
              <a:lnSpc>
                <a:spcPct val="90000"/>
              </a:lnSpc>
              <a:spcBef>
                <a:spcPts val="300"/>
              </a:spcBef>
              <a:spcAft>
                <a:spcPts val="0"/>
              </a:spcAft>
              <a:buSzPts val="3600"/>
              <a:buNone/>
              <a:defRPr sz="3600"/>
            </a:lvl2pPr>
            <a:lvl3pPr lvl="2" algn="ctr">
              <a:lnSpc>
                <a:spcPct val="90000"/>
              </a:lnSpc>
              <a:spcBef>
                <a:spcPts val="600"/>
              </a:spcBef>
              <a:spcAft>
                <a:spcPts val="0"/>
              </a:spcAft>
              <a:buSzPts val="3600"/>
              <a:buNone/>
              <a:defRPr sz="3600"/>
            </a:lvl3pPr>
            <a:lvl4pPr lvl="3" algn="ctr">
              <a:lnSpc>
                <a:spcPct val="90000"/>
              </a:lnSpc>
              <a:spcBef>
                <a:spcPts val="600"/>
              </a:spcBef>
              <a:spcAft>
                <a:spcPts val="0"/>
              </a:spcAft>
              <a:buSzPts val="3000"/>
              <a:buNone/>
              <a:defRPr sz="3000"/>
            </a:lvl4pPr>
            <a:lvl5pPr lvl="4" algn="ctr">
              <a:lnSpc>
                <a:spcPct val="90000"/>
              </a:lnSpc>
              <a:spcBef>
                <a:spcPts val="600"/>
              </a:spcBef>
              <a:spcAft>
                <a:spcPts val="0"/>
              </a:spcAft>
              <a:buSzPts val="3000"/>
              <a:buNone/>
              <a:defRPr sz="3000"/>
            </a:lvl5pPr>
            <a:lvl6pPr lvl="5" algn="ctr">
              <a:lnSpc>
                <a:spcPct val="90000"/>
              </a:lnSpc>
              <a:spcBef>
                <a:spcPts val="600"/>
              </a:spcBef>
              <a:spcAft>
                <a:spcPts val="0"/>
              </a:spcAft>
              <a:buSzPts val="3000"/>
              <a:buNone/>
              <a:defRPr sz="3000"/>
            </a:lvl6pPr>
            <a:lvl7pPr lvl="6" algn="ctr">
              <a:lnSpc>
                <a:spcPct val="90000"/>
              </a:lnSpc>
              <a:spcBef>
                <a:spcPts val="600"/>
              </a:spcBef>
              <a:spcAft>
                <a:spcPts val="0"/>
              </a:spcAft>
              <a:buSzPts val="3000"/>
              <a:buNone/>
              <a:defRPr sz="3000"/>
            </a:lvl7pPr>
            <a:lvl8pPr lvl="7" algn="ctr">
              <a:lnSpc>
                <a:spcPct val="90000"/>
              </a:lnSpc>
              <a:spcBef>
                <a:spcPts val="600"/>
              </a:spcBef>
              <a:spcAft>
                <a:spcPts val="0"/>
              </a:spcAft>
              <a:buSzPts val="3000"/>
              <a:buNone/>
              <a:defRPr sz="3000"/>
            </a:lvl8pPr>
            <a:lvl9pPr lvl="8" algn="ctr">
              <a:lnSpc>
                <a:spcPct val="90000"/>
              </a:lnSpc>
              <a:spcBef>
                <a:spcPts val="600"/>
              </a:spcBef>
              <a:spcAft>
                <a:spcPts val="600"/>
              </a:spcAft>
              <a:buSzPts val="3000"/>
              <a:buNone/>
              <a:defRPr sz="3000"/>
            </a:lvl9pPr>
          </a:lstStyle>
          <a:p>
            <a:endParaRPr/>
          </a:p>
        </p:txBody>
      </p:sp>
      <p:sp>
        <p:nvSpPr>
          <p:cNvPr id="23" name="Google Shape;23;p68"/>
          <p:cNvSpPr txBox="1">
            <a:spLocks noGrp="1"/>
          </p:cNvSpPr>
          <p:nvPr>
            <p:ph type="dt" idx="10"/>
          </p:nvPr>
        </p:nvSpPr>
        <p:spPr>
          <a:xfrm>
            <a:off x="1645921" y="9689678"/>
            <a:ext cx="3708407"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68"/>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68"/>
          <p:cNvSpPr txBox="1">
            <a:spLocks noGrp="1"/>
          </p:cNvSpPr>
          <p:nvPr>
            <p:ph type="sldNum" idx="12"/>
          </p:nvPr>
        </p:nvSpPr>
        <p:spPr>
          <a:xfrm>
            <a:off x="14850688" y="9689678"/>
            <a:ext cx="1968038"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26" name="Google Shape;26;p68"/>
          <p:cNvCxnSpPr/>
          <p:nvPr/>
        </p:nvCxnSpPr>
        <p:spPr>
          <a:xfrm>
            <a:off x="1811487" y="6515100"/>
            <a:ext cx="14813280" cy="0"/>
          </a:xfrm>
          <a:prstGeom prst="straightConnector1">
            <a:avLst/>
          </a:prstGeom>
          <a:noFill/>
          <a:ln w="9525" cap="flat" cmpd="sng">
            <a:solidFill>
              <a:srgbClr val="7F7F7F"/>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27"/>
        <p:cNvGrpSpPr/>
        <p:nvPr/>
      </p:nvGrpSpPr>
      <p:grpSpPr>
        <a:xfrm>
          <a:off x="0" y="0"/>
          <a:ext cx="0" cy="0"/>
          <a:chOff x="0" y="0"/>
          <a:chExt cx="0" cy="0"/>
        </a:xfrm>
      </p:grpSpPr>
      <p:sp>
        <p:nvSpPr>
          <p:cNvPr id="28" name="Google Shape;28;p69"/>
          <p:cNvSpPr/>
          <p:nvPr/>
        </p:nvSpPr>
        <p:spPr>
          <a:xfrm>
            <a:off x="4763" y="9601200"/>
            <a:ext cx="18283238" cy="685800"/>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29" name="Google Shape;29;p69"/>
          <p:cNvSpPr/>
          <p:nvPr/>
        </p:nvSpPr>
        <p:spPr>
          <a:xfrm>
            <a:off x="23" y="9501474"/>
            <a:ext cx="18283238" cy="96012"/>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30" name="Google Shape;30;p69"/>
          <p:cNvSpPr txBox="1">
            <a:spLocks noGrp="1"/>
          </p:cNvSpPr>
          <p:nvPr>
            <p:ph type="dt" idx="10"/>
          </p:nvPr>
        </p:nvSpPr>
        <p:spPr>
          <a:xfrm>
            <a:off x="1645921" y="9689678"/>
            <a:ext cx="3708407"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69"/>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69"/>
          <p:cNvSpPr txBox="1">
            <a:spLocks noGrp="1"/>
          </p:cNvSpPr>
          <p:nvPr>
            <p:ph type="sldNum" idx="12"/>
          </p:nvPr>
        </p:nvSpPr>
        <p:spPr>
          <a:xfrm>
            <a:off x="14850688" y="9689678"/>
            <a:ext cx="1968038"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3"/>
        <p:cNvGrpSpPr/>
        <p:nvPr/>
      </p:nvGrpSpPr>
      <p:grpSpPr>
        <a:xfrm>
          <a:off x="0" y="0"/>
          <a:ext cx="0" cy="0"/>
          <a:chOff x="0" y="0"/>
          <a:chExt cx="0" cy="0"/>
        </a:xfrm>
      </p:grpSpPr>
      <p:sp>
        <p:nvSpPr>
          <p:cNvPr id="34" name="Google Shape;34;p70"/>
          <p:cNvSpPr txBox="1">
            <a:spLocks noGrp="1"/>
          </p:cNvSpPr>
          <p:nvPr>
            <p:ph type="title"/>
          </p:nvPr>
        </p:nvSpPr>
        <p:spPr>
          <a:xfrm>
            <a:off x="1645920" y="429905"/>
            <a:ext cx="15087600" cy="2176136"/>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72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70"/>
          <p:cNvSpPr txBox="1">
            <a:spLocks noGrp="1"/>
          </p:cNvSpPr>
          <p:nvPr>
            <p:ph type="body" idx="1"/>
          </p:nvPr>
        </p:nvSpPr>
        <p:spPr>
          <a:xfrm>
            <a:off x="1645920" y="2768601"/>
            <a:ext cx="15087600" cy="603504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800"/>
              </a:spcBef>
              <a:spcAft>
                <a:spcPts val="0"/>
              </a:spcAft>
              <a:buSzPts val="1800"/>
              <a:buChar char=" "/>
              <a:defRPr/>
            </a:lvl1pPr>
            <a:lvl2pPr marL="914400" lvl="1" indent="-342900" algn="l">
              <a:lnSpc>
                <a:spcPct val="90000"/>
              </a:lnSpc>
              <a:spcBef>
                <a:spcPts val="300"/>
              </a:spcBef>
              <a:spcAft>
                <a:spcPts val="0"/>
              </a:spcAft>
              <a:buSzPts val="1800"/>
              <a:buChar char="◦"/>
              <a:defRPr/>
            </a:lvl2pPr>
            <a:lvl3pPr marL="1371600" lvl="2" indent="-342900" algn="l">
              <a:lnSpc>
                <a:spcPct val="90000"/>
              </a:lnSpc>
              <a:spcBef>
                <a:spcPts val="600"/>
              </a:spcBef>
              <a:spcAft>
                <a:spcPts val="0"/>
              </a:spcAft>
              <a:buSzPts val="1800"/>
              <a:buChar char="◦"/>
              <a:defRPr/>
            </a:lvl3pPr>
            <a:lvl4pPr marL="1828800" lvl="3" indent="-342900" algn="l">
              <a:lnSpc>
                <a:spcPct val="90000"/>
              </a:lnSpc>
              <a:spcBef>
                <a:spcPts val="600"/>
              </a:spcBef>
              <a:spcAft>
                <a:spcPts val="0"/>
              </a:spcAft>
              <a:buSzPts val="1800"/>
              <a:buChar char="◦"/>
              <a:defRPr/>
            </a:lvl4pPr>
            <a:lvl5pPr marL="2286000" lvl="4" indent="-342900" algn="l">
              <a:lnSpc>
                <a:spcPct val="90000"/>
              </a:lnSpc>
              <a:spcBef>
                <a:spcPts val="600"/>
              </a:spcBef>
              <a:spcAft>
                <a:spcPts val="0"/>
              </a:spcAft>
              <a:buSzPts val="1800"/>
              <a:buChar char="◦"/>
              <a:defRPr/>
            </a:lvl5pPr>
            <a:lvl6pPr marL="2743200" lvl="5" indent="-342900" algn="l">
              <a:lnSpc>
                <a:spcPct val="90000"/>
              </a:lnSpc>
              <a:spcBef>
                <a:spcPts val="600"/>
              </a:spcBef>
              <a:spcAft>
                <a:spcPts val="0"/>
              </a:spcAft>
              <a:buSzPts val="1800"/>
              <a:buChar char="◦"/>
              <a:defRPr/>
            </a:lvl6pPr>
            <a:lvl7pPr marL="3200400" lvl="6" indent="-342900" algn="l">
              <a:lnSpc>
                <a:spcPct val="90000"/>
              </a:lnSpc>
              <a:spcBef>
                <a:spcPts val="600"/>
              </a:spcBef>
              <a:spcAft>
                <a:spcPts val="0"/>
              </a:spcAft>
              <a:buSzPts val="1800"/>
              <a:buChar char="◦"/>
              <a:defRPr/>
            </a:lvl7pPr>
            <a:lvl8pPr marL="3657600" lvl="7" indent="-342900" algn="l">
              <a:lnSpc>
                <a:spcPct val="90000"/>
              </a:lnSpc>
              <a:spcBef>
                <a:spcPts val="600"/>
              </a:spcBef>
              <a:spcAft>
                <a:spcPts val="0"/>
              </a:spcAft>
              <a:buSzPts val="1800"/>
              <a:buChar char="◦"/>
              <a:defRPr/>
            </a:lvl8pPr>
            <a:lvl9pPr marL="4114800" lvl="8" indent="-342900" algn="l">
              <a:lnSpc>
                <a:spcPct val="90000"/>
              </a:lnSpc>
              <a:spcBef>
                <a:spcPts val="600"/>
              </a:spcBef>
              <a:spcAft>
                <a:spcPts val="600"/>
              </a:spcAft>
              <a:buSzPts val="1800"/>
              <a:buChar char="◦"/>
              <a:defRPr/>
            </a:lvl9pPr>
          </a:lstStyle>
          <a:p>
            <a:endParaRPr/>
          </a:p>
        </p:txBody>
      </p:sp>
      <p:pic>
        <p:nvPicPr>
          <p:cNvPr id="36" name="Google Shape;36;p70" descr="A red cross and crown of thorns&#10;&#10;AI-generated content may be incorrect."/>
          <p:cNvPicPr preferRelativeResize="0"/>
          <p:nvPr/>
        </p:nvPicPr>
        <p:blipFill rotWithShape="1">
          <a:blip r:embed="rId2">
            <a:alphaModFix/>
          </a:blip>
          <a:srcRect/>
          <a:stretch/>
        </p:blipFill>
        <p:spPr>
          <a:xfrm>
            <a:off x="17625893" y="9665986"/>
            <a:ext cx="547688" cy="547688"/>
          </a:xfrm>
          <a:prstGeom prst="rect">
            <a:avLst/>
          </a:prstGeom>
          <a:noFill/>
          <a:ln>
            <a:noFill/>
          </a:ln>
        </p:spPr>
      </p:pic>
      <p:sp>
        <p:nvSpPr>
          <p:cNvPr id="37" name="Google Shape;37;p70"/>
          <p:cNvSpPr txBox="1">
            <a:spLocks noGrp="1"/>
          </p:cNvSpPr>
          <p:nvPr>
            <p:ph type="dt" idx="10"/>
          </p:nvPr>
        </p:nvSpPr>
        <p:spPr>
          <a:xfrm>
            <a:off x="1645921" y="9689678"/>
            <a:ext cx="3708407"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70"/>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70"/>
          <p:cNvSpPr txBox="1">
            <a:spLocks noGrp="1"/>
          </p:cNvSpPr>
          <p:nvPr>
            <p:ph type="sldNum" idx="12"/>
          </p:nvPr>
        </p:nvSpPr>
        <p:spPr>
          <a:xfrm>
            <a:off x="14850688" y="9689678"/>
            <a:ext cx="1968038"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0"/>
        <p:cNvGrpSpPr/>
        <p:nvPr/>
      </p:nvGrpSpPr>
      <p:grpSpPr>
        <a:xfrm>
          <a:off x="0" y="0"/>
          <a:ext cx="0" cy="0"/>
          <a:chOff x="0" y="0"/>
          <a:chExt cx="0" cy="0"/>
        </a:xfrm>
      </p:grpSpPr>
      <p:sp>
        <p:nvSpPr>
          <p:cNvPr id="41" name="Google Shape;41;p71"/>
          <p:cNvSpPr txBox="1">
            <a:spLocks noGrp="1"/>
          </p:cNvSpPr>
          <p:nvPr>
            <p:ph type="title"/>
          </p:nvPr>
        </p:nvSpPr>
        <p:spPr>
          <a:xfrm>
            <a:off x="1645920" y="429905"/>
            <a:ext cx="15087600" cy="2176136"/>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1"/>
          <p:cNvSpPr txBox="1">
            <a:spLocks noGrp="1"/>
          </p:cNvSpPr>
          <p:nvPr>
            <p:ph type="body" idx="1"/>
          </p:nvPr>
        </p:nvSpPr>
        <p:spPr>
          <a:xfrm>
            <a:off x="1645919" y="2768601"/>
            <a:ext cx="7406640" cy="603504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800"/>
              </a:spcBef>
              <a:spcAft>
                <a:spcPts val="0"/>
              </a:spcAft>
              <a:buSzPts val="1800"/>
              <a:buChar char=" "/>
              <a:defRPr/>
            </a:lvl1pPr>
            <a:lvl2pPr marL="914400" lvl="1" indent="-342900" algn="l">
              <a:lnSpc>
                <a:spcPct val="90000"/>
              </a:lnSpc>
              <a:spcBef>
                <a:spcPts val="300"/>
              </a:spcBef>
              <a:spcAft>
                <a:spcPts val="0"/>
              </a:spcAft>
              <a:buSzPts val="1800"/>
              <a:buChar char="◦"/>
              <a:defRPr/>
            </a:lvl2pPr>
            <a:lvl3pPr marL="1371600" lvl="2" indent="-342900" algn="l">
              <a:lnSpc>
                <a:spcPct val="90000"/>
              </a:lnSpc>
              <a:spcBef>
                <a:spcPts val="600"/>
              </a:spcBef>
              <a:spcAft>
                <a:spcPts val="0"/>
              </a:spcAft>
              <a:buSzPts val="1800"/>
              <a:buChar char="◦"/>
              <a:defRPr/>
            </a:lvl3pPr>
            <a:lvl4pPr marL="1828800" lvl="3" indent="-342900" algn="l">
              <a:lnSpc>
                <a:spcPct val="90000"/>
              </a:lnSpc>
              <a:spcBef>
                <a:spcPts val="600"/>
              </a:spcBef>
              <a:spcAft>
                <a:spcPts val="0"/>
              </a:spcAft>
              <a:buSzPts val="1800"/>
              <a:buChar char="◦"/>
              <a:defRPr/>
            </a:lvl4pPr>
            <a:lvl5pPr marL="2286000" lvl="4" indent="-342900" algn="l">
              <a:lnSpc>
                <a:spcPct val="90000"/>
              </a:lnSpc>
              <a:spcBef>
                <a:spcPts val="600"/>
              </a:spcBef>
              <a:spcAft>
                <a:spcPts val="0"/>
              </a:spcAft>
              <a:buSzPts val="1800"/>
              <a:buChar char="◦"/>
              <a:defRPr/>
            </a:lvl5pPr>
            <a:lvl6pPr marL="2743200" lvl="5" indent="-342900" algn="l">
              <a:lnSpc>
                <a:spcPct val="90000"/>
              </a:lnSpc>
              <a:spcBef>
                <a:spcPts val="600"/>
              </a:spcBef>
              <a:spcAft>
                <a:spcPts val="0"/>
              </a:spcAft>
              <a:buSzPts val="1800"/>
              <a:buChar char="◦"/>
              <a:defRPr/>
            </a:lvl6pPr>
            <a:lvl7pPr marL="3200400" lvl="6" indent="-342900" algn="l">
              <a:lnSpc>
                <a:spcPct val="90000"/>
              </a:lnSpc>
              <a:spcBef>
                <a:spcPts val="600"/>
              </a:spcBef>
              <a:spcAft>
                <a:spcPts val="0"/>
              </a:spcAft>
              <a:buSzPts val="1800"/>
              <a:buChar char="◦"/>
              <a:defRPr/>
            </a:lvl7pPr>
            <a:lvl8pPr marL="3657600" lvl="7" indent="-342900" algn="l">
              <a:lnSpc>
                <a:spcPct val="90000"/>
              </a:lnSpc>
              <a:spcBef>
                <a:spcPts val="600"/>
              </a:spcBef>
              <a:spcAft>
                <a:spcPts val="0"/>
              </a:spcAft>
              <a:buSzPts val="1800"/>
              <a:buChar char="◦"/>
              <a:defRPr/>
            </a:lvl8pPr>
            <a:lvl9pPr marL="4114800" lvl="8" indent="-342900" algn="l">
              <a:lnSpc>
                <a:spcPct val="90000"/>
              </a:lnSpc>
              <a:spcBef>
                <a:spcPts val="600"/>
              </a:spcBef>
              <a:spcAft>
                <a:spcPts val="600"/>
              </a:spcAft>
              <a:buSzPts val="1800"/>
              <a:buChar char="◦"/>
              <a:defRPr/>
            </a:lvl9pPr>
          </a:lstStyle>
          <a:p>
            <a:endParaRPr/>
          </a:p>
        </p:txBody>
      </p:sp>
      <p:sp>
        <p:nvSpPr>
          <p:cNvPr id="43" name="Google Shape;43;p71"/>
          <p:cNvSpPr txBox="1">
            <a:spLocks noGrp="1"/>
          </p:cNvSpPr>
          <p:nvPr>
            <p:ph type="body" idx="2"/>
          </p:nvPr>
        </p:nvSpPr>
        <p:spPr>
          <a:xfrm>
            <a:off x="9326880" y="2768603"/>
            <a:ext cx="7406640" cy="603504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800"/>
              </a:spcBef>
              <a:spcAft>
                <a:spcPts val="0"/>
              </a:spcAft>
              <a:buSzPts val="1800"/>
              <a:buChar char=" "/>
              <a:defRPr/>
            </a:lvl1pPr>
            <a:lvl2pPr marL="914400" lvl="1" indent="-342900" algn="l">
              <a:lnSpc>
                <a:spcPct val="90000"/>
              </a:lnSpc>
              <a:spcBef>
                <a:spcPts val="300"/>
              </a:spcBef>
              <a:spcAft>
                <a:spcPts val="0"/>
              </a:spcAft>
              <a:buSzPts val="1800"/>
              <a:buChar char="◦"/>
              <a:defRPr/>
            </a:lvl2pPr>
            <a:lvl3pPr marL="1371600" lvl="2" indent="-342900" algn="l">
              <a:lnSpc>
                <a:spcPct val="90000"/>
              </a:lnSpc>
              <a:spcBef>
                <a:spcPts val="600"/>
              </a:spcBef>
              <a:spcAft>
                <a:spcPts val="0"/>
              </a:spcAft>
              <a:buSzPts val="1800"/>
              <a:buChar char="◦"/>
              <a:defRPr/>
            </a:lvl3pPr>
            <a:lvl4pPr marL="1828800" lvl="3" indent="-342900" algn="l">
              <a:lnSpc>
                <a:spcPct val="90000"/>
              </a:lnSpc>
              <a:spcBef>
                <a:spcPts val="600"/>
              </a:spcBef>
              <a:spcAft>
                <a:spcPts val="0"/>
              </a:spcAft>
              <a:buSzPts val="1800"/>
              <a:buChar char="◦"/>
              <a:defRPr/>
            </a:lvl4pPr>
            <a:lvl5pPr marL="2286000" lvl="4" indent="-342900" algn="l">
              <a:lnSpc>
                <a:spcPct val="90000"/>
              </a:lnSpc>
              <a:spcBef>
                <a:spcPts val="600"/>
              </a:spcBef>
              <a:spcAft>
                <a:spcPts val="0"/>
              </a:spcAft>
              <a:buSzPts val="1800"/>
              <a:buChar char="◦"/>
              <a:defRPr/>
            </a:lvl5pPr>
            <a:lvl6pPr marL="2743200" lvl="5" indent="-342900" algn="l">
              <a:lnSpc>
                <a:spcPct val="90000"/>
              </a:lnSpc>
              <a:spcBef>
                <a:spcPts val="600"/>
              </a:spcBef>
              <a:spcAft>
                <a:spcPts val="0"/>
              </a:spcAft>
              <a:buSzPts val="1800"/>
              <a:buChar char="◦"/>
              <a:defRPr/>
            </a:lvl6pPr>
            <a:lvl7pPr marL="3200400" lvl="6" indent="-342900" algn="l">
              <a:lnSpc>
                <a:spcPct val="90000"/>
              </a:lnSpc>
              <a:spcBef>
                <a:spcPts val="600"/>
              </a:spcBef>
              <a:spcAft>
                <a:spcPts val="0"/>
              </a:spcAft>
              <a:buSzPts val="1800"/>
              <a:buChar char="◦"/>
              <a:defRPr/>
            </a:lvl7pPr>
            <a:lvl8pPr marL="3657600" lvl="7" indent="-342900" algn="l">
              <a:lnSpc>
                <a:spcPct val="90000"/>
              </a:lnSpc>
              <a:spcBef>
                <a:spcPts val="600"/>
              </a:spcBef>
              <a:spcAft>
                <a:spcPts val="0"/>
              </a:spcAft>
              <a:buSzPts val="1800"/>
              <a:buChar char="◦"/>
              <a:defRPr/>
            </a:lvl8pPr>
            <a:lvl9pPr marL="4114800" lvl="8" indent="-342900" algn="l">
              <a:lnSpc>
                <a:spcPct val="90000"/>
              </a:lnSpc>
              <a:spcBef>
                <a:spcPts val="600"/>
              </a:spcBef>
              <a:spcAft>
                <a:spcPts val="600"/>
              </a:spcAft>
              <a:buSzPts val="1800"/>
              <a:buChar char="◦"/>
              <a:defRPr/>
            </a:lvl9pPr>
          </a:lstStyle>
          <a:p>
            <a:endParaRPr/>
          </a:p>
        </p:txBody>
      </p:sp>
      <p:sp>
        <p:nvSpPr>
          <p:cNvPr id="44" name="Google Shape;44;p71"/>
          <p:cNvSpPr txBox="1">
            <a:spLocks noGrp="1"/>
          </p:cNvSpPr>
          <p:nvPr>
            <p:ph type="dt" idx="10"/>
          </p:nvPr>
        </p:nvSpPr>
        <p:spPr>
          <a:xfrm>
            <a:off x="1645921" y="9689678"/>
            <a:ext cx="3708407"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71"/>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71"/>
          <p:cNvSpPr txBox="1">
            <a:spLocks noGrp="1"/>
          </p:cNvSpPr>
          <p:nvPr>
            <p:ph type="sldNum" idx="12"/>
          </p:nvPr>
        </p:nvSpPr>
        <p:spPr>
          <a:xfrm>
            <a:off x="14850688" y="9689678"/>
            <a:ext cx="1968038"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7"/>
        <p:cNvGrpSpPr/>
        <p:nvPr/>
      </p:nvGrpSpPr>
      <p:grpSpPr>
        <a:xfrm>
          <a:off x="0" y="0"/>
          <a:ext cx="0" cy="0"/>
          <a:chOff x="0" y="0"/>
          <a:chExt cx="0" cy="0"/>
        </a:xfrm>
      </p:grpSpPr>
      <p:sp>
        <p:nvSpPr>
          <p:cNvPr id="48" name="Google Shape;48;p72"/>
          <p:cNvSpPr txBox="1">
            <a:spLocks noGrp="1"/>
          </p:cNvSpPr>
          <p:nvPr>
            <p:ph type="title"/>
          </p:nvPr>
        </p:nvSpPr>
        <p:spPr>
          <a:xfrm>
            <a:off x="1645920" y="429905"/>
            <a:ext cx="15087600" cy="2176136"/>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72"/>
          <p:cNvSpPr txBox="1">
            <a:spLocks noGrp="1"/>
          </p:cNvSpPr>
          <p:nvPr>
            <p:ph type="body" idx="1"/>
          </p:nvPr>
        </p:nvSpPr>
        <p:spPr>
          <a:xfrm>
            <a:off x="1645920" y="2769078"/>
            <a:ext cx="7406640" cy="1104423"/>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800"/>
              </a:spcBef>
              <a:spcAft>
                <a:spcPts val="0"/>
              </a:spcAft>
              <a:buSzPts val="3000"/>
              <a:buNone/>
              <a:defRPr sz="3000" b="0" cap="none">
                <a:solidFill>
                  <a:schemeClr val="dk2"/>
                </a:solidFill>
              </a:defRPr>
            </a:lvl1pPr>
            <a:lvl2pPr marL="914400" lvl="1" indent="-228600" algn="l">
              <a:lnSpc>
                <a:spcPct val="90000"/>
              </a:lnSpc>
              <a:spcBef>
                <a:spcPts val="300"/>
              </a:spcBef>
              <a:spcAft>
                <a:spcPts val="0"/>
              </a:spcAft>
              <a:buSzPts val="3000"/>
              <a:buNone/>
              <a:defRPr sz="3000" b="1"/>
            </a:lvl2pPr>
            <a:lvl3pPr marL="1371600" lvl="2" indent="-228600" algn="l">
              <a:lnSpc>
                <a:spcPct val="90000"/>
              </a:lnSpc>
              <a:spcBef>
                <a:spcPts val="600"/>
              </a:spcBef>
              <a:spcAft>
                <a:spcPts val="0"/>
              </a:spcAft>
              <a:buSzPts val="2700"/>
              <a:buNone/>
              <a:defRPr sz="2700" b="1"/>
            </a:lvl3pPr>
            <a:lvl4pPr marL="1828800" lvl="3" indent="-228600" algn="l">
              <a:lnSpc>
                <a:spcPct val="90000"/>
              </a:lnSpc>
              <a:spcBef>
                <a:spcPts val="600"/>
              </a:spcBef>
              <a:spcAft>
                <a:spcPts val="0"/>
              </a:spcAft>
              <a:buSzPts val="2400"/>
              <a:buNone/>
              <a:defRPr sz="2400" b="1"/>
            </a:lvl4pPr>
            <a:lvl5pPr marL="2286000" lvl="4" indent="-228600" algn="l">
              <a:lnSpc>
                <a:spcPct val="90000"/>
              </a:lnSpc>
              <a:spcBef>
                <a:spcPts val="600"/>
              </a:spcBef>
              <a:spcAft>
                <a:spcPts val="0"/>
              </a:spcAft>
              <a:buSzPts val="2400"/>
              <a:buNone/>
              <a:defRPr sz="2400" b="1"/>
            </a:lvl5pPr>
            <a:lvl6pPr marL="2743200" lvl="5" indent="-228600" algn="l">
              <a:lnSpc>
                <a:spcPct val="90000"/>
              </a:lnSpc>
              <a:spcBef>
                <a:spcPts val="600"/>
              </a:spcBef>
              <a:spcAft>
                <a:spcPts val="0"/>
              </a:spcAft>
              <a:buSzPts val="2400"/>
              <a:buNone/>
              <a:defRPr sz="2400" b="1"/>
            </a:lvl6pPr>
            <a:lvl7pPr marL="3200400" lvl="6" indent="-228600" algn="l">
              <a:lnSpc>
                <a:spcPct val="90000"/>
              </a:lnSpc>
              <a:spcBef>
                <a:spcPts val="600"/>
              </a:spcBef>
              <a:spcAft>
                <a:spcPts val="0"/>
              </a:spcAft>
              <a:buSzPts val="2400"/>
              <a:buNone/>
              <a:defRPr sz="2400" b="1"/>
            </a:lvl7pPr>
            <a:lvl8pPr marL="3657600" lvl="7" indent="-228600" algn="l">
              <a:lnSpc>
                <a:spcPct val="90000"/>
              </a:lnSpc>
              <a:spcBef>
                <a:spcPts val="600"/>
              </a:spcBef>
              <a:spcAft>
                <a:spcPts val="0"/>
              </a:spcAft>
              <a:buSzPts val="2400"/>
              <a:buNone/>
              <a:defRPr sz="2400" b="1"/>
            </a:lvl8pPr>
            <a:lvl9pPr marL="4114800" lvl="8" indent="-228600" algn="l">
              <a:lnSpc>
                <a:spcPct val="90000"/>
              </a:lnSpc>
              <a:spcBef>
                <a:spcPts val="600"/>
              </a:spcBef>
              <a:spcAft>
                <a:spcPts val="600"/>
              </a:spcAft>
              <a:buSzPts val="2400"/>
              <a:buNone/>
              <a:defRPr sz="2400" b="1"/>
            </a:lvl9pPr>
          </a:lstStyle>
          <a:p>
            <a:endParaRPr/>
          </a:p>
        </p:txBody>
      </p:sp>
      <p:sp>
        <p:nvSpPr>
          <p:cNvPr id="50" name="Google Shape;50;p72"/>
          <p:cNvSpPr txBox="1">
            <a:spLocks noGrp="1"/>
          </p:cNvSpPr>
          <p:nvPr>
            <p:ph type="body" idx="2"/>
          </p:nvPr>
        </p:nvSpPr>
        <p:spPr>
          <a:xfrm>
            <a:off x="1645920" y="3873501"/>
            <a:ext cx="7406640" cy="50673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800"/>
              </a:spcBef>
              <a:spcAft>
                <a:spcPts val="0"/>
              </a:spcAft>
              <a:buSzPts val="1800"/>
              <a:buChar char=" "/>
              <a:defRPr/>
            </a:lvl1pPr>
            <a:lvl2pPr marL="914400" lvl="1" indent="-342900" algn="l">
              <a:lnSpc>
                <a:spcPct val="90000"/>
              </a:lnSpc>
              <a:spcBef>
                <a:spcPts val="300"/>
              </a:spcBef>
              <a:spcAft>
                <a:spcPts val="0"/>
              </a:spcAft>
              <a:buSzPts val="1800"/>
              <a:buChar char="◦"/>
              <a:defRPr/>
            </a:lvl2pPr>
            <a:lvl3pPr marL="1371600" lvl="2" indent="-342900" algn="l">
              <a:lnSpc>
                <a:spcPct val="90000"/>
              </a:lnSpc>
              <a:spcBef>
                <a:spcPts val="600"/>
              </a:spcBef>
              <a:spcAft>
                <a:spcPts val="0"/>
              </a:spcAft>
              <a:buSzPts val="1800"/>
              <a:buChar char="◦"/>
              <a:defRPr/>
            </a:lvl3pPr>
            <a:lvl4pPr marL="1828800" lvl="3" indent="-342900" algn="l">
              <a:lnSpc>
                <a:spcPct val="90000"/>
              </a:lnSpc>
              <a:spcBef>
                <a:spcPts val="600"/>
              </a:spcBef>
              <a:spcAft>
                <a:spcPts val="0"/>
              </a:spcAft>
              <a:buSzPts val="1800"/>
              <a:buChar char="◦"/>
              <a:defRPr/>
            </a:lvl4pPr>
            <a:lvl5pPr marL="2286000" lvl="4" indent="-342900" algn="l">
              <a:lnSpc>
                <a:spcPct val="90000"/>
              </a:lnSpc>
              <a:spcBef>
                <a:spcPts val="600"/>
              </a:spcBef>
              <a:spcAft>
                <a:spcPts val="0"/>
              </a:spcAft>
              <a:buSzPts val="1800"/>
              <a:buChar char="◦"/>
              <a:defRPr/>
            </a:lvl5pPr>
            <a:lvl6pPr marL="2743200" lvl="5" indent="-342900" algn="l">
              <a:lnSpc>
                <a:spcPct val="90000"/>
              </a:lnSpc>
              <a:spcBef>
                <a:spcPts val="600"/>
              </a:spcBef>
              <a:spcAft>
                <a:spcPts val="0"/>
              </a:spcAft>
              <a:buSzPts val="1800"/>
              <a:buChar char="◦"/>
              <a:defRPr/>
            </a:lvl6pPr>
            <a:lvl7pPr marL="3200400" lvl="6" indent="-342900" algn="l">
              <a:lnSpc>
                <a:spcPct val="90000"/>
              </a:lnSpc>
              <a:spcBef>
                <a:spcPts val="600"/>
              </a:spcBef>
              <a:spcAft>
                <a:spcPts val="0"/>
              </a:spcAft>
              <a:buSzPts val="1800"/>
              <a:buChar char="◦"/>
              <a:defRPr/>
            </a:lvl7pPr>
            <a:lvl8pPr marL="3657600" lvl="7" indent="-342900" algn="l">
              <a:lnSpc>
                <a:spcPct val="90000"/>
              </a:lnSpc>
              <a:spcBef>
                <a:spcPts val="600"/>
              </a:spcBef>
              <a:spcAft>
                <a:spcPts val="0"/>
              </a:spcAft>
              <a:buSzPts val="1800"/>
              <a:buChar char="◦"/>
              <a:defRPr/>
            </a:lvl8pPr>
            <a:lvl9pPr marL="4114800" lvl="8" indent="-342900" algn="l">
              <a:lnSpc>
                <a:spcPct val="90000"/>
              </a:lnSpc>
              <a:spcBef>
                <a:spcPts val="600"/>
              </a:spcBef>
              <a:spcAft>
                <a:spcPts val="600"/>
              </a:spcAft>
              <a:buSzPts val="1800"/>
              <a:buChar char="◦"/>
              <a:defRPr/>
            </a:lvl9pPr>
          </a:lstStyle>
          <a:p>
            <a:endParaRPr/>
          </a:p>
        </p:txBody>
      </p:sp>
      <p:sp>
        <p:nvSpPr>
          <p:cNvPr id="51" name="Google Shape;51;p72"/>
          <p:cNvSpPr txBox="1">
            <a:spLocks noGrp="1"/>
          </p:cNvSpPr>
          <p:nvPr>
            <p:ph type="body" idx="3"/>
          </p:nvPr>
        </p:nvSpPr>
        <p:spPr>
          <a:xfrm>
            <a:off x="9326880" y="2769078"/>
            <a:ext cx="7406640" cy="1104423"/>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800"/>
              </a:spcBef>
              <a:spcAft>
                <a:spcPts val="0"/>
              </a:spcAft>
              <a:buSzPts val="3000"/>
              <a:buNone/>
              <a:defRPr sz="3000" b="0" cap="none">
                <a:solidFill>
                  <a:schemeClr val="dk2"/>
                </a:solidFill>
              </a:defRPr>
            </a:lvl1pPr>
            <a:lvl2pPr marL="914400" lvl="1" indent="-228600" algn="l">
              <a:lnSpc>
                <a:spcPct val="90000"/>
              </a:lnSpc>
              <a:spcBef>
                <a:spcPts val="300"/>
              </a:spcBef>
              <a:spcAft>
                <a:spcPts val="0"/>
              </a:spcAft>
              <a:buSzPts val="3000"/>
              <a:buNone/>
              <a:defRPr sz="3000" b="1"/>
            </a:lvl2pPr>
            <a:lvl3pPr marL="1371600" lvl="2" indent="-228600" algn="l">
              <a:lnSpc>
                <a:spcPct val="90000"/>
              </a:lnSpc>
              <a:spcBef>
                <a:spcPts val="600"/>
              </a:spcBef>
              <a:spcAft>
                <a:spcPts val="0"/>
              </a:spcAft>
              <a:buSzPts val="2700"/>
              <a:buNone/>
              <a:defRPr sz="2700" b="1"/>
            </a:lvl3pPr>
            <a:lvl4pPr marL="1828800" lvl="3" indent="-228600" algn="l">
              <a:lnSpc>
                <a:spcPct val="90000"/>
              </a:lnSpc>
              <a:spcBef>
                <a:spcPts val="600"/>
              </a:spcBef>
              <a:spcAft>
                <a:spcPts val="0"/>
              </a:spcAft>
              <a:buSzPts val="2400"/>
              <a:buNone/>
              <a:defRPr sz="2400" b="1"/>
            </a:lvl4pPr>
            <a:lvl5pPr marL="2286000" lvl="4" indent="-228600" algn="l">
              <a:lnSpc>
                <a:spcPct val="90000"/>
              </a:lnSpc>
              <a:spcBef>
                <a:spcPts val="600"/>
              </a:spcBef>
              <a:spcAft>
                <a:spcPts val="0"/>
              </a:spcAft>
              <a:buSzPts val="2400"/>
              <a:buNone/>
              <a:defRPr sz="2400" b="1"/>
            </a:lvl5pPr>
            <a:lvl6pPr marL="2743200" lvl="5" indent="-228600" algn="l">
              <a:lnSpc>
                <a:spcPct val="90000"/>
              </a:lnSpc>
              <a:spcBef>
                <a:spcPts val="600"/>
              </a:spcBef>
              <a:spcAft>
                <a:spcPts val="0"/>
              </a:spcAft>
              <a:buSzPts val="2400"/>
              <a:buNone/>
              <a:defRPr sz="2400" b="1"/>
            </a:lvl6pPr>
            <a:lvl7pPr marL="3200400" lvl="6" indent="-228600" algn="l">
              <a:lnSpc>
                <a:spcPct val="90000"/>
              </a:lnSpc>
              <a:spcBef>
                <a:spcPts val="600"/>
              </a:spcBef>
              <a:spcAft>
                <a:spcPts val="0"/>
              </a:spcAft>
              <a:buSzPts val="2400"/>
              <a:buNone/>
              <a:defRPr sz="2400" b="1"/>
            </a:lvl7pPr>
            <a:lvl8pPr marL="3657600" lvl="7" indent="-228600" algn="l">
              <a:lnSpc>
                <a:spcPct val="90000"/>
              </a:lnSpc>
              <a:spcBef>
                <a:spcPts val="600"/>
              </a:spcBef>
              <a:spcAft>
                <a:spcPts val="0"/>
              </a:spcAft>
              <a:buSzPts val="2400"/>
              <a:buNone/>
              <a:defRPr sz="2400" b="1"/>
            </a:lvl8pPr>
            <a:lvl9pPr marL="4114800" lvl="8" indent="-228600" algn="l">
              <a:lnSpc>
                <a:spcPct val="90000"/>
              </a:lnSpc>
              <a:spcBef>
                <a:spcPts val="600"/>
              </a:spcBef>
              <a:spcAft>
                <a:spcPts val="600"/>
              </a:spcAft>
              <a:buSzPts val="2400"/>
              <a:buNone/>
              <a:defRPr sz="2400" b="1"/>
            </a:lvl9pPr>
          </a:lstStyle>
          <a:p>
            <a:endParaRPr/>
          </a:p>
        </p:txBody>
      </p:sp>
      <p:sp>
        <p:nvSpPr>
          <p:cNvPr id="52" name="Google Shape;52;p72"/>
          <p:cNvSpPr txBox="1">
            <a:spLocks noGrp="1"/>
          </p:cNvSpPr>
          <p:nvPr>
            <p:ph type="body" idx="4"/>
          </p:nvPr>
        </p:nvSpPr>
        <p:spPr>
          <a:xfrm>
            <a:off x="9326880" y="3873501"/>
            <a:ext cx="7406640" cy="50673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800"/>
              </a:spcBef>
              <a:spcAft>
                <a:spcPts val="0"/>
              </a:spcAft>
              <a:buSzPts val="1800"/>
              <a:buChar char=" "/>
              <a:defRPr/>
            </a:lvl1pPr>
            <a:lvl2pPr marL="914400" lvl="1" indent="-342900" algn="l">
              <a:lnSpc>
                <a:spcPct val="90000"/>
              </a:lnSpc>
              <a:spcBef>
                <a:spcPts val="300"/>
              </a:spcBef>
              <a:spcAft>
                <a:spcPts val="0"/>
              </a:spcAft>
              <a:buSzPts val="1800"/>
              <a:buChar char="◦"/>
              <a:defRPr/>
            </a:lvl2pPr>
            <a:lvl3pPr marL="1371600" lvl="2" indent="-342900" algn="l">
              <a:lnSpc>
                <a:spcPct val="90000"/>
              </a:lnSpc>
              <a:spcBef>
                <a:spcPts val="600"/>
              </a:spcBef>
              <a:spcAft>
                <a:spcPts val="0"/>
              </a:spcAft>
              <a:buSzPts val="1800"/>
              <a:buChar char="◦"/>
              <a:defRPr/>
            </a:lvl3pPr>
            <a:lvl4pPr marL="1828800" lvl="3" indent="-342900" algn="l">
              <a:lnSpc>
                <a:spcPct val="90000"/>
              </a:lnSpc>
              <a:spcBef>
                <a:spcPts val="600"/>
              </a:spcBef>
              <a:spcAft>
                <a:spcPts val="0"/>
              </a:spcAft>
              <a:buSzPts val="1800"/>
              <a:buChar char="◦"/>
              <a:defRPr/>
            </a:lvl4pPr>
            <a:lvl5pPr marL="2286000" lvl="4" indent="-342900" algn="l">
              <a:lnSpc>
                <a:spcPct val="90000"/>
              </a:lnSpc>
              <a:spcBef>
                <a:spcPts val="600"/>
              </a:spcBef>
              <a:spcAft>
                <a:spcPts val="0"/>
              </a:spcAft>
              <a:buSzPts val="1800"/>
              <a:buChar char="◦"/>
              <a:defRPr/>
            </a:lvl5pPr>
            <a:lvl6pPr marL="2743200" lvl="5" indent="-342900" algn="l">
              <a:lnSpc>
                <a:spcPct val="90000"/>
              </a:lnSpc>
              <a:spcBef>
                <a:spcPts val="600"/>
              </a:spcBef>
              <a:spcAft>
                <a:spcPts val="0"/>
              </a:spcAft>
              <a:buSzPts val="1800"/>
              <a:buChar char="◦"/>
              <a:defRPr/>
            </a:lvl6pPr>
            <a:lvl7pPr marL="3200400" lvl="6" indent="-342900" algn="l">
              <a:lnSpc>
                <a:spcPct val="90000"/>
              </a:lnSpc>
              <a:spcBef>
                <a:spcPts val="600"/>
              </a:spcBef>
              <a:spcAft>
                <a:spcPts val="0"/>
              </a:spcAft>
              <a:buSzPts val="1800"/>
              <a:buChar char="◦"/>
              <a:defRPr/>
            </a:lvl7pPr>
            <a:lvl8pPr marL="3657600" lvl="7" indent="-342900" algn="l">
              <a:lnSpc>
                <a:spcPct val="90000"/>
              </a:lnSpc>
              <a:spcBef>
                <a:spcPts val="600"/>
              </a:spcBef>
              <a:spcAft>
                <a:spcPts val="0"/>
              </a:spcAft>
              <a:buSzPts val="1800"/>
              <a:buChar char="◦"/>
              <a:defRPr/>
            </a:lvl8pPr>
            <a:lvl9pPr marL="4114800" lvl="8" indent="-342900" algn="l">
              <a:lnSpc>
                <a:spcPct val="90000"/>
              </a:lnSpc>
              <a:spcBef>
                <a:spcPts val="600"/>
              </a:spcBef>
              <a:spcAft>
                <a:spcPts val="600"/>
              </a:spcAft>
              <a:buSzPts val="1800"/>
              <a:buChar char="◦"/>
              <a:defRPr/>
            </a:lvl9pPr>
          </a:lstStyle>
          <a:p>
            <a:endParaRPr/>
          </a:p>
        </p:txBody>
      </p:sp>
      <p:sp>
        <p:nvSpPr>
          <p:cNvPr id="53" name="Google Shape;53;p72"/>
          <p:cNvSpPr txBox="1">
            <a:spLocks noGrp="1"/>
          </p:cNvSpPr>
          <p:nvPr>
            <p:ph type="dt" idx="10"/>
          </p:nvPr>
        </p:nvSpPr>
        <p:spPr>
          <a:xfrm>
            <a:off x="1645921" y="9689678"/>
            <a:ext cx="3708407"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72"/>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72"/>
          <p:cNvSpPr txBox="1">
            <a:spLocks noGrp="1"/>
          </p:cNvSpPr>
          <p:nvPr>
            <p:ph type="sldNum" idx="12"/>
          </p:nvPr>
        </p:nvSpPr>
        <p:spPr>
          <a:xfrm>
            <a:off x="14850688" y="9689678"/>
            <a:ext cx="1968038"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56"/>
        <p:cNvGrpSpPr/>
        <p:nvPr/>
      </p:nvGrpSpPr>
      <p:grpSpPr>
        <a:xfrm>
          <a:off x="0" y="0"/>
          <a:ext cx="0" cy="0"/>
          <a:chOff x="0" y="0"/>
          <a:chExt cx="0" cy="0"/>
        </a:xfrm>
      </p:grpSpPr>
      <p:sp>
        <p:nvSpPr>
          <p:cNvPr id="57" name="Google Shape;57;p73"/>
          <p:cNvSpPr/>
          <p:nvPr/>
        </p:nvSpPr>
        <p:spPr>
          <a:xfrm>
            <a:off x="1" y="7429500"/>
            <a:ext cx="18283238" cy="2857500"/>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58" name="Google Shape;58;p73"/>
          <p:cNvSpPr/>
          <p:nvPr/>
        </p:nvSpPr>
        <p:spPr>
          <a:xfrm>
            <a:off x="23" y="7372614"/>
            <a:ext cx="18283238" cy="96012"/>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59" name="Google Shape;59;p73"/>
          <p:cNvSpPr txBox="1">
            <a:spLocks noGrp="1"/>
          </p:cNvSpPr>
          <p:nvPr>
            <p:ph type="title"/>
          </p:nvPr>
        </p:nvSpPr>
        <p:spPr>
          <a:xfrm>
            <a:off x="1645920" y="7612380"/>
            <a:ext cx="15169896" cy="1234440"/>
          </a:xfrm>
          <a:prstGeom prst="rect">
            <a:avLst/>
          </a:prstGeom>
          <a:noFill/>
          <a:ln>
            <a:noFill/>
          </a:ln>
        </p:spPr>
        <p:txBody>
          <a:bodyPr spcFirstLastPara="1" wrap="square" lIns="91425" tIns="0" rIns="91425" bIns="0" anchor="b" anchorCtr="0">
            <a:noAutofit/>
          </a:bodyPr>
          <a:lstStyle>
            <a:lvl1pPr lvl="0" algn="l">
              <a:lnSpc>
                <a:spcPct val="85000"/>
              </a:lnSpc>
              <a:spcBef>
                <a:spcPts val="0"/>
              </a:spcBef>
              <a:spcAft>
                <a:spcPts val="0"/>
              </a:spcAft>
              <a:buClr>
                <a:srgbClr val="FFFFFF"/>
              </a:buClr>
              <a:buSzPts val="5400"/>
              <a:buFont typeface="Calibri"/>
              <a:buNone/>
              <a:defRPr sz="54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60" name="Google Shape;60;p73"/>
          <p:cNvPicPr preferRelativeResize="0">
            <a:picLocks noGrp="1"/>
          </p:cNvPicPr>
          <p:nvPr>
            <p:ph type="pic" idx="2"/>
          </p:nvPr>
        </p:nvPicPr>
        <p:blipFill/>
        <p:spPr>
          <a:xfrm>
            <a:off x="23" y="0"/>
            <a:ext cx="18287978" cy="7372614"/>
          </a:xfrm>
          <a:prstGeom prst="rect">
            <a:avLst/>
          </a:prstGeom>
          <a:blipFill rotWithShape="1">
            <a:blip r:embed="rId2">
              <a:alphaModFix/>
            </a:blip>
            <a:stretch>
              <a:fillRect/>
            </a:stretch>
          </a:blipFill>
          <a:ln>
            <a:noFill/>
          </a:ln>
        </p:spPr>
      </p:pic>
      <p:sp>
        <p:nvSpPr>
          <p:cNvPr id="61" name="Google Shape;61;p73"/>
          <p:cNvSpPr txBox="1">
            <a:spLocks noGrp="1"/>
          </p:cNvSpPr>
          <p:nvPr>
            <p:ph type="body" idx="1"/>
          </p:nvPr>
        </p:nvSpPr>
        <p:spPr>
          <a:xfrm>
            <a:off x="1645920" y="8860535"/>
            <a:ext cx="15169896" cy="891540"/>
          </a:xfrm>
          <a:prstGeom prst="rect">
            <a:avLst/>
          </a:prstGeom>
          <a:noFill/>
          <a:ln>
            <a:noFill/>
          </a:ln>
        </p:spPr>
        <p:txBody>
          <a:bodyPr spcFirstLastPara="1" wrap="square" lIns="91425" tIns="0" rIns="91425" bIns="0" anchor="t" anchorCtr="0">
            <a:normAutofit/>
          </a:bodyPr>
          <a:lstStyle>
            <a:lvl1pPr marL="457200" lvl="0" indent="-228600" algn="l">
              <a:lnSpc>
                <a:spcPct val="90000"/>
              </a:lnSpc>
              <a:spcBef>
                <a:spcPts val="0"/>
              </a:spcBef>
              <a:spcAft>
                <a:spcPts val="0"/>
              </a:spcAft>
              <a:buSzPts val="2250"/>
              <a:buNone/>
              <a:defRPr sz="2250">
                <a:solidFill>
                  <a:srgbClr val="FFFFFF"/>
                </a:solidFill>
              </a:defRPr>
            </a:lvl1pPr>
            <a:lvl2pPr marL="914400" lvl="1" indent="-228600" algn="l">
              <a:lnSpc>
                <a:spcPct val="90000"/>
              </a:lnSpc>
              <a:spcBef>
                <a:spcPts val="900"/>
              </a:spcBef>
              <a:spcAft>
                <a:spcPts val="0"/>
              </a:spcAft>
              <a:buSzPts val="1800"/>
              <a:buNone/>
              <a:defRPr sz="1800"/>
            </a:lvl2pPr>
            <a:lvl3pPr marL="1371600" lvl="2" indent="-228600" algn="l">
              <a:lnSpc>
                <a:spcPct val="90000"/>
              </a:lnSpc>
              <a:spcBef>
                <a:spcPts val="600"/>
              </a:spcBef>
              <a:spcAft>
                <a:spcPts val="0"/>
              </a:spcAft>
              <a:buSzPts val="1500"/>
              <a:buNone/>
              <a:defRPr sz="1500"/>
            </a:lvl3pPr>
            <a:lvl4pPr marL="1828800" lvl="3" indent="-228600" algn="l">
              <a:lnSpc>
                <a:spcPct val="90000"/>
              </a:lnSpc>
              <a:spcBef>
                <a:spcPts val="600"/>
              </a:spcBef>
              <a:spcAft>
                <a:spcPts val="0"/>
              </a:spcAft>
              <a:buSzPts val="1350"/>
              <a:buNone/>
              <a:defRPr sz="1350"/>
            </a:lvl4pPr>
            <a:lvl5pPr marL="2286000" lvl="4" indent="-228600" algn="l">
              <a:lnSpc>
                <a:spcPct val="90000"/>
              </a:lnSpc>
              <a:spcBef>
                <a:spcPts val="600"/>
              </a:spcBef>
              <a:spcAft>
                <a:spcPts val="0"/>
              </a:spcAft>
              <a:buSzPts val="1350"/>
              <a:buNone/>
              <a:defRPr sz="1350"/>
            </a:lvl5pPr>
            <a:lvl6pPr marL="2743200" lvl="5" indent="-228600" algn="l">
              <a:lnSpc>
                <a:spcPct val="90000"/>
              </a:lnSpc>
              <a:spcBef>
                <a:spcPts val="600"/>
              </a:spcBef>
              <a:spcAft>
                <a:spcPts val="0"/>
              </a:spcAft>
              <a:buSzPts val="1350"/>
              <a:buNone/>
              <a:defRPr sz="1350"/>
            </a:lvl6pPr>
            <a:lvl7pPr marL="3200400" lvl="6" indent="-228600" algn="l">
              <a:lnSpc>
                <a:spcPct val="90000"/>
              </a:lnSpc>
              <a:spcBef>
                <a:spcPts val="600"/>
              </a:spcBef>
              <a:spcAft>
                <a:spcPts val="0"/>
              </a:spcAft>
              <a:buSzPts val="1350"/>
              <a:buNone/>
              <a:defRPr sz="1350"/>
            </a:lvl7pPr>
            <a:lvl8pPr marL="3657600" lvl="7" indent="-228600" algn="l">
              <a:lnSpc>
                <a:spcPct val="90000"/>
              </a:lnSpc>
              <a:spcBef>
                <a:spcPts val="600"/>
              </a:spcBef>
              <a:spcAft>
                <a:spcPts val="0"/>
              </a:spcAft>
              <a:buSzPts val="1350"/>
              <a:buNone/>
              <a:defRPr sz="1350"/>
            </a:lvl8pPr>
            <a:lvl9pPr marL="4114800" lvl="8" indent="-228600" algn="l">
              <a:lnSpc>
                <a:spcPct val="90000"/>
              </a:lnSpc>
              <a:spcBef>
                <a:spcPts val="600"/>
              </a:spcBef>
              <a:spcAft>
                <a:spcPts val="600"/>
              </a:spcAft>
              <a:buSzPts val="1350"/>
              <a:buNone/>
              <a:defRPr sz="1350"/>
            </a:lvl9pPr>
          </a:lstStyle>
          <a:p>
            <a:endParaRPr/>
          </a:p>
        </p:txBody>
      </p:sp>
      <p:sp>
        <p:nvSpPr>
          <p:cNvPr id="62" name="Google Shape;62;p73"/>
          <p:cNvSpPr txBox="1">
            <a:spLocks noGrp="1"/>
          </p:cNvSpPr>
          <p:nvPr>
            <p:ph type="dt" idx="10"/>
          </p:nvPr>
        </p:nvSpPr>
        <p:spPr>
          <a:xfrm>
            <a:off x="1645921" y="9689678"/>
            <a:ext cx="3708407"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73"/>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73"/>
          <p:cNvSpPr txBox="1">
            <a:spLocks noGrp="1"/>
          </p:cNvSpPr>
          <p:nvPr>
            <p:ph type="sldNum" idx="12"/>
          </p:nvPr>
        </p:nvSpPr>
        <p:spPr>
          <a:xfrm>
            <a:off x="14850688" y="9689678"/>
            <a:ext cx="1968038"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solidFill>
          <a:schemeClr val="lt1"/>
        </a:solidFill>
        <a:effectLst/>
      </p:bgPr>
    </p:bg>
    <p:spTree>
      <p:nvGrpSpPr>
        <p:cNvPr id="1" name="Shape 65"/>
        <p:cNvGrpSpPr/>
        <p:nvPr/>
      </p:nvGrpSpPr>
      <p:grpSpPr>
        <a:xfrm>
          <a:off x="0" y="0"/>
          <a:ext cx="0" cy="0"/>
          <a:chOff x="0" y="0"/>
          <a:chExt cx="0" cy="0"/>
        </a:xfrm>
      </p:grpSpPr>
      <p:sp>
        <p:nvSpPr>
          <p:cNvPr id="66" name="Google Shape;66;p74"/>
          <p:cNvSpPr/>
          <p:nvPr/>
        </p:nvSpPr>
        <p:spPr>
          <a:xfrm>
            <a:off x="4763" y="9601200"/>
            <a:ext cx="18283238" cy="685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74"/>
          <p:cNvSpPr/>
          <p:nvPr/>
        </p:nvSpPr>
        <p:spPr>
          <a:xfrm>
            <a:off x="23" y="9501474"/>
            <a:ext cx="18283238" cy="96012"/>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74"/>
          <p:cNvSpPr txBox="1">
            <a:spLocks noGrp="1"/>
          </p:cNvSpPr>
          <p:nvPr>
            <p:ph type="title"/>
          </p:nvPr>
        </p:nvSpPr>
        <p:spPr>
          <a:xfrm>
            <a:off x="1645920" y="1138428"/>
            <a:ext cx="15087600" cy="534924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262626"/>
              </a:buClr>
              <a:buSzPts val="12000"/>
              <a:buFont typeface="Calibri"/>
              <a:buNone/>
              <a:defRPr sz="12000" b="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74"/>
          <p:cNvSpPr txBox="1">
            <a:spLocks noGrp="1"/>
          </p:cNvSpPr>
          <p:nvPr>
            <p:ph type="body" idx="1"/>
          </p:nvPr>
        </p:nvSpPr>
        <p:spPr>
          <a:xfrm>
            <a:off x="1645920" y="6679692"/>
            <a:ext cx="15087600" cy="1714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800"/>
              </a:spcBef>
              <a:spcAft>
                <a:spcPts val="0"/>
              </a:spcAft>
              <a:buSzPts val="3600"/>
              <a:buNone/>
              <a:defRPr sz="3600" cap="none">
                <a:solidFill>
                  <a:schemeClr val="dk2"/>
                </a:solidFill>
                <a:latin typeface="Calibri"/>
                <a:ea typeface="Calibri"/>
                <a:cs typeface="Calibri"/>
                <a:sym typeface="Calibri"/>
              </a:defRPr>
            </a:lvl1pPr>
            <a:lvl2pPr marL="914400" lvl="1" indent="-228600" algn="l">
              <a:lnSpc>
                <a:spcPct val="90000"/>
              </a:lnSpc>
              <a:spcBef>
                <a:spcPts val="300"/>
              </a:spcBef>
              <a:spcAft>
                <a:spcPts val="0"/>
              </a:spcAft>
              <a:buSzPts val="2700"/>
              <a:buNone/>
              <a:defRPr sz="2700">
                <a:solidFill>
                  <a:srgbClr val="888888"/>
                </a:solidFill>
              </a:defRPr>
            </a:lvl2pPr>
            <a:lvl3pPr marL="1371600" lvl="2" indent="-228600" algn="l">
              <a:lnSpc>
                <a:spcPct val="90000"/>
              </a:lnSpc>
              <a:spcBef>
                <a:spcPts val="600"/>
              </a:spcBef>
              <a:spcAft>
                <a:spcPts val="0"/>
              </a:spcAft>
              <a:buSzPts val="2400"/>
              <a:buNone/>
              <a:defRPr sz="2400">
                <a:solidFill>
                  <a:srgbClr val="888888"/>
                </a:solidFill>
              </a:defRPr>
            </a:lvl3pPr>
            <a:lvl4pPr marL="1828800" lvl="3" indent="-228600" algn="l">
              <a:lnSpc>
                <a:spcPct val="90000"/>
              </a:lnSpc>
              <a:spcBef>
                <a:spcPts val="600"/>
              </a:spcBef>
              <a:spcAft>
                <a:spcPts val="0"/>
              </a:spcAft>
              <a:buSzPts val="2100"/>
              <a:buNone/>
              <a:defRPr sz="2100">
                <a:solidFill>
                  <a:srgbClr val="888888"/>
                </a:solidFill>
              </a:defRPr>
            </a:lvl4pPr>
            <a:lvl5pPr marL="2286000" lvl="4" indent="-228600" algn="l">
              <a:lnSpc>
                <a:spcPct val="90000"/>
              </a:lnSpc>
              <a:spcBef>
                <a:spcPts val="600"/>
              </a:spcBef>
              <a:spcAft>
                <a:spcPts val="0"/>
              </a:spcAft>
              <a:buSzPts val="2100"/>
              <a:buNone/>
              <a:defRPr sz="2100">
                <a:solidFill>
                  <a:srgbClr val="888888"/>
                </a:solidFill>
              </a:defRPr>
            </a:lvl5pPr>
            <a:lvl6pPr marL="2743200" lvl="5" indent="-228600" algn="l">
              <a:lnSpc>
                <a:spcPct val="90000"/>
              </a:lnSpc>
              <a:spcBef>
                <a:spcPts val="600"/>
              </a:spcBef>
              <a:spcAft>
                <a:spcPts val="0"/>
              </a:spcAft>
              <a:buSzPts val="2100"/>
              <a:buNone/>
              <a:defRPr sz="2100">
                <a:solidFill>
                  <a:srgbClr val="888888"/>
                </a:solidFill>
              </a:defRPr>
            </a:lvl6pPr>
            <a:lvl7pPr marL="3200400" lvl="6" indent="-228600" algn="l">
              <a:lnSpc>
                <a:spcPct val="90000"/>
              </a:lnSpc>
              <a:spcBef>
                <a:spcPts val="600"/>
              </a:spcBef>
              <a:spcAft>
                <a:spcPts val="0"/>
              </a:spcAft>
              <a:buSzPts val="2100"/>
              <a:buNone/>
              <a:defRPr sz="2100">
                <a:solidFill>
                  <a:srgbClr val="888888"/>
                </a:solidFill>
              </a:defRPr>
            </a:lvl7pPr>
            <a:lvl8pPr marL="3657600" lvl="7" indent="-228600" algn="l">
              <a:lnSpc>
                <a:spcPct val="90000"/>
              </a:lnSpc>
              <a:spcBef>
                <a:spcPts val="600"/>
              </a:spcBef>
              <a:spcAft>
                <a:spcPts val="0"/>
              </a:spcAft>
              <a:buSzPts val="2100"/>
              <a:buNone/>
              <a:defRPr sz="2100">
                <a:solidFill>
                  <a:srgbClr val="888888"/>
                </a:solidFill>
              </a:defRPr>
            </a:lvl8pPr>
            <a:lvl9pPr marL="4114800" lvl="8" indent="-228600" algn="l">
              <a:lnSpc>
                <a:spcPct val="90000"/>
              </a:lnSpc>
              <a:spcBef>
                <a:spcPts val="600"/>
              </a:spcBef>
              <a:spcAft>
                <a:spcPts val="600"/>
              </a:spcAft>
              <a:buSzPts val="2100"/>
              <a:buNone/>
              <a:defRPr sz="2100">
                <a:solidFill>
                  <a:srgbClr val="888888"/>
                </a:solidFill>
              </a:defRPr>
            </a:lvl9pPr>
          </a:lstStyle>
          <a:p>
            <a:endParaRPr/>
          </a:p>
        </p:txBody>
      </p:sp>
      <p:sp>
        <p:nvSpPr>
          <p:cNvPr id="70" name="Google Shape;70;p74"/>
          <p:cNvSpPr txBox="1">
            <a:spLocks noGrp="1"/>
          </p:cNvSpPr>
          <p:nvPr>
            <p:ph type="dt" idx="10"/>
          </p:nvPr>
        </p:nvSpPr>
        <p:spPr>
          <a:xfrm>
            <a:off x="1645921" y="9689678"/>
            <a:ext cx="3708407"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74"/>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74"/>
          <p:cNvSpPr txBox="1">
            <a:spLocks noGrp="1"/>
          </p:cNvSpPr>
          <p:nvPr>
            <p:ph type="sldNum" idx="12"/>
          </p:nvPr>
        </p:nvSpPr>
        <p:spPr>
          <a:xfrm>
            <a:off x="14850688" y="9689678"/>
            <a:ext cx="1968038"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73" name="Google Shape;73;p74"/>
          <p:cNvCxnSpPr/>
          <p:nvPr/>
        </p:nvCxnSpPr>
        <p:spPr>
          <a:xfrm>
            <a:off x="1811487" y="6515100"/>
            <a:ext cx="14813280" cy="0"/>
          </a:xfrm>
          <a:prstGeom prst="straightConnector1">
            <a:avLst/>
          </a:prstGeom>
          <a:noFill/>
          <a:ln w="9525" cap="flat" cmpd="sng">
            <a:solidFill>
              <a:srgbClr val="7F7F7F"/>
            </a:solidFill>
            <a:prstDash val="solid"/>
            <a:round/>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4"/>
        <p:cNvGrpSpPr/>
        <p:nvPr/>
      </p:nvGrpSpPr>
      <p:grpSpPr>
        <a:xfrm>
          <a:off x="0" y="0"/>
          <a:ext cx="0" cy="0"/>
          <a:chOff x="0" y="0"/>
          <a:chExt cx="0" cy="0"/>
        </a:xfrm>
      </p:grpSpPr>
      <p:sp>
        <p:nvSpPr>
          <p:cNvPr id="75" name="Google Shape;75;p75"/>
          <p:cNvSpPr txBox="1">
            <a:spLocks noGrp="1"/>
          </p:cNvSpPr>
          <p:nvPr>
            <p:ph type="title"/>
          </p:nvPr>
        </p:nvSpPr>
        <p:spPr>
          <a:xfrm>
            <a:off x="1645920" y="429905"/>
            <a:ext cx="15087600" cy="2176136"/>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75"/>
          <p:cNvSpPr txBox="1">
            <a:spLocks noGrp="1"/>
          </p:cNvSpPr>
          <p:nvPr>
            <p:ph type="dt" idx="10"/>
          </p:nvPr>
        </p:nvSpPr>
        <p:spPr>
          <a:xfrm>
            <a:off x="1645921" y="9689678"/>
            <a:ext cx="3708407"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75"/>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75"/>
          <p:cNvSpPr txBox="1">
            <a:spLocks noGrp="1"/>
          </p:cNvSpPr>
          <p:nvPr>
            <p:ph type="sldNum" idx="12"/>
          </p:nvPr>
        </p:nvSpPr>
        <p:spPr>
          <a:xfrm>
            <a:off x="14850688" y="9689678"/>
            <a:ext cx="1968038"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79"/>
        <p:cNvGrpSpPr/>
        <p:nvPr/>
      </p:nvGrpSpPr>
      <p:grpSpPr>
        <a:xfrm>
          <a:off x="0" y="0"/>
          <a:ext cx="0" cy="0"/>
          <a:chOff x="0" y="0"/>
          <a:chExt cx="0" cy="0"/>
        </a:xfrm>
      </p:grpSpPr>
      <p:sp>
        <p:nvSpPr>
          <p:cNvPr id="80" name="Google Shape;80;p76"/>
          <p:cNvSpPr/>
          <p:nvPr/>
        </p:nvSpPr>
        <p:spPr>
          <a:xfrm>
            <a:off x="25" y="0"/>
            <a:ext cx="6076187" cy="10287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76"/>
          <p:cNvSpPr/>
          <p:nvPr/>
        </p:nvSpPr>
        <p:spPr>
          <a:xfrm>
            <a:off x="6060107" y="0"/>
            <a:ext cx="96012" cy="10287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76"/>
          <p:cNvSpPr txBox="1">
            <a:spLocks noGrp="1"/>
          </p:cNvSpPr>
          <p:nvPr>
            <p:ph type="title"/>
          </p:nvPr>
        </p:nvSpPr>
        <p:spPr>
          <a:xfrm>
            <a:off x="685800" y="891538"/>
            <a:ext cx="4800600" cy="34290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FFFFFF"/>
              </a:buClr>
              <a:buSzPts val="5400"/>
              <a:buFont typeface="Calibri"/>
              <a:buNone/>
              <a:defRPr sz="54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76"/>
          <p:cNvSpPr txBox="1">
            <a:spLocks noGrp="1"/>
          </p:cNvSpPr>
          <p:nvPr>
            <p:ph type="body" idx="1"/>
          </p:nvPr>
        </p:nvSpPr>
        <p:spPr>
          <a:xfrm>
            <a:off x="7200900" y="1097280"/>
            <a:ext cx="9738360" cy="78867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800"/>
              </a:spcBef>
              <a:spcAft>
                <a:spcPts val="0"/>
              </a:spcAft>
              <a:buSzPts val="1800"/>
              <a:buChar char=" "/>
              <a:defRPr/>
            </a:lvl1pPr>
            <a:lvl2pPr marL="914400" lvl="1" indent="-342900" algn="l">
              <a:lnSpc>
                <a:spcPct val="90000"/>
              </a:lnSpc>
              <a:spcBef>
                <a:spcPts val="300"/>
              </a:spcBef>
              <a:spcAft>
                <a:spcPts val="0"/>
              </a:spcAft>
              <a:buSzPts val="1800"/>
              <a:buChar char="◦"/>
              <a:defRPr/>
            </a:lvl2pPr>
            <a:lvl3pPr marL="1371600" lvl="2" indent="-342900" algn="l">
              <a:lnSpc>
                <a:spcPct val="90000"/>
              </a:lnSpc>
              <a:spcBef>
                <a:spcPts val="600"/>
              </a:spcBef>
              <a:spcAft>
                <a:spcPts val="0"/>
              </a:spcAft>
              <a:buSzPts val="1800"/>
              <a:buChar char="◦"/>
              <a:defRPr/>
            </a:lvl3pPr>
            <a:lvl4pPr marL="1828800" lvl="3" indent="-342900" algn="l">
              <a:lnSpc>
                <a:spcPct val="90000"/>
              </a:lnSpc>
              <a:spcBef>
                <a:spcPts val="600"/>
              </a:spcBef>
              <a:spcAft>
                <a:spcPts val="0"/>
              </a:spcAft>
              <a:buSzPts val="1800"/>
              <a:buChar char="◦"/>
              <a:defRPr/>
            </a:lvl4pPr>
            <a:lvl5pPr marL="2286000" lvl="4" indent="-342900" algn="l">
              <a:lnSpc>
                <a:spcPct val="90000"/>
              </a:lnSpc>
              <a:spcBef>
                <a:spcPts val="600"/>
              </a:spcBef>
              <a:spcAft>
                <a:spcPts val="0"/>
              </a:spcAft>
              <a:buSzPts val="1800"/>
              <a:buChar char="◦"/>
              <a:defRPr/>
            </a:lvl5pPr>
            <a:lvl6pPr marL="2743200" lvl="5" indent="-342900" algn="l">
              <a:lnSpc>
                <a:spcPct val="90000"/>
              </a:lnSpc>
              <a:spcBef>
                <a:spcPts val="600"/>
              </a:spcBef>
              <a:spcAft>
                <a:spcPts val="0"/>
              </a:spcAft>
              <a:buSzPts val="1800"/>
              <a:buChar char="◦"/>
              <a:defRPr/>
            </a:lvl6pPr>
            <a:lvl7pPr marL="3200400" lvl="6" indent="-342900" algn="l">
              <a:lnSpc>
                <a:spcPct val="90000"/>
              </a:lnSpc>
              <a:spcBef>
                <a:spcPts val="600"/>
              </a:spcBef>
              <a:spcAft>
                <a:spcPts val="0"/>
              </a:spcAft>
              <a:buSzPts val="1800"/>
              <a:buChar char="◦"/>
              <a:defRPr/>
            </a:lvl7pPr>
            <a:lvl8pPr marL="3657600" lvl="7" indent="-342900" algn="l">
              <a:lnSpc>
                <a:spcPct val="90000"/>
              </a:lnSpc>
              <a:spcBef>
                <a:spcPts val="600"/>
              </a:spcBef>
              <a:spcAft>
                <a:spcPts val="0"/>
              </a:spcAft>
              <a:buSzPts val="1800"/>
              <a:buChar char="◦"/>
              <a:defRPr/>
            </a:lvl8pPr>
            <a:lvl9pPr marL="4114800" lvl="8" indent="-342900" algn="l">
              <a:lnSpc>
                <a:spcPct val="90000"/>
              </a:lnSpc>
              <a:spcBef>
                <a:spcPts val="600"/>
              </a:spcBef>
              <a:spcAft>
                <a:spcPts val="600"/>
              </a:spcAft>
              <a:buSzPts val="1800"/>
              <a:buChar char="◦"/>
              <a:defRPr/>
            </a:lvl9pPr>
          </a:lstStyle>
          <a:p>
            <a:endParaRPr/>
          </a:p>
        </p:txBody>
      </p:sp>
      <p:sp>
        <p:nvSpPr>
          <p:cNvPr id="84" name="Google Shape;84;p76"/>
          <p:cNvSpPr txBox="1">
            <a:spLocks noGrp="1"/>
          </p:cNvSpPr>
          <p:nvPr>
            <p:ph type="body" idx="2"/>
          </p:nvPr>
        </p:nvSpPr>
        <p:spPr>
          <a:xfrm>
            <a:off x="685800" y="4389120"/>
            <a:ext cx="4800600" cy="506868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800"/>
              </a:spcBef>
              <a:spcAft>
                <a:spcPts val="0"/>
              </a:spcAft>
              <a:buSzPts val="2250"/>
              <a:buNone/>
              <a:defRPr sz="2250">
                <a:solidFill>
                  <a:srgbClr val="FFFFFF"/>
                </a:solidFill>
              </a:defRPr>
            </a:lvl1pPr>
            <a:lvl2pPr marL="914400" lvl="1" indent="-228600" algn="l">
              <a:lnSpc>
                <a:spcPct val="90000"/>
              </a:lnSpc>
              <a:spcBef>
                <a:spcPts val="300"/>
              </a:spcBef>
              <a:spcAft>
                <a:spcPts val="0"/>
              </a:spcAft>
              <a:buSzPts val="1800"/>
              <a:buNone/>
              <a:defRPr sz="1800"/>
            </a:lvl2pPr>
            <a:lvl3pPr marL="1371600" lvl="2" indent="-228600" algn="l">
              <a:lnSpc>
                <a:spcPct val="90000"/>
              </a:lnSpc>
              <a:spcBef>
                <a:spcPts val="600"/>
              </a:spcBef>
              <a:spcAft>
                <a:spcPts val="0"/>
              </a:spcAft>
              <a:buSzPts val="1500"/>
              <a:buNone/>
              <a:defRPr sz="1500"/>
            </a:lvl3pPr>
            <a:lvl4pPr marL="1828800" lvl="3" indent="-228600" algn="l">
              <a:lnSpc>
                <a:spcPct val="90000"/>
              </a:lnSpc>
              <a:spcBef>
                <a:spcPts val="600"/>
              </a:spcBef>
              <a:spcAft>
                <a:spcPts val="0"/>
              </a:spcAft>
              <a:buSzPts val="1350"/>
              <a:buNone/>
              <a:defRPr sz="1350"/>
            </a:lvl4pPr>
            <a:lvl5pPr marL="2286000" lvl="4" indent="-228600" algn="l">
              <a:lnSpc>
                <a:spcPct val="90000"/>
              </a:lnSpc>
              <a:spcBef>
                <a:spcPts val="600"/>
              </a:spcBef>
              <a:spcAft>
                <a:spcPts val="0"/>
              </a:spcAft>
              <a:buSzPts val="1350"/>
              <a:buNone/>
              <a:defRPr sz="1350"/>
            </a:lvl5pPr>
            <a:lvl6pPr marL="2743200" lvl="5" indent="-228600" algn="l">
              <a:lnSpc>
                <a:spcPct val="90000"/>
              </a:lnSpc>
              <a:spcBef>
                <a:spcPts val="600"/>
              </a:spcBef>
              <a:spcAft>
                <a:spcPts val="0"/>
              </a:spcAft>
              <a:buSzPts val="1350"/>
              <a:buNone/>
              <a:defRPr sz="1350"/>
            </a:lvl6pPr>
            <a:lvl7pPr marL="3200400" lvl="6" indent="-228600" algn="l">
              <a:lnSpc>
                <a:spcPct val="90000"/>
              </a:lnSpc>
              <a:spcBef>
                <a:spcPts val="600"/>
              </a:spcBef>
              <a:spcAft>
                <a:spcPts val="0"/>
              </a:spcAft>
              <a:buSzPts val="1350"/>
              <a:buNone/>
              <a:defRPr sz="1350"/>
            </a:lvl7pPr>
            <a:lvl8pPr marL="3657600" lvl="7" indent="-228600" algn="l">
              <a:lnSpc>
                <a:spcPct val="90000"/>
              </a:lnSpc>
              <a:spcBef>
                <a:spcPts val="600"/>
              </a:spcBef>
              <a:spcAft>
                <a:spcPts val="0"/>
              </a:spcAft>
              <a:buSzPts val="1350"/>
              <a:buNone/>
              <a:defRPr sz="1350"/>
            </a:lvl8pPr>
            <a:lvl9pPr marL="4114800" lvl="8" indent="-228600" algn="l">
              <a:lnSpc>
                <a:spcPct val="90000"/>
              </a:lnSpc>
              <a:spcBef>
                <a:spcPts val="600"/>
              </a:spcBef>
              <a:spcAft>
                <a:spcPts val="600"/>
              </a:spcAft>
              <a:buSzPts val="1350"/>
              <a:buNone/>
              <a:defRPr sz="1350"/>
            </a:lvl9pPr>
          </a:lstStyle>
          <a:p>
            <a:endParaRPr/>
          </a:p>
        </p:txBody>
      </p:sp>
      <p:sp>
        <p:nvSpPr>
          <p:cNvPr id="85" name="Google Shape;85;p76"/>
          <p:cNvSpPr txBox="1">
            <a:spLocks noGrp="1"/>
          </p:cNvSpPr>
          <p:nvPr>
            <p:ph type="dt" idx="10"/>
          </p:nvPr>
        </p:nvSpPr>
        <p:spPr>
          <a:xfrm>
            <a:off x="698268" y="9689678"/>
            <a:ext cx="3927765"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76"/>
          <p:cNvSpPr txBox="1">
            <a:spLocks noGrp="1"/>
          </p:cNvSpPr>
          <p:nvPr>
            <p:ph type="ftr" idx="11"/>
          </p:nvPr>
        </p:nvSpPr>
        <p:spPr>
          <a:xfrm>
            <a:off x="7200900" y="9689678"/>
            <a:ext cx="6972300"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76"/>
          <p:cNvSpPr txBox="1">
            <a:spLocks noGrp="1"/>
          </p:cNvSpPr>
          <p:nvPr>
            <p:ph type="sldNum" idx="12"/>
          </p:nvPr>
        </p:nvSpPr>
        <p:spPr>
          <a:xfrm>
            <a:off x="14850688" y="9689678"/>
            <a:ext cx="1968038"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575">
                <a:solidFill>
                  <a:schemeClr val="dk2"/>
                </a:solidFill>
                <a:latin typeface="Calibri"/>
                <a:ea typeface="Calibri"/>
                <a:cs typeface="Calibri"/>
                <a:sym typeface="Calibri"/>
              </a:defRPr>
            </a:lvl1pPr>
            <a:lvl2pPr marL="0" lvl="1" indent="0" algn="r">
              <a:spcBef>
                <a:spcPts val="0"/>
              </a:spcBef>
              <a:buNone/>
              <a:defRPr sz="1575">
                <a:solidFill>
                  <a:schemeClr val="dk2"/>
                </a:solidFill>
                <a:latin typeface="Calibri"/>
                <a:ea typeface="Calibri"/>
                <a:cs typeface="Calibri"/>
                <a:sym typeface="Calibri"/>
              </a:defRPr>
            </a:lvl2pPr>
            <a:lvl3pPr marL="0" lvl="2" indent="0" algn="r">
              <a:spcBef>
                <a:spcPts val="0"/>
              </a:spcBef>
              <a:buNone/>
              <a:defRPr sz="1575">
                <a:solidFill>
                  <a:schemeClr val="dk2"/>
                </a:solidFill>
                <a:latin typeface="Calibri"/>
                <a:ea typeface="Calibri"/>
                <a:cs typeface="Calibri"/>
                <a:sym typeface="Calibri"/>
              </a:defRPr>
            </a:lvl3pPr>
            <a:lvl4pPr marL="0" lvl="3" indent="0" algn="r">
              <a:spcBef>
                <a:spcPts val="0"/>
              </a:spcBef>
              <a:buNone/>
              <a:defRPr sz="1575">
                <a:solidFill>
                  <a:schemeClr val="dk2"/>
                </a:solidFill>
                <a:latin typeface="Calibri"/>
                <a:ea typeface="Calibri"/>
                <a:cs typeface="Calibri"/>
                <a:sym typeface="Calibri"/>
              </a:defRPr>
            </a:lvl4pPr>
            <a:lvl5pPr marL="0" lvl="4" indent="0" algn="r">
              <a:spcBef>
                <a:spcPts val="0"/>
              </a:spcBef>
              <a:buNone/>
              <a:defRPr sz="1575">
                <a:solidFill>
                  <a:schemeClr val="dk2"/>
                </a:solidFill>
                <a:latin typeface="Calibri"/>
                <a:ea typeface="Calibri"/>
                <a:cs typeface="Calibri"/>
                <a:sym typeface="Calibri"/>
              </a:defRPr>
            </a:lvl5pPr>
            <a:lvl6pPr marL="0" lvl="5" indent="0" algn="r">
              <a:spcBef>
                <a:spcPts val="0"/>
              </a:spcBef>
              <a:buNone/>
              <a:defRPr sz="1575">
                <a:solidFill>
                  <a:schemeClr val="dk2"/>
                </a:solidFill>
                <a:latin typeface="Calibri"/>
                <a:ea typeface="Calibri"/>
                <a:cs typeface="Calibri"/>
                <a:sym typeface="Calibri"/>
              </a:defRPr>
            </a:lvl6pPr>
            <a:lvl7pPr marL="0" lvl="6" indent="0" algn="r">
              <a:spcBef>
                <a:spcPts val="0"/>
              </a:spcBef>
              <a:buNone/>
              <a:defRPr sz="1575">
                <a:solidFill>
                  <a:schemeClr val="dk2"/>
                </a:solidFill>
                <a:latin typeface="Calibri"/>
                <a:ea typeface="Calibri"/>
                <a:cs typeface="Calibri"/>
                <a:sym typeface="Calibri"/>
              </a:defRPr>
            </a:lvl7pPr>
            <a:lvl8pPr marL="0" lvl="7" indent="0" algn="r">
              <a:spcBef>
                <a:spcPts val="0"/>
              </a:spcBef>
              <a:buNone/>
              <a:defRPr sz="1575">
                <a:solidFill>
                  <a:schemeClr val="dk2"/>
                </a:solidFill>
                <a:latin typeface="Calibri"/>
                <a:ea typeface="Calibri"/>
                <a:cs typeface="Calibri"/>
                <a:sym typeface="Calibri"/>
              </a:defRPr>
            </a:lvl8pPr>
            <a:lvl9pPr marL="0" lvl="8" indent="0" algn="r">
              <a:spcBef>
                <a:spcPts val="0"/>
              </a:spcBef>
              <a:buNone/>
              <a:defRPr sz="1575">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8"/>
        <p:cNvGrpSpPr/>
        <p:nvPr/>
      </p:nvGrpSpPr>
      <p:grpSpPr>
        <a:xfrm>
          <a:off x="0" y="0"/>
          <a:ext cx="0" cy="0"/>
          <a:chOff x="0" y="0"/>
          <a:chExt cx="0" cy="0"/>
        </a:xfrm>
      </p:grpSpPr>
      <p:sp>
        <p:nvSpPr>
          <p:cNvPr id="89" name="Google Shape;89;p77"/>
          <p:cNvSpPr txBox="1">
            <a:spLocks noGrp="1"/>
          </p:cNvSpPr>
          <p:nvPr>
            <p:ph type="title"/>
          </p:nvPr>
        </p:nvSpPr>
        <p:spPr>
          <a:xfrm>
            <a:off x="1645920" y="429905"/>
            <a:ext cx="15087600" cy="2176136"/>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77"/>
          <p:cNvSpPr txBox="1">
            <a:spLocks noGrp="1"/>
          </p:cNvSpPr>
          <p:nvPr>
            <p:ph type="body" idx="1"/>
          </p:nvPr>
        </p:nvSpPr>
        <p:spPr>
          <a:xfrm rot="5400000">
            <a:off x="6172200" y="-1757679"/>
            <a:ext cx="6035040" cy="150876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800"/>
              </a:spcBef>
              <a:spcAft>
                <a:spcPts val="0"/>
              </a:spcAft>
              <a:buSzPts val="1800"/>
              <a:buChar char=" "/>
              <a:defRPr/>
            </a:lvl1pPr>
            <a:lvl2pPr marL="914400" lvl="1" indent="-342900" algn="l">
              <a:lnSpc>
                <a:spcPct val="90000"/>
              </a:lnSpc>
              <a:spcBef>
                <a:spcPts val="300"/>
              </a:spcBef>
              <a:spcAft>
                <a:spcPts val="0"/>
              </a:spcAft>
              <a:buSzPts val="1800"/>
              <a:buChar char="◦"/>
              <a:defRPr/>
            </a:lvl2pPr>
            <a:lvl3pPr marL="1371600" lvl="2" indent="-342900" algn="l">
              <a:lnSpc>
                <a:spcPct val="90000"/>
              </a:lnSpc>
              <a:spcBef>
                <a:spcPts val="600"/>
              </a:spcBef>
              <a:spcAft>
                <a:spcPts val="0"/>
              </a:spcAft>
              <a:buSzPts val="1800"/>
              <a:buChar char="◦"/>
              <a:defRPr/>
            </a:lvl3pPr>
            <a:lvl4pPr marL="1828800" lvl="3" indent="-342900" algn="l">
              <a:lnSpc>
                <a:spcPct val="90000"/>
              </a:lnSpc>
              <a:spcBef>
                <a:spcPts val="600"/>
              </a:spcBef>
              <a:spcAft>
                <a:spcPts val="0"/>
              </a:spcAft>
              <a:buSzPts val="1800"/>
              <a:buChar char="◦"/>
              <a:defRPr/>
            </a:lvl4pPr>
            <a:lvl5pPr marL="2286000" lvl="4" indent="-342900" algn="l">
              <a:lnSpc>
                <a:spcPct val="90000"/>
              </a:lnSpc>
              <a:spcBef>
                <a:spcPts val="600"/>
              </a:spcBef>
              <a:spcAft>
                <a:spcPts val="0"/>
              </a:spcAft>
              <a:buSzPts val="1800"/>
              <a:buChar char="◦"/>
              <a:defRPr/>
            </a:lvl5pPr>
            <a:lvl6pPr marL="2743200" lvl="5" indent="-342900" algn="l">
              <a:lnSpc>
                <a:spcPct val="90000"/>
              </a:lnSpc>
              <a:spcBef>
                <a:spcPts val="600"/>
              </a:spcBef>
              <a:spcAft>
                <a:spcPts val="0"/>
              </a:spcAft>
              <a:buSzPts val="1800"/>
              <a:buChar char="◦"/>
              <a:defRPr/>
            </a:lvl6pPr>
            <a:lvl7pPr marL="3200400" lvl="6" indent="-342900" algn="l">
              <a:lnSpc>
                <a:spcPct val="90000"/>
              </a:lnSpc>
              <a:spcBef>
                <a:spcPts val="600"/>
              </a:spcBef>
              <a:spcAft>
                <a:spcPts val="0"/>
              </a:spcAft>
              <a:buSzPts val="1800"/>
              <a:buChar char="◦"/>
              <a:defRPr/>
            </a:lvl7pPr>
            <a:lvl8pPr marL="3657600" lvl="7" indent="-342900" algn="l">
              <a:lnSpc>
                <a:spcPct val="90000"/>
              </a:lnSpc>
              <a:spcBef>
                <a:spcPts val="600"/>
              </a:spcBef>
              <a:spcAft>
                <a:spcPts val="0"/>
              </a:spcAft>
              <a:buSzPts val="1800"/>
              <a:buChar char="◦"/>
              <a:defRPr/>
            </a:lvl8pPr>
            <a:lvl9pPr marL="4114800" lvl="8" indent="-342900" algn="l">
              <a:lnSpc>
                <a:spcPct val="90000"/>
              </a:lnSpc>
              <a:spcBef>
                <a:spcPts val="600"/>
              </a:spcBef>
              <a:spcAft>
                <a:spcPts val="600"/>
              </a:spcAft>
              <a:buSzPts val="1800"/>
              <a:buChar char="◦"/>
              <a:defRPr/>
            </a:lvl9pPr>
          </a:lstStyle>
          <a:p>
            <a:endParaRPr/>
          </a:p>
        </p:txBody>
      </p:sp>
      <p:sp>
        <p:nvSpPr>
          <p:cNvPr id="91" name="Google Shape;91;p77"/>
          <p:cNvSpPr txBox="1">
            <a:spLocks noGrp="1"/>
          </p:cNvSpPr>
          <p:nvPr>
            <p:ph type="dt" idx="10"/>
          </p:nvPr>
        </p:nvSpPr>
        <p:spPr>
          <a:xfrm>
            <a:off x="1645921" y="9689678"/>
            <a:ext cx="3708407"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77"/>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77"/>
          <p:cNvSpPr txBox="1">
            <a:spLocks noGrp="1"/>
          </p:cNvSpPr>
          <p:nvPr>
            <p:ph type="sldNum" idx="12"/>
          </p:nvPr>
        </p:nvSpPr>
        <p:spPr>
          <a:xfrm>
            <a:off x="14850688" y="9689678"/>
            <a:ext cx="1968038"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94"/>
        <p:cNvGrpSpPr/>
        <p:nvPr/>
      </p:nvGrpSpPr>
      <p:grpSpPr>
        <a:xfrm>
          <a:off x="0" y="0"/>
          <a:ext cx="0" cy="0"/>
          <a:chOff x="0" y="0"/>
          <a:chExt cx="0" cy="0"/>
        </a:xfrm>
      </p:grpSpPr>
      <p:sp>
        <p:nvSpPr>
          <p:cNvPr id="95" name="Google Shape;95;p78"/>
          <p:cNvSpPr/>
          <p:nvPr/>
        </p:nvSpPr>
        <p:spPr>
          <a:xfrm>
            <a:off x="4763" y="9601200"/>
            <a:ext cx="18283238" cy="685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78"/>
          <p:cNvSpPr/>
          <p:nvPr/>
        </p:nvSpPr>
        <p:spPr>
          <a:xfrm>
            <a:off x="23" y="9501474"/>
            <a:ext cx="18283238" cy="96012"/>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78"/>
          <p:cNvSpPr txBox="1">
            <a:spLocks noGrp="1"/>
          </p:cNvSpPr>
          <p:nvPr>
            <p:ph type="title"/>
          </p:nvPr>
        </p:nvSpPr>
        <p:spPr>
          <a:xfrm rot="5400000">
            <a:off x="10740959" y="2968559"/>
            <a:ext cx="8636132" cy="394335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78"/>
          <p:cNvSpPr txBox="1">
            <a:spLocks noGrp="1"/>
          </p:cNvSpPr>
          <p:nvPr>
            <p:ph type="body" idx="1"/>
          </p:nvPr>
        </p:nvSpPr>
        <p:spPr>
          <a:xfrm rot="5400000">
            <a:off x="2739959" y="-860492"/>
            <a:ext cx="8636133" cy="1160145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800"/>
              </a:spcBef>
              <a:spcAft>
                <a:spcPts val="0"/>
              </a:spcAft>
              <a:buSzPts val="1800"/>
              <a:buChar char=" "/>
              <a:defRPr/>
            </a:lvl1pPr>
            <a:lvl2pPr marL="914400" lvl="1" indent="-342900" algn="l">
              <a:lnSpc>
                <a:spcPct val="90000"/>
              </a:lnSpc>
              <a:spcBef>
                <a:spcPts val="300"/>
              </a:spcBef>
              <a:spcAft>
                <a:spcPts val="0"/>
              </a:spcAft>
              <a:buSzPts val="1800"/>
              <a:buChar char="◦"/>
              <a:defRPr/>
            </a:lvl2pPr>
            <a:lvl3pPr marL="1371600" lvl="2" indent="-342900" algn="l">
              <a:lnSpc>
                <a:spcPct val="90000"/>
              </a:lnSpc>
              <a:spcBef>
                <a:spcPts val="600"/>
              </a:spcBef>
              <a:spcAft>
                <a:spcPts val="0"/>
              </a:spcAft>
              <a:buSzPts val="1800"/>
              <a:buChar char="◦"/>
              <a:defRPr/>
            </a:lvl3pPr>
            <a:lvl4pPr marL="1828800" lvl="3" indent="-342900" algn="l">
              <a:lnSpc>
                <a:spcPct val="90000"/>
              </a:lnSpc>
              <a:spcBef>
                <a:spcPts val="600"/>
              </a:spcBef>
              <a:spcAft>
                <a:spcPts val="0"/>
              </a:spcAft>
              <a:buSzPts val="1800"/>
              <a:buChar char="◦"/>
              <a:defRPr/>
            </a:lvl4pPr>
            <a:lvl5pPr marL="2286000" lvl="4" indent="-342900" algn="l">
              <a:lnSpc>
                <a:spcPct val="90000"/>
              </a:lnSpc>
              <a:spcBef>
                <a:spcPts val="600"/>
              </a:spcBef>
              <a:spcAft>
                <a:spcPts val="0"/>
              </a:spcAft>
              <a:buSzPts val="1800"/>
              <a:buChar char="◦"/>
              <a:defRPr/>
            </a:lvl5pPr>
            <a:lvl6pPr marL="2743200" lvl="5" indent="-342900" algn="l">
              <a:lnSpc>
                <a:spcPct val="90000"/>
              </a:lnSpc>
              <a:spcBef>
                <a:spcPts val="600"/>
              </a:spcBef>
              <a:spcAft>
                <a:spcPts val="0"/>
              </a:spcAft>
              <a:buSzPts val="1800"/>
              <a:buChar char="◦"/>
              <a:defRPr/>
            </a:lvl6pPr>
            <a:lvl7pPr marL="3200400" lvl="6" indent="-342900" algn="l">
              <a:lnSpc>
                <a:spcPct val="90000"/>
              </a:lnSpc>
              <a:spcBef>
                <a:spcPts val="600"/>
              </a:spcBef>
              <a:spcAft>
                <a:spcPts val="0"/>
              </a:spcAft>
              <a:buSzPts val="1800"/>
              <a:buChar char="◦"/>
              <a:defRPr/>
            </a:lvl7pPr>
            <a:lvl8pPr marL="3657600" lvl="7" indent="-342900" algn="l">
              <a:lnSpc>
                <a:spcPct val="90000"/>
              </a:lnSpc>
              <a:spcBef>
                <a:spcPts val="600"/>
              </a:spcBef>
              <a:spcAft>
                <a:spcPts val="0"/>
              </a:spcAft>
              <a:buSzPts val="1800"/>
              <a:buChar char="◦"/>
              <a:defRPr/>
            </a:lvl8pPr>
            <a:lvl9pPr marL="4114800" lvl="8" indent="-342900" algn="l">
              <a:lnSpc>
                <a:spcPct val="90000"/>
              </a:lnSpc>
              <a:spcBef>
                <a:spcPts val="600"/>
              </a:spcBef>
              <a:spcAft>
                <a:spcPts val="600"/>
              </a:spcAft>
              <a:buSzPts val="1800"/>
              <a:buChar char="◦"/>
              <a:defRPr/>
            </a:lvl9pPr>
          </a:lstStyle>
          <a:p>
            <a:endParaRPr/>
          </a:p>
        </p:txBody>
      </p:sp>
      <p:sp>
        <p:nvSpPr>
          <p:cNvPr id="99" name="Google Shape;99;p78"/>
          <p:cNvSpPr txBox="1">
            <a:spLocks noGrp="1"/>
          </p:cNvSpPr>
          <p:nvPr>
            <p:ph type="dt" idx="10"/>
          </p:nvPr>
        </p:nvSpPr>
        <p:spPr>
          <a:xfrm>
            <a:off x="1645921" y="9689678"/>
            <a:ext cx="3708407"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78"/>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78"/>
          <p:cNvSpPr txBox="1">
            <a:spLocks noGrp="1"/>
          </p:cNvSpPr>
          <p:nvPr>
            <p:ph type="sldNum" idx="12"/>
          </p:nvPr>
        </p:nvSpPr>
        <p:spPr>
          <a:xfrm>
            <a:off x="14850688" y="9689678"/>
            <a:ext cx="1968038"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7"/>
          <p:cNvSpPr/>
          <p:nvPr/>
        </p:nvSpPr>
        <p:spPr>
          <a:xfrm>
            <a:off x="2" y="9601200"/>
            <a:ext cx="18288000" cy="685800"/>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11" name="Google Shape;11;p67"/>
          <p:cNvSpPr/>
          <p:nvPr/>
        </p:nvSpPr>
        <p:spPr>
          <a:xfrm>
            <a:off x="1" y="9501474"/>
            <a:ext cx="18288002" cy="98997"/>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12" name="Google Shape;12;p67"/>
          <p:cNvSpPr txBox="1">
            <a:spLocks noGrp="1"/>
          </p:cNvSpPr>
          <p:nvPr>
            <p:ph type="title"/>
          </p:nvPr>
        </p:nvSpPr>
        <p:spPr>
          <a:xfrm>
            <a:off x="1645920" y="429905"/>
            <a:ext cx="15087600" cy="2176136"/>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3F3F3F"/>
              </a:buClr>
              <a:buSzPts val="7200"/>
              <a:buFont typeface="Calibri"/>
              <a:buNone/>
              <a:defRPr sz="7200" b="0" i="0" u="none" strike="noStrike" cap="none">
                <a:solidFill>
                  <a:srgbClr val="3F3F3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67"/>
          <p:cNvSpPr txBox="1">
            <a:spLocks noGrp="1"/>
          </p:cNvSpPr>
          <p:nvPr>
            <p:ph type="body" idx="1"/>
          </p:nvPr>
        </p:nvSpPr>
        <p:spPr>
          <a:xfrm>
            <a:off x="1645920" y="2768601"/>
            <a:ext cx="15087600" cy="6035040"/>
          </a:xfrm>
          <a:prstGeom prst="rect">
            <a:avLst/>
          </a:prstGeom>
          <a:noFill/>
          <a:ln>
            <a:noFill/>
          </a:ln>
        </p:spPr>
        <p:txBody>
          <a:bodyPr spcFirstLastPara="1" wrap="square" lIns="0" tIns="45700" rIns="0" bIns="45700" anchor="t" anchorCtr="0">
            <a:normAutofit/>
          </a:bodyPr>
          <a:lstStyle>
            <a:lvl1pPr marL="457200" marR="0" lvl="0" indent="-419100" algn="l" rtl="0">
              <a:lnSpc>
                <a:spcPct val="90000"/>
              </a:lnSpc>
              <a:spcBef>
                <a:spcPts val="1800"/>
              </a:spcBef>
              <a:spcAft>
                <a:spcPts val="0"/>
              </a:spcAft>
              <a:buClr>
                <a:schemeClr val="accent1"/>
              </a:buClr>
              <a:buSzPts val="3000"/>
              <a:buFont typeface="Calibri"/>
              <a:buChar char=" "/>
              <a:defRPr sz="3000" b="0" i="0" u="none" strike="noStrike" cap="none">
                <a:solidFill>
                  <a:srgbClr val="3F3F3F"/>
                </a:solidFill>
                <a:latin typeface="Calibri"/>
                <a:ea typeface="Calibri"/>
                <a:cs typeface="Calibri"/>
                <a:sym typeface="Calibri"/>
              </a:defRPr>
            </a:lvl1pPr>
            <a:lvl2pPr marL="914400" marR="0" lvl="1" indent="-400050" algn="l" rtl="0">
              <a:lnSpc>
                <a:spcPct val="90000"/>
              </a:lnSpc>
              <a:spcBef>
                <a:spcPts val="300"/>
              </a:spcBef>
              <a:spcAft>
                <a:spcPts val="0"/>
              </a:spcAft>
              <a:buClr>
                <a:schemeClr val="accent1"/>
              </a:buClr>
              <a:buSzPts val="2700"/>
              <a:buFont typeface="Calibri"/>
              <a:buChar char="◦"/>
              <a:defRPr sz="2700" b="0" i="0" u="none" strike="noStrike" cap="none">
                <a:solidFill>
                  <a:srgbClr val="3F3F3F"/>
                </a:solidFill>
                <a:latin typeface="Calibri"/>
                <a:ea typeface="Calibri"/>
                <a:cs typeface="Calibri"/>
                <a:sym typeface="Calibri"/>
              </a:defRPr>
            </a:lvl2pPr>
            <a:lvl3pPr marL="1371600" marR="0" lvl="2" indent="-361950" algn="l" rtl="0">
              <a:lnSpc>
                <a:spcPct val="90000"/>
              </a:lnSpc>
              <a:spcBef>
                <a:spcPts val="600"/>
              </a:spcBef>
              <a:spcAft>
                <a:spcPts val="0"/>
              </a:spcAft>
              <a:buClr>
                <a:schemeClr val="accent1"/>
              </a:buClr>
              <a:buSzPts val="2100"/>
              <a:buFont typeface="Calibri"/>
              <a:buChar char="◦"/>
              <a:defRPr sz="2100" b="0" i="0" u="none" strike="noStrike" cap="none">
                <a:solidFill>
                  <a:srgbClr val="3F3F3F"/>
                </a:solidFill>
                <a:latin typeface="Calibri"/>
                <a:ea typeface="Calibri"/>
                <a:cs typeface="Calibri"/>
                <a:sym typeface="Calibri"/>
              </a:defRPr>
            </a:lvl3pPr>
            <a:lvl4pPr marL="1828800" marR="0" lvl="3" indent="-361950" algn="l" rtl="0">
              <a:lnSpc>
                <a:spcPct val="90000"/>
              </a:lnSpc>
              <a:spcBef>
                <a:spcPts val="600"/>
              </a:spcBef>
              <a:spcAft>
                <a:spcPts val="0"/>
              </a:spcAft>
              <a:buClr>
                <a:schemeClr val="accent1"/>
              </a:buClr>
              <a:buSzPts val="2100"/>
              <a:buFont typeface="Calibri"/>
              <a:buChar char="◦"/>
              <a:defRPr sz="2100" b="0" i="0" u="none" strike="noStrike" cap="none">
                <a:solidFill>
                  <a:srgbClr val="3F3F3F"/>
                </a:solidFill>
                <a:latin typeface="Calibri"/>
                <a:ea typeface="Calibri"/>
                <a:cs typeface="Calibri"/>
                <a:sym typeface="Calibri"/>
              </a:defRPr>
            </a:lvl4pPr>
            <a:lvl5pPr marL="2286000" marR="0" lvl="4" indent="-361950" algn="l" rtl="0">
              <a:lnSpc>
                <a:spcPct val="90000"/>
              </a:lnSpc>
              <a:spcBef>
                <a:spcPts val="600"/>
              </a:spcBef>
              <a:spcAft>
                <a:spcPts val="0"/>
              </a:spcAft>
              <a:buClr>
                <a:schemeClr val="accent1"/>
              </a:buClr>
              <a:buSzPts val="2100"/>
              <a:buFont typeface="Calibri"/>
              <a:buChar char="◦"/>
              <a:defRPr sz="2100" b="0" i="0" u="none" strike="noStrike" cap="none">
                <a:solidFill>
                  <a:srgbClr val="3F3F3F"/>
                </a:solidFill>
                <a:latin typeface="Calibri"/>
                <a:ea typeface="Calibri"/>
                <a:cs typeface="Calibri"/>
                <a:sym typeface="Calibri"/>
              </a:defRPr>
            </a:lvl5pPr>
            <a:lvl6pPr marL="2743200" marR="0" lvl="5" indent="-361950" algn="l" rtl="0">
              <a:lnSpc>
                <a:spcPct val="90000"/>
              </a:lnSpc>
              <a:spcBef>
                <a:spcPts val="600"/>
              </a:spcBef>
              <a:spcAft>
                <a:spcPts val="0"/>
              </a:spcAft>
              <a:buClr>
                <a:schemeClr val="accent1"/>
              </a:buClr>
              <a:buSzPts val="2100"/>
              <a:buFont typeface="Calibri"/>
              <a:buChar char="◦"/>
              <a:defRPr sz="2100" b="0" i="0" u="none" strike="noStrike" cap="none">
                <a:solidFill>
                  <a:srgbClr val="3F3F3F"/>
                </a:solidFill>
                <a:latin typeface="Calibri"/>
                <a:ea typeface="Calibri"/>
                <a:cs typeface="Calibri"/>
                <a:sym typeface="Calibri"/>
              </a:defRPr>
            </a:lvl6pPr>
            <a:lvl7pPr marL="3200400" marR="0" lvl="6" indent="-361950" algn="l" rtl="0">
              <a:lnSpc>
                <a:spcPct val="90000"/>
              </a:lnSpc>
              <a:spcBef>
                <a:spcPts val="600"/>
              </a:spcBef>
              <a:spcAft>
                <a:spcPts val="0"/>
              </a:spcAft>
              <a:buClr>
                <a:schemeClr val="accent1"/>
              </a:buClr>
              <a:buSzPts val="2100"/>
              <a:buFont typeface="Calibri"/>
              <a:buChar char="◦"/>
              <a:defRPr sz="2100" b="0" i="0" u="none" strike="noStrike" cap="none">
                <a:solidFill>
                  <a:srgbClr val="3F3F3F"/>
                </a:solidFill>
                <a:latin typeface="Calibri"/>
                <a:ea typeface="Calibri"/>
                <a:cs typeface="Calibri"/>
                <a:sym typeface="Calibri"/>
              </a:defRPr>
            </a:lvl7pPr>
            <a:lvl8pPr marL="3657600" marR="0" lvl="7" indent="-361950" algn="l" rtl="0">
              <a:lnSpc>
                <a:spcPct val="90000"/>
              </a:lnSpc>
              <a:spcBef>
                <a:spcPts val="600"/>
              </a:spcBef>
              <a:spcAft>
                <a:spcPts val="0"/>
              </a:spcAft>
              <a:buClr>
                <a:schemeClr val="accent1"/>
              </a:buClr>
              <a:buSzPts val="2100"/>
              <a:buFont typeface="Calibri"/>
              <a:buChar char="◦"/>
              <a:defRPr sz="2100" b="0" i="0" u="none" strike="noStrike" cap="none">
                <a:solidFill>
                  <a:srgbClr val="3F3F3F"/>
                </a:solidFill>
                <a:latin typeface="Calibri"/>
                <a:ea typeface="Calibri"/>
                <a:cs typeface="Calibri"/>
                <a:sym typeface="Calibri"/>
              </a:defRPr>
            </a:lvl8pPr>
            <a:lvl9pPr marL="4114800" marR="0" lvl="8" indent="-361950" algn="l" rtl="0">
              <a:lnSpc>
                <a:spcPct val="90000"/>
              </a:lnSpc>
              <a:spcBef>
                <a:spcPts val="600"/>
              </a:spcBef>
              <a:spcAft>
                <a:spcPts val="600"/>
              </a:spcAft>
              <a:buClr>
                <a:schemeClr val="accent1"/>
              </a:buClr>
              <a:buSzPts val="2100"/>
              <a:buFont typeface="Calibri"/>
              <a:buChar char="◦"/>
              <a:defRPr sz="2100" b="0" i="0" u="none" strike="noStrike" cap="none">
                <a:solidFill>
                  <a:srgbClr val="3F3F3F"/>
                </a:solidFill>
                <a:latin typeface="Calibri"/>
                <a:ea typeface="Calibri"/>
                <a:cs typeface="Calibri"/>
                <a:sym typeface="Calibri"/>
              </a:defRPr>
            </a:lvl9pPr>
          </a:lstStyle>
          <a:p>
            <a:endParaRPr/>
          </a:p>
        </p:txBody>
      </p:sp>
      <p:sp>
        <p:nvSpPr>
          <p:cNvPr id="14" name="Google Shape;14;p67"/>
          <p:cNvSpPr txBox="1">
            <a:spLocks noGrp="1"/>
          </p:cNvSpPr>
          <p:nvPr>
            <p:ph type="dt" idx="10"/>
          </p:nvPr>
        </p:nvSpPr>
        <p:spPr>
          <a:xfrm>
            <a:off x="1645921" y="9689678"/>
            <a:ext cx="3708407" cy="547688"/>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350">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67"/>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350"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67"/>
          <p:cNvSpPr txBox="1">
            <a:spLocks noGrp="1"/>
          </p:cNvSpPr>
          <p:nvPr>
            <p:ph type="sldNum" idx="12"/>
          </p:nvPr>
        </p:nvSpPr>
        <p:spPr>
          <a:xfrm>
            <a:off x="14850688" y="9689678"/>
            <a:ext cx="1968038" cy="547688"/>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575" b="0" u="none">
                <a:solidFill>
                  <a:srgbClr val="FFFFFF"/>
                </a:solidFill>
                <a:latin typeface="Calibri"/>
                <a:ea typeface="Calibri"/>
                <a:cs typeface="Calibri"/>
                <a:sym typeface="Calibri"/>
              </a:defRPr>
            </a:lvl1pPr>
            <a:lvl2pPr marL="0" marR="0" lvl="1" indent="0" algn="r" rtl="0">
              <a:spcBef>
                <a:spcPts val="0"/>
              </a:spcBef>
              <a:buNone/>
              <a:defRPr sz="1575" b="0" u="none">
                <a:solidFill>
                  <a:srgbClr val="FFFFFF"/>
                </a:solidFill>
                <a:latin typeface="Calibri"/>
                <a:ea typeface="Calibri"/>
                <a:cs typeface="Calibri"/>
                <a:sym typeface="Calibri"/>
              </a:defRPr>
            </a:lvl2pPr>
            <a:lvl3pPr marL="0" marR="0" lvl="2" indent="0" algn="r" rtl="0">
              <a:spcBef>
                <a:spcPts val="0"/>
              </a:spcBef>
              <a:buNone/>
              <a:defRPr sz="1575" b="0" u="none">
                <a:solidFill>
                  <a:srgbClr val="FFFFFF"/>
                </a:solidFill>
                <a:latin typeface="Calibri"/>
                <a:ea typeface="Calibri"/>
                <a:cs typeface="Calibri"/>
                <a:sym typeface="Calibri"/>
              </a:defRPr>
            </a:lvl3pPr>
            <a:lvl4pPr marL="0" marR="0" lvl="3" indent="0" algn="r" rtl="0">
              <a:spcBef>
                <a:spcPts val="0"/>
              </a:spcBef>
              <a:buNone/>
              <a:defRPr sz="1575" b="0" u="none">
                <a:solidFill>
                  <a:srgbClr val="FFFFFF"/>
                </a:solidFill>
                <a:latin typeface="Calibri"/>
                <a:ea typeface="Calibri"/>
                <a:cs typeface="Calibri"/>
                <a:sym typeface="Calibri"/>
              </a:defRPr>
            </a:lvl4pPr>
            <a:lvl5pPr marL="0" marR="0" lvl="4" indent="0" algn="r" rtl="0">
              <a:spcBef>
                <a:spcPts val="0"/>
              </a:spcBef>
              <a:buNone/>
              <a:defRPr sz="1575" b="0" u="none">
                <a:solidFill>
                  <a:srgbClr val="FFFFFF"/>
                </a:solidFill>
                <a:latin typeface="Calibri"/>
                <a:ea typeface="Calibri"/>
                <a:cs typeface="Calibri"/>
                <a:sym typeface="Calibri"/>
              </a:defRPr>
            </a:lvl5pPr>
            <a:lvl6pPr marL="0" marR="0" lvl="5" indent="0" algn="r" rtl="0">
              <a:spcBef>
                <a:spcPts val="0"/>
              </a:spcBef>
              <a:buNone/>
              <a:defRPr sz="1575" b="0" u="none">
                <a:solidFill>
                  <a:srgbClr val="FFFFFF"/>
                </a:solidFill>
                <a:latin typeface="Calibri"/>
                <a:ea typeface="Calibri"/>
                <a:cs typeface="Calibri"/>
                <a:sym typeface="Calibri"/>
              </a:defRPr>
            </a:lvl6pPr>
            <a:lvl7pPr marL="0" marR="0" lvl="6" indent="0" algn="r" rtl="0">
              <a:spcBef>
                <a:spcPts val="0"/>
              </a:spcBef>
              <a:buNone/>
              <a:defRPr sz="1575" b="0" u="none">
                <a:solidFill>
                  <a:srgbClr val="FFFFFF"/>
                </a:solidFill>
                <a:latin typeface="Calibri"/>
                <a:ea typeface="Calibri"/>
                <a:cs typeface="Calibri"/>
                <a:sym typeface="Calibri"/>
              </a:defRPr>
            </a:lvl7pPr>
            <a:lvl8pPr marL="0" marR="0" lvl="7" indent="0" algn="r" rtl="0">
              <a:spcBef>
                <a:spcPts val="0"/>
              </a:spcBef>
              <a:buNone/>
              <a:defRPr sz="1575" b="0" u="none">
                <a:solidFill>
                  <a:srgbClr val="FFFFFF"/>
                </a:solidFill>
                <a:latin typeface="Calibri"/>
                <a:ea typeface="Calibri"/>
                <a:cs typeface="Calibri"/>
                <a:sym typeface="Calibri"/>
              </a:defRPr>
            </a:lvl8pPr>
            <a:lvl9pPr marL="0" marR="0" lvl="8" indent="0" algn="r" rtl="0">
              <a:spcBef>
                <a:spcPts val="0"/>
              </a:spcBef>
              <a:buNone/>
              <a:defRPr sz="1575" b="0" u="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cxnSp>
        <p:nvCxnSpPr>
          <p:cNvPr id="17" name="Google Shape;17;p67"/>
          <p:cNvCxnSpPr/>
          <p:nvPr/>
        </p:nvCxnSpPr>
        <p:spPr>
          <a:xfrm>
            <a:off x="1790298" y="2606768"/>
            <a:ext cx="14950440" cy="0"/>
          </a:xfrm>
          <a:prstGeom prst="straightConnector1">
            <a:avLst/>
          </a:prstGeom>
          <a:noFill/>
          <a:ln w="9525" cap="flat" cmpd="sng">
            <a:solidFill>
              <a:srgbClr val="7F7F7F"/>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_rels/slide3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29.jpg"/><Relationship Id="rId7" Type="http://schemas.openxmlformats.org/officeDocument/2006/relationships/image" Target="../media/image33.jpg"/><Relationship Id="rId2" Type="http://schemas.openxmlformats.org/officeDocument/2006/relationships/notesSlide" Target="../notesSlides/notesSlide67.xml"/><Relationship Id="rId1" Type="http://schemas.openxmlformats.org/officeDocument/2006/relationships/slideLayout" Target="../slideLayouts/slideLayout3.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g"/></Relationships>
</file>

<file path=ppt/slides/_rels/slide6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9.xml"/><Relationship Id="rId1" Type="http://schemas.openxmlformats.org/officeDocument/2006/relationships/slideLayout" Target="../slideLayouts/slideLayout6.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6"/>
        <p:cNvGrpSpPr/>
        <p:nvPr/>
      </p:nvGrpSpPr>
      <p:grpSpPr>
        <a:xfrm>
          <a:off x="0" y="0"/>
          <a:ext cx="0" cy="0"/>
          <a:chOff x="0" y="0"/>
          <a:chExt cx="0" cy="0"/>
        </a:xfrm>
      </p:grpSpPr>
      <p:sp>
        <p:nvSpPr>
          <p:cNvPr id="107" name="Google Shape;107;p1"/>
          <p:cNvSpPr/>
          <p:nvPr/>
        </p:nvSpPr>
        <p:spPr>
          <a:xfrm>
            <a:off x="0" y="0"/>
            <a:ext cx="18288001" cy="950147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8" name="Google Shape;108;p1"/>
          <p:cNvSpPr txBox="1">
            <a:spLocks noGrp="1"/>
          </p:cNvSpPr>
          <p:nvPr>
            <p:ph type="ctrTitle"/>
          </p:nvPr>
        </p:nvSpPr>
        <p:spPr>
          <a:xfrm>
            <a:off x="6494149" y="586625"/>
            <a:ext cx="11119800" cy="29421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C00000"/>
              </a:buClr>
              <a:buSzPts val="9180"/>
              <a:buFont typeface="Calibri"/>
              <a:buNone/>
            </a:pPr>
            <a:r>
              <a:rPr lang="en-US" sz="6600" b="1" dirty="0">
                <a:solidFill>
                  <a:srgbClr val="C00000"/>
                </a:solidFill>
              </a:rPr>
              <a:t>ACT</a:t>
            </a:r>
            <a:r>
              <a:rPr lang="en-US" sz="6600" dirty="0">
                <a:solidFill>
                  <a:srgbClr val="C00000"/>
                </a:solidFill>
              </a:rPr>
              <a:t>: Accompaniment and Connection Training </a:t>
            </a:r>
            <a:endParaRPr sz="8000" dirty="0"/>
          </a:p>
        </p:txBody>
      </p:sp>
      <p:sp>
        <p:nvSpPr>
          <p:cNvPr id="109" name="Google Shape;109;p1"/>
          <p:cNvSpPr txBox="1">
            <a:spLocks noGrp="1"/>
          </p:cNvSpPr>
          <p:nvPr>
            <p:ph type="subTitle" idx="1"/>
          </p:nvPr>
        </p:nvSpPr>
        <p:spPr>
          <a:xfrm>
            <a:off x="7934629" y="6683431"/>
            <a:ext cx="9404021" cy="185792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3600"/>
              <a:buNone/>
            </a:pPr>
            <a:r>
              <a:rPr lang="en-US">
                <a:solidFill>
                  <a:srgbClr val="262626"/>
                </a:solidFill>
              </a:rPr>
              <a:t>OFFERED BY:</a:t>
            </a:r>
            <a:endParaRPr/>
          </a:p>
          <a:p>
            <a:pPr marL="0" lvl="0" indent="0" algn="l" rtl="0">
              <a:lnSpc>
                <a:spcPct val="90000"/>
              </a:lnSpc>
              <a:spcBef>
                <a:spcPts val="2100"/>
              </a:spcBef>
              <a:spcAft>
                <a:spcPts val="0"/>
              </a:spcAft>
              <a:buSzPts val="3600"/>
              <a:buNone/>
            </a:pPr>
            <a:r>
              <a:rPr lang="en-US">
                <a:solidFill>
                  <a:srgbClr val="262626"/>
                </a:solidFill>
              </a:rPr>
              <a:t>THE INTERNATIONAL ASSOCIATION OF CATHOLIC MENTAL HEALTH MINISTERS</a:t>
            </a:r>
            <a:endParaRPr/>
          </a:p>
        </p:txBody>
      </p:sp>
      <p:pic>
        <p:nvPicPr>
          <p:cNvPr id="110" name="Google Shape;110;p1" descr="A logo with a cross and crown of thorns&#10;&#10;AI-generated content may be incorrect."/>
          <p:cNvPicPr preferRelativeResize="0"/>
          <p:nvPr/>
        </p:nvPicPr>
        <p:blipFill rotWithShape="1">
          <a:blip r:embed="rId3">
            <a:alphaModFix/>
          </a:blip>
          <a:srcRect/>
          <a:stretch/>
        </p:blipFill>
        <p:spPr>
          <a:xfrm>
            <a:off x="128926" y="1749751"/>
            <a:ext cx="6001973" cy="6001973"/>
          </a:xfrm>
          <a:prstGeom prst="rect">
            <a:avLst/>
          </a:prstGeom>
          <a:noFill/>
          <a:ln>
            <a:noFill/>
          </a:ln>
        </p:spPr>
      </p:pic>
      <p:cxnSp>
        <p:nvCxnSpPr>
          <p:cNvPr id="111" name="Google Shape;111;p1"/>
          <p:cNvCxnSpPr/>
          <p:nvPr/>
        </p:nvCxnSpPr>
        <p:spPr>
          <a:xfrm>
            <a:off x="8170606" y="6515100"/>
            <a:ext cx="8454161" cy="0"/>
          </a:xfrm>
          <a:prstGeom prst="straightConnector1">
            <a:avLst/>
          </a:prstGeom>
          <a:noFill/>
          <a:ln w="9525" cap="flat" cmpd="sng">
            <a:solidFill>
              <a:schemeClr val="dk2">
                <a:alpha val="90196"/>
              </a:schemeClr>
            </a:solidFill>
            <a:prstDash val="solid"/>
            <a:round/>
            <a:headEnd type="none" w="sm" len="sm"/>
            <a:tailEnd type="none" w="sm" len="sm"/>
          </a:ln>
        </p:spPr>
      </p:cxnSp>
      <p:sp>
        <p:nvSpPr>
          <p:cNvPr id="112" name="Google Shape;112;p1"/>
          <p:cNvSpPr/>
          <p:nvPr/>
        </p:nvSpPr>
        <p:spPr>
          <a:xfrm>
            <a:off x="22" y="9501474"/>
            <a:ext cx="18287978" cy="99726"/>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113" name="Google Shape;113;p1"/>
          <p:cNvSpPr/>
          <p:nvPr/>
        </p:nvSpPr>
        <p:spPr>
          <a:xfrm>
            <a:off x="1" y="9601200"/>
            <a:ext cx="18288000" cy="685800"/>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114" name="Google Shape;114;p1"/>
          <p:cNvSpPr txBox="1"/>
          <p:nvPr/>
        </p:nvSpPr>
        <p:spPr>
          <a:xfrm>
            <a:off x="6632004" y="3829454"/>
            <a:ext cx="10166400" cy="26160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dirty="0">
                <a:solidFill>
                  <a:srgbClr val="C00000"/>
                </a:solidFill>
                <a:latin typeface="Calibri"/>
                <a:ea typeface="Calibri"/>
                <a:cs typeface="Calibri"/>
                <a:sym typeface="Calibri"/>
              </a:rPr>
              <a:t>Part 1:  Basic Mental Health Literacy</a:t>
            </a:r>
            <a:endParaRPr sz="2000" dirty="0"/>
          </a:p>
          <a:p>
            <a:pPr marL="0" marR="0" lvl="0" indent="0" algn="l" rtl="0">
              <a:spcBef>
                <a:spcPts val="0"/>
              </a:spcBef>
              <a:spcAft>
                <a:spcPts val="0"/>
              </a:spcAft>
              <a:buNone/>
            </a:pPr>
            <a:r>
              <a:rPr lang="en-US" sz="4000" dirty="0">
                <a:solidFill>
                  <a:srgbClr val="C00000"/>
                </a:solidFill>
                <a:latin typeface="Calibri"/>
                <a:ea typeface="Calibri"/>
                <a:cs typeface="Calibri"/>
                <a:sym typeface="Calibri"/>
              </a:rPr>
              <a:t>Part 2: CMHM MODEL OF PSYCHOLOGICAL FIRST AID (PFA)</a:t>
            </a:r>
            <a:endParaRPr sz="2000" dirty="0"/>
          </a:p>
          <a:p>
            <a:pPr marL="0" marR="0" lvl="0" indent="0" algn="l" rtl="0">
              <a:spcBef>
                <a:spcPts val="0"/>
              </a:spcBef>
              <a:spcAft>
                <a:spcPts val="0"/>
              </a:spcAft>
              <a:buNone/>
            </a:pPr>
            <a:endParaRPr sz="22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2200" dirty="0">
                <a:solidFill>
                  <a:schemeClr val="dk1"/>
                </a:solidFill>
                <a:latin typeface="Calibri"/>
                <a:ea typeface="Calibri"/>
                <a:cs typeface="Calibri"/>
                <a:sym typeface="Calibri"/>
              </a:rPr>
              <a:t> </a:t>
            </a:r>
            <a:endParaRPr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9"/>
        <p:cNvGrpSpPr/>
        <p:nvPr/>
      </p:nvGrpSpPr>
      <p:grpSpPr>
        <a:xfrm>
          <a:off x="0" y="0"/>
          <a:ext cx="0" cy="0"/>
          <a:chOff x="0" y="0"/>
          <a:chExt cx="0" cy="0"/>
        </a:xfrm>
      </p:grpSpPr>
      <p:sp>
        <p:nvSpPr>
          <p:cNvPr id="120" name="Google Shape;120;p2"/>
          <p:cNvSpPr txBox="1"/>
          <p:nvPr/>
        </p:nvSpPr>
        <p:spPr>
          <a:xfrm>
            <a:off x="685800" y="1028700"/>
            <a:ext cx="15087600" cy="2414016"/>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en-US" sz="6000" cap="none">
                <a:latin typeface="Calibri"/>
                <a:ea typeface="Calibri"/>
                <a:cs typeface="Calibri"/>
                <a:sym typeface="Calibri"/>
              </a:rPr>
              <a:t>OBJECTIVES</a:t>
            </a:r>
            <a:endParaRPr sz="6000" cap="none">
              <a:latin typeface="Calibri"/>
              <a:ea typeface="Calibri"/>
              <a:cs typeface="Calibri"/>
              <a:sym typeface="Calibri"/>
            </a:endParaRPr>
          </a:p>
        </p:txBody>
      </p:sp>
      <p:grpSp>
        <p:nvGrpSpPr>
          <p:cNvPr id="121" name="Google Shape;121;p2"/>
          <p:cNvGrpSpPr/>
          <p:nvPr/>
        </p:nvGrpSpPr>
        <p:grpSpPr>
          <a:xfrm>
            <a:off x="304800" y="4019549"/>
            <a:ext cx="17678400" cy="3314701"/>
            <a:chOff x="0" y="2152649"/>
            <a:chExt cx="17678400" cy="3314701"/>
          </a:xfrm>
        </p:grpSpPr>
        <p:sp>
          <p:nvSpPr>
            <p:cNvPr id="122" name="Google Shape;122;p2"/>
            <p:cNvSpPr/>
            <p:nvPr/>
          </p:nvSpPr>
          <p:spPr>
            <a:xfrm>
              <a:off x="0" y="2152649"/>
              <a:ext cx="2762250" cy="3314700"/>
            </a:xfrm>
            <a:prstGeom prst="rect">
              <a:avLst/>
            </a:prstGeom>
            <a:solidFill>
              <a:schemeClr val="accent2"/>
            </a:solidFill>
            <a:ln w="158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
            <p:cNvSpPr txBox="1"/>
            <p:nvPr/>
          </p:nvSpPr>
          <p:spPr>
            <a:xfrm>
              <a:off x="0" y="3478530"/>
              <a:ext cx="2762250" cy="1988820"/>
            </a:xfrm>
            <a:prstGeom prst="rect">
              <a:avLst/>
            </a:prstGeom>
            <a:noFill/>
            <a:ln>
              <a:noFill/>
            </a:ln>
          </p:spPr>
          <p:txBody>
            <a:bodyPr spcFirstLastPara="1" wrap="square" lIns="272825" tIns="0" rIns="272825" bIns="330200" anchor="t" anchorCtr="0">
              <a:noAutofit/>
            </a:bodyPr>
            <a:lstStyle/>
            <a:p>
              <a:pPr marL="0" marR="0" lvl="0" indent="0" algn="l" rtl="0">
                <a:lnSpc>
                  <a:spcPct val="90000"/>
                </a:lnSpc>
                <a:spcBef>
                  <a:spcPts val="0"/>
                </a:spcBef>
                <a:spcAft>
                  <a:spcPts val="0"/>
                </a:spcAft>
                <a:buClr>
                  <a:schemeClr val="lt1"/>
                </a:buClr>
                <a:buSzPts val="2200"/>
                <a:buFont typeface="Calibri"/>
                <a:buNone/>
              </a:pPr>
              <a:r>
                <a:rPr lang="en-US" sz="2200">
                  <a:solidFill>
                    <a:schemeClr val="lt1"/>
                  </a:solidFill>
                  <a:latin typeface="Calibri"/>
                  <a:ea typeface="Calibri"/>
                  <a:cs typeface="Calibri"/>
                  <a:sym typeface="Calibri"/>
                </a:rPr>
                <a:t>Learn why PFA is beneficial for mental health ministers</a:t>
              </a:r>
              <a:endParaRPr/>
            </a:p>
          </p:txBody>
        </p:sp>
        <p:sp>
          <p:nvSpPr>
            <p:cNvPr id="124" name="Google Shape;124;p2"/>
            <p:cNvSpPr/>
            <p:nvPr/>
          </p:nvSpPr>
          <p:spPr>
            <a:xfrm>
              <a:off x="0" y="2152649"/>
              <a:ext cx="2762250" cy="132588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
            <p:cNvSpPr txBox="1"/>
            <p:nvPr/>
          </p:nvSpPr>
          <p:spPr>
            <a:xfrm>
              <a:off x="0" y="2152649"/>
              <a:ext cx="2762250" cy="1325880"/>
            </a:xfrm>
            <a:prstGeom prst="rect">
              <a:avLst/>
            </a:prstGeom>
            <a:noFill/>
            <a:ln>
              <a:noFill/>
            </a:ln>
          </p:spPr>
          <p:txBody>
            <a:bodyPr spcFirstLastPara="1" wrap="square" lIns="272825" tIns="165100" rIns="272825" bIns="165100" anchor="ctr" anchorCtr="0">
              <a:noAutofit/>
            </a:bodyPr>
            <a:lstStyle/>
            <a:p>
              <a:pPr marL="0" marR="0" lvl="0" indent="0" algn="l" rtl="0">
                <a:lnSpc>
                  <a:spcPct val="90000"/>
                </a:lnSpc>
                <a:spcBef>
                  <a:spcPts val="0"/>
                </a:spcBef>
                <a:spcAft>
                  <a:spcPts val="0"/>
                </a:spcAft>
                <a:buClr>
                  <a:schemeClr val="lt1"/>
                </a:buClr>
                <a:buSzPts val="6600"/>
                <a:buFont typeface="Calibri"/>
                <a:buNone/>
              </a:pPr>
              <a:r>
                <a:rPr lang="en-US" sz="6600">
                  <a:solidFill>
                    <a:schemeClr val="lt1"/>
                  </a:solidFill>
                  <a:latin typeface="Calibri"/>
                  <a:ea typeface="Calibri"/>
                  <a:cs typeface="Calibri"/>
                  <a:sym typeface="Calibri"/>
                </a:rPr>
                <a:t>01</a:t>
              </a:r>
              <a:endParaRPr/>
            </a:p>
          </p:txBody>
        </p:sp>
        <p:sp>
          <p:nvSpPr>
            <p:cNvPr id="126" name="Google Shape;126;p2"/>
            <p:cNvSpPr/>
            <p:nvPr/>
          </p:nvSpPr>
          <p:spPr>
            <a:xfrm>
              <a:off x="2983229" y="2152649"/>
              <a:ext cx="2762250" cy="3314700"/>
            </a:xfrm>
            <a:prstGeom prst="rect">
              <a:avLst/>
            </a:prstGeom>
            <a:solidFill>
              <a:srgbClr val="A61111"/>
            </a:solidFill>
            <a:ln w="15875" cap="flat" cmpd="sng">
              <a:solidFill>
                <a:srgbClr val="A6111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
            <p:cNvSpPr txBox="1"/>
            <p:nvPr/>
          </p:nvSpPr>
          <p:spPr>
            <a:xfrm>
              <a:off x="2983229" y="3478530"/>
              <a:ext cx="2762250" cy="1988820"/>
            </a:xfrm>
            <a:prstGeom prst="rect">
              <a:avLst/>
            </a:prstGeom>
            <a:noFill/>
            <a:ln>
              <a:noFill/>
            </a:ln>
          </p:spPr>
          <p:txBody>
            <a:bodyPr spcFirstLastPara="1" wrap="square" lIns="272825" tIns="0" rIns="272825" bIns="330200" anchor="t" anchorCtr="0">
              <a:noAutofit/>
            </a:bodyPr>
            <a:lstStyle/>
            <a:p>
              <a:pPr marL="0" marR="0" lvl="0" indent="0" algn="l" rtl="0">
                <a:lnSpc>
                  <a:spcPct val="90000"/>
                </a:lnSpc>
                <a:spcBef>
                  <a:spcPts val="0"/>
                </a:spcBef>
                <a:spcAft>
                  <a:spcPts val="0"/>
                </a:spcAft>
                <a:buClr>
                  <a:schemeClr val="lt1"/>
                </a:buClr>
                <a:buSzPts val="2200"/>
                <a:buFont typeface="Calibri"/>
                <a:buNone/>
              </a:pPr>
              <a:r>
                <a:rPr lang="en-US" sz="2200">
                  <a:solidFill>
                    <a:schemeClr val="lt1"/>
                  </a:solidFill>
                  <a:latin typeface="Calibri"/>
                  <a:ea typeface="Calibri"/>
                  <a:cs typeface="Calibri"/>
                  <a:sym typeface="Calibri"/>
                </a:rPr>
                <a:t>Know what Psychological First Aid is and what it is not</a:t>
              </a:r>
              <a:endParaRPr/>
            </a:p>
          </p:txBody>
        </p:sp>
        <p:sp>
          <p:nvSpPr>
            <p:cNvPr id="128" name="Google Shape;128;p2"/>
            <p:cNvSpPr/>
            <p:nvPr/>
          </p:nvSpPr>
          <p:spPr>
            <a:xfrm>
              <a:off x="2983229" y="2152649"/>
              <a:ext cx="2762250" cy="132588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
            <p:cNvSpPr txBox="1"/>
            <p:nvPr/>
          </p:nvSpPr>
          <p:spPr>
            <a:xfrm>
              <a:off x="2983229" y="2152649"/>
              <a:ext cx="2762250" cy="1325880"/>
            </a:xfrm>
            <a:prstGeom prst="rect">
              <a:avLst/>
            </a:prstGeom>
            <a:noFill/>
            <a:ln>
              <a:noFill/>
            </a:ln>
          </p:spPr>
          <p:txBody>
            <a:bodyPr spcFirstLastPara="1" wrap="square" lIns="272825" tIns="165100" rIns="272825" bIns="165100" anchor="ctr" anchorCtr="0">
              <a:noAutofit/>
            </a:bodyPr>
            <a:lstStyle/>
            <a:p>
              <a:pPr marL="0" marR="0" lvl="0" indent="0" algn="l" rtl="0">
                <a:lnSpc>
                  <a:spcPct val="90000"/>
                </a:lnSpc>
                <a:spcBef>
                  <a:spcPts val="0"/>
                </a:spcBef>
                <a:spcAft>
                  <a:spcPts val="0"/>
                </a:spcAft>
                <a:buClr>
                  <a:schemeClr val="lt1"/>
                </a:buClr>
                <a:buSzPts val="6600"/>
                <a:buFont typeface="Calibri"/>
                <a:buNone/>
              </a:pPr>
              <a:r>
                <a:rPr lang="en-US" sz="6600">
                  <a:solidFill>
                    <a:schemeClr val="lt1"/>
                  </a:solidFill>
                  <a:latin typeface="Calibri"/>
                  <a:ea typeface="Calibri"/>
                  <a:cs typeface="Calibri"/>
                  <a:sym typeface="Calibri"/>
                </a:rPr>
                <a:t>02</a:t>
              </a:r>
              <a:endParaRPr/>
            </a:p>
          </p:txBody>
        </p:sp>
        <p:sp>
          <p:nvSpPr>
            <p:cNvPr id="130" name="Google Shape;130;p2"/>
            <p:cNvSpPr/>
            <p:nvPr/>
          </p:nvSpPr>
          <p:spPr>
            <a:xfrm>
              <a:off x="5966459" y="2152649"/>
              <a:ext cx="2762250" cy="3314700"/>
            </a:xfrm>
            <a:prstGeom prst="rect">
              <a:avLst/>
            </a:prstGeom>
            <a:solidFill>
              <a:srgbClr val="B12B2B"/>
            </a:solidFill>
            <a:ln w="15875" cap="flat" cmpd="sng">
              <a:solidFill>
                <a:srgbClr val="B12B2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
            <p:cNvSpPr txBox="1"/>
            <p:nvPr/>
          </p:nvSpPr>
          <p:spPr>
            <a:xfrm>
              <a:off x="5966459" y="3478530"/>
              <a:ext cx="2762250" cy="1988820"/>
            </a:xfrm>
            <a:prstGeom prst="rect">
              <a:avLst/>
            </a:prstGeom>
            <a:noFill/>
            <a:ln>
              <a:noFill/>
            </a:ln>
          </p:spPr>
          <p:txBody>
            <a:bodyPr spcFirstLastPara="1" wrap="square" lIns="272825" tIns="0" rIns="272825" bIns="330200" anchor="t" anchorCtr="0">
              <a:noAutofit/>
            </a:bodyPr>
            <a:lstStyle/>
            <a:p>
              <a:pPr marL="0" marR="0" lvl="0" indent="0" algn="l" rtl="0">
                <a:lnSpc>
                  <a:spcPct val="90000"/>
                </a:lnSpc>
                <a:spcBef>
                  <a:spcPts val="0"/>
                </a:spcBef>
                <a:spcAft>
                  <a:spcPts val="0"/>
                </a:spcAft>
                <a:buClr>
                  <a:schemeClr val="lt1"/>
                </a:buClr>
                <a:buSzPts val="2200"/>
                <a:buFont typeface="Calibri"/>
                <a:buNone/>
              </a:pPr>
              <a:r>
                <a:rPr lang="en-US" sz="2200">
                  <a:solidFill>
                    <a:schemeClr val="lt1"/>
                  </a:solidFill>
                  <a:latin typeface="Calibri"/>
                  <a:ea typeface="Calibri"/>
                  <a:cs typeface="Calibri"/>
                  <a:sym typeface="Calibri"/>
                </a:rPr>
                <a:t>Understand the impact of stress/distress and mental health challenges on the brain and body</a:t>
              </a:r>
              <a:endParaRPr/>
            </a:p>
          </p:txBody>
        </p:sp>
        <p:sp>
          <p:nvSpPr>
            <p:cNvPr id="132" name="Google Shape;132;p2"/>
            <p:cNvSpPr/>
            <p:nvPr/>
          </p:nvSpPr>
          <p:spPr>
            <a:xfrm>
              <a:off x="5966459" y="2152649"/>
              <a:ext cx="2762250" cy="132588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
            <p:cNvSpPr txBox="1"/>
            <p:nvPr/>
          </p:nvSpPr>
          <p:spPr>
            <a:xfrm>
              <a:off x="5966459" y="2152649"/>
              <a:ext cx="2762250" cy="1325880"/>
            </a:xfrm>
            <a:prstGeom prst="rect">
              <a:avLst/>
            </a:prstGeom>
            <a:noFill/>
            <a:ln>
              <a:noFill/>
            </a:ln>
          </p:spPr>
          <p:txBody>
            <a:bodyPr spcFirstLastPara="1" wrap="square" lIns="272825" tIns="165100" rIns="272825" bIns="165100" anchor="ctr" anchorCtr="0">
              <a:noAutofit/>
            </a:bodyPr>
            <a:lstStyle/>
            <a:p>
              <a:pPr marL="0" marR="0" lvl="0" indent="0" algn="l" rtl="0">
                <a:lnSpc>
                  <a:spcPct val="90000"/>
                </a:lnSpc>
                <a:spcBef>
                  <a:spcPts val="0"/>
                </a:spcBef>
                <a:spcAft>
                  <a:spcPts val="0"/>
                </a:spcAft>
                <a:buClr>
                  <a:schemeClr val="lt1"/>
                </a:buClr>
                <a:buSzPts val="6600"/>
                <a:buFont typeface="Calibri"/>
                <a:buNone/>
              </a:pPr>
              <a:r>
                <a:rPr lang="en-US" sz="6600">
                  <a:solidFill>
                    <a:schemeClr val="lt1"/>
                  </a:solidFill>
                  <a:latin typeface="Calibri"/>
                  <a:ea typeface="Calibri"/>
                  <a:cs typeface="Calibri"/>
                  <a:sym typeface="Calibri"/>
                </a:rPr>
                <a:t>03</a:t>
              </a:r>
              <a:endParaRPr/>
            </a:p>
          </p:txBody>
        </p:sp>
        <p:sp>
          <p:nvSpPr>
            <p:cNvPr id="134" name="Google Shape;134;p2"/>
            <p:cNvSpPr/>
            <p:nvPr/>
          </p:nvSpPr>
          <p:spPr>
            <a:xfrm>
              <a:off x="8949690" y="2152649"/>
              <a:ext cx="2762250" cy="3314700"/>
            </a:xfrm>
            <a:prstGeom prst="rect">
              <a:avLst/>
            </a:prstGeom>
            <a:solidFill>
              <a:srgbClr val="B34C4C"/>
            </a:solidFill>
            <a:ln w="15875" cap="flat" cmpd="sng">
              <a:solidFill>
                <a:srgbClr val="B34C4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
            <p:cNvSpPr txBox="1"/>
            <p:nvPr/>
          </p:nvSpPr>
          <p:spPr>
            <a:xfrm>
              <a:off x="8949690" y="3478530"/>
              <a:ext cx="2762250" cy="1988820"/>
            </a:xfrm>
            <a:prstGeom prst="rect">
              <a:avLst/>
            </a:prstGeom>
            <a:noFill/>
            <a:ln>
              <a:noFill/>
            </a:ln>
          </p:spPr>
          <p:txBody>
            <a:bodyPr spcFirstLastPara="1" wrap="square" lIns="272825" tIns="0" rIns="272825" bIns="330200" anchor="t" anchorCtr="0">
              <a:noAutofit/>
            </a:bodyPr>
            <a:lstStyle/>
            <a:p>
              <a:pPr marL="0" marR="0" lvl="0" indent="0" algn="l" rtl="0">
                <a:lnSpc>
                  <a:spcPct val="90000"/>
                </a:lnSpc>
                <a:spcBef>
                  <a:spcPts val="0"/>
                </a:spcBef>
                <a:spcAft>
                  <a:spcPts val="0"/>
                </a:spcAft>
                <a:buClr>
                  <a:schemeClr val="lt1"/>
                </a:buClr>
                <a:buSzPts val="2200"/>
                <a:buFont typeface="Calibri"/>
                <a:buNone/>
              </a:pPr>
              <a:r>
                <a:rPr lang="en-US" sz="2200">
                  <a:solidFill>
                    <a:schemeClr val="lt1"/>
                  </a:solidFill>
                  <a:latin typeface="Calibri"/>
                  <a:ea typeface="Calibri"/>
                  <a:cs typeface="Calibri"/>
                  <a:sym typeface="Calibri"/>
                </a:rPr>
                <a:t>Discuss the three principles of PFA: ‘Look, Listen and Link’ </a:t>
              </a:r>
              <a:endParaRPr/>
            </a:p>
          </p:txBody>
        </p:sp>
        <p:sp>
          <p:nvSpPr>
            <p:cNvPr id="136" name="Google Shape;136;p2"/>
            <p:cNvSpPr/>
            <p:nvPr/>
          </p:nvSpPr>
          <p:spPr>
            <a:xfrm>
              <a:off x="8949690" y="2152649"/>
              <a:ext cx="2762250" cy="132588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
            <p:cNvSpPr txBox="1"/>
            <p:nvPr/>
          </p:nvSpPr>
          <p:spPr>
            <a:xfrm>
              <a:off x="8949690" y="2152649"/>
              <a:ext cx="2762250" cy="1325880"/>
            </a:xfrm>
            <a:prstGeom prst="rect">
              <a:avLst/>
            </a:prstGeom>
            <a:noFill/>
            <a:ln>
              <a:noFill/>
            </a:ln>
          </p:spPr>
          <p:txBody>
            <a:bodyPr spcFirstLastPara="1" wrap="square" lIns="272825" tIns="165100" rIns="272825" bIns="165100" anchor="ctr" anchorCtr="0">
              <a:noAutofit/>
            </a:bodyPr>
            <a:lstStyle/>
            <a:p>
              <a:pPr marL="0" marR="0" lvl="0" indent="0" algn="l" rtl="0">
                <a:lnSpc>
                  <a:spcPct val="90000"/>
                </a:lnSpc>
                <a:spcBef>
                  <a:spcPts val="0"/>
                </a:spcBef>
                <a:spcAft>
                  <a:spcPts val="0"/>
                </a:spcAft>
                <a:buClr>
                  <a:schemeClr val="lt1"/>
                </a:buClr>
                <a:buSzPts val="6600"/>
                <a:buFont typeface="Calibri"/>
                <a:buNone/>
              </a:pPr>
              <a:r>
                <a:rPr lang="en-US" sz="6600">
                  <a:solidFill>
                    <a:schemeClr val="lt1"/>
                  </a:solidFill>
                  <a:latin typeface="Calibri"/>
                  <a:ea typeface="Calibri"/>
                  <a:cs typeface="Calibri"/>
                  <a:sym typeface="Calibri"/>
                </a:rPr>
                <a:t>04</a:t>
              </a:r>
              <a:endParaRPr/>
            </a:p>
          </p:txBody>
        </p:sp>
        <p:sp>
          <p:nvSpPr>
            <p:cNvPr id="138" name="Google Shape;138;p2"/>
            <p:cNvSpPr/>
            <p:nvPr/>
          </p:nvSpPr>
          <p:spPr>
            <a:xfrm>
              <a:off x="11932920" y="2152649"/>
              <a:ext cx="2762250" cy="3314700"/>
            </a:xfrm>
            <a:prstGeom prst="rect">
              <a:avLst/>
            </a:prstGeom>
            <a:solidFill>
              <a:srgbClr val="A87C7C"/>
            </a:solidFill>
            <a:ln w="15875" cap="flat" cmpd="sng">
              <a:solidFill>
                <a:srgbClr val="A87C7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
            <p:cNvSpPr txBox="1"/>
            <p:nvPr/>
          </p:nvSpPr>
          <p:spPr>
            <a:xfrm>
              <a:off x="11932920" y="3478530"/>
              <a:ext cx="2762250" cy="1988820"/>
            </a:xfrm>
            <a:prstGeom prst="rect">
              <a:avLst/>
            </a:prstGeom>
            <a:noFill/>
            <a:ln>
              <a:noFill/>
            </a:ln>
          </p:spPr>
          <p:txBody>
            <a:bodyPr spcFirstLastPara="1" wrap="square" lIns="272825" tIns="0" rIns="272825" bIns="330200" anchor="t" anchorCtr="0">
              <a:noAutofit/>
            </a:bodyPr>
            <a:lstStyle/>
            <a:p>
              <a:pPr marL="0" marR="0" lvl="0" indent="0" algn="l" rtl="0">
                <a:lnSpc>
                  <a:spcPct val="90000"/>
                </a:lnSpc>
                <a:spcBef>
                  <a:spcPts val="0"/>
                </a:spcBef>
                <a:spcAft>
                  <a:spcPts val="0"/>
                </a:spcAft>
                <a:buClr>
                  <a:schemeClr val="lt1"/>
                </a:buClr>
                <a:buSzPts val="2200"/>
                <a:buFont typeface="Calibri"/>
                <a:buNone/>
              </a:pPr>
              <a:r>
                <a:rPr lang="en-US" sz="2200">
                  <a:solidFill>
                    <a:schemeClr val="lt1"/>
                  </a:solidFill>
                  <a:latin typeface="Calibri"/>
                  <a:ea typeface="Calibri"/>
                  <a:cs typeface="Calibri"/>
                  <a:sym typeface="Calibri"/>
                </a:rPr>
                <a:t>Practice providing PFA through sample scenarios</a:t>
              </a:r>
              <a:endParaRPr/>
            </a:p>
          </p:txBody>
        </p:sp>
        <p:sp>
          <p:nvSpPr>
            <p:cNvPr id="140" name="Google Shape;140;p2"/>
            <p:cNvSpPr/>
            <p:nvPr/>
          </p:nvSpPr>
          <p:spPr>
            <a:xfrm>
              <a:off x="11932920" y="2152649"/>
              <a:ext cx="2762250" cy="132588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
            <p:cNvSpPr txBox="1"/>
            <p:nvPr/>
          </p:nvSpPr>
          <p:spPr>
            <a:xfrm>
              <a:off x="11932920" y="2152649"/>
              <a:ext cx="2762250" cy="1325880"/>
            </a:xfrm>
            <a:prstGeom prst="rect">
              <a:avLst/>
            </a:prstGeom>
            <a:noFill/>
            <a:ln>
              <a:noFill/>
            </a:ln>
          </p:spPr>
          <p:txBody>
            <a:bodyPr spcFirstLastPara="1" wrap="square" lIns="272825" tIns="165100" rIns="272825" bIns="165100" anchor="ctr" anchorCtr="0">
              <a:noAutofit/>
            </a:bodyPr>
            <a:lstStyle/>
            <a:p>
              <a:pPr marL="0" marR="0" lvl="0" indent="0" algn="l" rtl="0">
                <a:lnSpc>
                  <a:spcPct val="90000"/>
                </a:lnSpc>
                <a:spcBef>
                  <a:spcPts val="0"/>
                </a:spcBef>
                <a:spcAft>
                  <a:spcPts val="0"/>
                </a:spcAft>
                <a:buClr>
                  <a:schemeClr val="lt1"/>
                </a:buClr>
                <a:buSzPts val="6600"/>
                <a:buFont typeface="Calibri"/>
                <a:buNone/>
              </a:pPr>
              <a:r>
                <a:rPr lang="en-US" sz="6600">
                  <a:solidFill>
                    <a:schemeClr val="lt1"/>
                  </a:solidFill>
                  <a:latin typeface="Calibri"/>
                  <a:ea typeface="Calibri"/>
                  <a:cs typeface="Calibri"/>
                  <a:sym typeface="Calibri"/>
                </a:rPr>
                <a:t>05</a:t>
              </a:r>
              <a:endParaRPr/>
            </a:p>
          </p:txBody>
        </p:sp>
        <p:sp>
          <p:nvSpPr>
            <p:cNvPr id="142" name="Google Shape;142;p2"/>
            <p:cNvSpPr/>
            <p:nvPr/>
          </p:nvSpPr>
          <p:spPr>
            <a:xfrm>
              <a:off x="14916150" y="2152649"/>
              <a:ext cx="2762250" cy="3314700"/>
            </a:xfrm>
            <a:prstGeom prst="rect">
              <a:avLst/>
            </a:prstGeom>
            <a:solidFill>
              <a:srgbClr val="A4A4A4"/>
            </a:solidFill>
            <a:ln w="15875" cap="flat" cmpd="sng">
              <a:solidFill>
                <a:srgbClr val="A4A4A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
            <p:cNvSpPr txBox="1"/>
            <p:nvPr/>
          </p:nvSpPr>
          <p:spPr>
            <a:xfrm>
              <a:off x="14916150" y="3478530"/>
              <a:ext cx="2762250" cy="1988820"/>
            </a:xfrm>
            <a:prstGeom prst="rect">
              <a:avLst/>
            </a:prstGeom>
            <a:noFill/>
            <a:ln>
              <a:noFill/>
            </a:ln>
          </p:spPr>
          <p:txBody>
            <a:bodyPr spcFirstLastPara="1" wrap="square" lIns="272825" tIns="0" rIns="272825" bIns="330200" anchor="t" anchorCtr="0">
              <a:noAutofit/>
            </a:bodyPr>
            <a:lstStyle/>
            <a:p>
              <a:pPr marL="0" marR="0" lvl="0" indent="0" algn="l" rtl="0">
                <a:lnSpc>
                  <a:spcPct val="90000"/>
                </a:lnSpc>
                <a:spcBef>
                  <a:spcPts val="0"/>
                </a:spcBef>
                <a:spcAft>
                  <a:spcPts val="0"/>
                </a:spcAft>
                <a:buClr>
                  <a:schemeClr val="lt1"/>
                </a:buClr>
                <a:buSzPts val="2200"/>
                <a:buFont typeface="Calibri"/>
                <a:buNone/>
              </a:pPr>
              <a:r>
                <a:rPr lang="en-US" sz="2200">
                  <a:solidFill>
                    <a:schemeClr val="lt1"/>
                  </a:solidFill>
                  <a:latin typeface="Calibri"/>
                  <a:ea typeface="Calibri"/>
                  <a:cs typeface="Calibri"/>
                  <a:sym typeface="Calibri"/>
                </a:rPr>
                <a:t>Self-care for the PFA helper</a:t>
              </a:r>
              <a:endParaRPr/>
            </a:p>
          </p:txBody>
        </p:sp>
        <p:sp>
          <p:nvSpPr>
            <p:cNvPr id="144" name="Google Shape;144;p2"/>
            <p:cNvSpPr/>
            <p:nvPr/>
          </p:nvSpPr>
          <p:spPr>
            <a:xfrm>
              <a:off x="14916150" y="2152649"/>
              <a:ext cx="2762250" cy="132588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
            <p:cNvSpPr txBox="1"/>
            <p:nvPr/>
          </p:nvSpPr>
          <p:spPr>
            <a:xfrm>
              <a:off x="14916150" y="2152649"/>
              <a:ext cx="2762250" cy="1325880"/>
            </a:xfrm>
            <a:prstGeom prst="rect">
              <a:avLst/>
            </a:prstGeom>
            <a:noFill/>
            <a:ln>
              <a:noFill/>
            </a:ln>
          </p:spPr>
          <p:txBody>
            <a:bodyPr spcFirstLastPara="1" wrap="square" lIns="272825" tIns="165100" rIns="272825" bIns="165100" anchor="ctr" anchorCtr="0">
              <a:noAutofit/>
            </a:bodyPr>
            <a:lstStyle/>
            <a:p>
              <a:pPr marL="0" marR="0" lvl="0" indent="0" algn="l" rtl="0">
                <a:lnSpc>
                  <a:spcPct val="90000"/>
                </a:lnSpc>
                <a:spcBef>
                  <a:spcPts val="0"/>
                </a:spcBef>
                <a:spcAft>
                  <a:spcPts val="0"/>
                </a:spcAft>
                <a:buClr>
                  <a:schemeClr val="lt1"/>
                </a:buClr>
                <a:buSzPts val="6600"/>
                <a:buFont typeface="Calibri"/>
                <a:buNone/>
              </a:pPr>
              <a:r>
                <a:rPr lang="en-US" sz="6600">
                  <a:solidFill>
                    <a:schemeClr val="lt1"/>
                  </a:solidFill>
                  <a:latin typeface="Calibri"/>
                  <a:ea typeface="Calibri"/>
                  <a:cs typeface="Calibri"/>
                  <a:sym typeface="Calibri"/>
                </a:rPr>
                <a:t>06</a:t>
              </a:r>
              <a:endParaRPr/>
            </a:p>
          </p:txBody>
        </p:sp>
      </p:grpSp>
      <p:sp>
        <p:nvSpPr>
          <p:cNvPr id="146" name="Google Shape;146;p2"/>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pic>
        <p:nvPicPr>
          <p:cNvPr id="147" name="Google Shape;147;p2" descr="A red cross and crown of thorns&#10;&#10;AI-generated content may be incorrect."/>
          <p:cNvPicPr preferRelativeResize="0"/>
          <p:nvPr/>
        </p:nvPicPr>
        <p:blipFill rotWithShape="1">
          <a:blip r:embed="rId3">
            <a:alphaModFix/>
          </a:blip>
          <a:srcRect/>
          <a:stretch/>
        </p:blipFill>
        <p:spPr>
          <a:xfrm>
            <a:off x="17602200" y="9651578"/>
            <a:ext cx="547688" cy="54768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3"/>
          <p:cNvSpPr txBox="1">
            <a:spLocks noGrp="1"/>
          </p:cNvSpPr>
          <p:nvPr>
            <p:ph type="title"/>
          </p:nvPr>
        </p:nvSpPr>
        <p:spPr>
          <a:xfrm>
            <a:off x="1645920" y="429905"/>
            <a:ext cx="15087600" cy="2176136"/>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7200"/>
              <a:buFont typeface="Calibri"/>
              <a:buNone/>
            </a:pPr>
            <a:r>
              <a:rPr lang="en-US"/>
              <a:t>During our time today: </a:t>
            </a:r>
            <a:endParaRPr/>
          </a:p>
        </p:txBody>
      </p:sp>
      <p:sp>
        <p:nvSpPr>
          <p:cNvPr id="154" name="Google Shape;154;p3"/>
          <p:cNvSpPr txBox="1">
            <a:spLocks noGrp="1"/>
          </p:cNvSpPr>
          <p:nvPr>
            <p:ph type="body" idx="1"/>
          </p:nvPr>
        </p:nvSpPr>
        <p:spPr>
          <a:xfrm>
            <a:off x="2209800" y="2933700"/>
            <a:ext cx="15087600" cy="6035040"/>
          </a:xfrm>
          <a:prstGeom prst="rect">
            <a:avLst/>
          </a:prstGeom>
          <a:noFill/>
          <a:ln>
            <a:noFill/>
          </a:ln>
        </p:spPr>
        <p:txBody>
          <a:bodyPr spcFirstLastPara="1" wrap="square" lIns="0" tIns="45700" rIns="0" bIns="45700" anchor="t" anchorCtr="0">
            <a:normAutofit/>
          </a:bodyPr>
          <a:lstStyle/>
          <a:p>
            <a:pPr marL="137160" lvl="0" indent="-190500" algn="l" rtl="0">
              <a:lnSpc>
                <a:spcPct val="90000"/>
              </a:lnSpc>
              <a:spcBef>
                <a:spcPts val="0"/>
              </a:spcBef>
              <a:spcAft>
                <a:spcPts val="0"/>
              </a:spcAft>
              <a:buSzPts val="3000"/>
              <a:buFont typeface="Arial"/>
              <a:buChar char="•"/>
            </a:pPr>
            <a:r>
              <a:rPr lang="en-US"/>
              <a:t> Minimize distractions </a:t>
            </a:r>
            <a:endParaRPr/>
          </a:p>
          <a:p>
            <a:pPr marL="137160" lvl="0" indent="-190500" algn="l" rtl="0">
              <a:lnSpc>
                <a:spcPct val="90000"/>
              </a:lnSpc>
              <a:spcBef>
                <a:spcPts val="2100"/>
              </a:spcBef>
              <a:spcAft>
                <a:spcPts val="0"/>
              </a:spcAft>
              <a:buSzPts val="3000"/>
              <a:buFont typeface="Arial"/>
              <a:buChar char="•"/>
            </a:pPr>
            <a:r>
              <a:rPr lang="en-US"/>
              <a:t> Refrain from interrupting when in small group discussions</a:t>
            </a:r>
            <a:endParaRPr/>
          </a:p>
          <a:p>
            <a:pPr marL="137160" lvl="0" indent="-190500" algn="l" rtl="0">
              <a:lnSpc>
                <a:spcPct val="90000"/>
              </a:lnSpc>
              <a:spcBef>
                <a:spcPts val="2100"/>
              </a:spcBef>
              <a:spcAft>
                <a:spcPts val="0"/>
              </a:spcAft>
              <a:buSzPts val="3000"/>
              <a:buFont typeface="Arial"/>
              <a:buChar char="•"/>
            </a:pPr>
            <a:r>
              <a:rPr lang="en-US"/>
              <a:t> Respect one another</a:t>
            </a:r>
            <a:endParaRPr/>
          </a:p>
          <a:p>
            <a:pPr marL="137160" lvl="0" indent="-190500" algn="l" rtl="0">
              <a:lnSpc>
                <a:spcPct val="90000"/>
              </a:lnSpc>
              <a:spcBef>
                <a:spcPts val="2100"/>
              </a:spcBef>
              <a:spcAft>
                <a:spcPts val="0"/>
              </a:spcAft>
              <a:buSzPts val="3000"/>
              <a:buFont typeface="Arial"/>
              <a:buChar char="•"/>
            </a:pPr>
            <a:r>
              <a:rPr lang="en-US"/>
              <a:t>Try to listen with full attention and without judgement in small group discussions</a:t>
            </a:r>
            <a:endParaRPr/>
          </a:p>
          <a:p>
            <a:pPr marL="137160" lvl="0" indent="-190500" algn="l" rtl="0">
              <a:lnSpc>
                <a:spcPct val="90000"/>
              </a:lnSpc>
              <a:spcBef>
                <a:spcPts val="2100"/>
              </a:spcBef>
              <a:spcAft>
                <a:spcPts val="0"/>
              </a:spcAft>
              <a:buSzPts val="3000"/>
              <a:buFont typeface="Arial"/>
              <a:buChar char="•"/>
            </a:pPr>
            <a:r>
              <a:rPr lang="en-US"/>
              <a:t>Questions are welcome</a:t>
            </a:r>
            <a:endParaRPr/>
          </a:p>
          <a:p>
            <a:pPr marL="137160" lvl="0" indent="-190500" algn="l" rtl="0">
              <a:lnSpc>
                <a:spcPct val="90000"/>
              </a:lnSpc>
              <a:spcBef>
                <a:spcPts val="2100"/>
              </a:spcBef>
              <a:spcAft>
                <a:spcPts val="0"/>
              </a:spcAft>
              <a:buSzPts val="3000"/>
              <a:buFont typeface="Arial"/>
              <a:buChar char="•"/>
            </a:pPr>
            <a:r>
              <a:rPr lang="en-US" b="1"/>
              <a:t> Keep everything that is disclosed in the group confidential</a:t>
            </a:r>
            <a:endParaRPr/>
          </a:p>
        </p:txBody>
      </p:sp>
      <p:sp>
        <p:nvSpPr>
          <p:cNvPr id="155" name="Google Shape;155;p3"/>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4"/>
          <p:cNvSpPr txBox="1">
            <a:spLocks noGrp="1"/>
          </p:cNvSpPr>
          <p:nvPr>
            <p:ph type="title"/>
          </p:nvPr>
        </p:nvSpPr>
        <p:spPr>
          <a:xfrm>
            <a:off x="1645920" y="0"/>
            <a:ext cx="15087600" cy="2176136"/>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7200"/>
              <a:buFont typeface="Calibri"/>
              <a:buNone/>
            </a:pPr>
            <a:r>
              <a:rPr lang="en-US"/>
              <a:t>What is Psychological First Aid (PFA)?</a:t>
            </a:r>
            <a:endParaRPr/>
          </a:p>
        </p:txBody>
      </p:sp>
      <p:sp>
        <p:nvSpPr>
          <p:cNvPr id="162" name="Google Shape;162;p4"/>
          <p:cNvSpPr txBox="1">
            <a:spLocks noGrp="1"/>
          </p:cNvSpPr>
          <p:nvPr>
            <p:ph type="body" idx="1"/>
          </p:nvPr>
        </p:nvSpPr>
        <p:spPr>
          <a:xfrm>
            <a:off x="1645920" y="2933700"/>
            <a:ext cx="7234206" cy="6035040"/>
          </a:xfrm>
          <a:prstGeom prst="rect">
            <a:avLst/>
          </a:prstGeom>
          <a:noFill/>
          <a:ln>
            <a:noFill/>
          </a:ln>
        </p:spPr>
        <p:txBody>
          <a:bodyPr spcFirstLastPara="1" wrap="square" lIns="0" tIns="45700" rIns="0" bIns="45700" anchor="t" anchorCtr="0">
            <a:normAutofit/>
          </a:bodyPr>
          <a:lstStyle/>
          <a:p>
            <a:pPr marL="137160" lvl="0" indent="-190500" algn="l" rtl="0">
              <a:lnSpc>
                <a:spcPct val="90000"/>
              </a:lnSpc>
              <a:spcBef>
                <a:spcPts val="0"/>
              </a:spcBef>
              <a:spcAft>
                <a:spcPts val="0"/>
              </a:spcAft>
              <a:buSzPts val="3000"/>
              <a:buChar char=" "/>
            </a:pPr>
            <a:r>
              <a:rPr lang="en-US"/>
              <a:t>Psychological First Aid (PFA) is an evidence informed approach that is built on the concept of human resilience.</a:t>
            </a:r>
            <a:endParaRPr/>
          </a:p>
          <a:p>
            <a:pPr marL="137160" lvl="0" indent="-190500" algn="l" rtl="0">
              <a:lnSpc>
                <a:spcPct val="90000"/>
              </a:lnSpc>
              <a:spcBef>
                <a:spcPts val="2100"/>
              </a:spcBef>
              <a:spcAft>
                <a:spcPts val="0"/>
              </a:spcAft>
              <a:buSzPts val="3000"/>
              <a:buChar char=" "/>
            </a:pPr>
            <a:r>
              <a:rPr lang="en-US"/>
              <a:t>PFA aims to reduce stress symptoms and assist in a healthy recovery </a:t>
            </a:r>
            <a:endParaRPr/>
          </a:p>
          <a:p>
            <a:pPr marL="137160" lvl="0" indent="-190500" algn="l" rtl="0">
              <a:lnSpc>
                <a:spcPct val="90000"/>
              </a:lnSpc>
              <a:spcBef>
                <a:spcPts val="2100"/>
              </a:spcBef>
              <a:spcAft>
                <a:spcPts val="0"/>
              </a:spcAft>
              <a:buSzPts val="3000"/>
              <a:buChar char=" "/>
            </a:pPr>
            <a:r>
              <a:rPr lang="en-US"/>
              <a:t>PFA is a set of skills that you can use to cope with distressing situations and events. </a:t>
            </a:r>
            <a:endParaRPr/>
          </a:p>
        </p:txBody>
      </p:sp>
      <p:sp>
        <p:nvSpPr>
          <p:cNvPr id="163" name="Google Shape;163;p4"/>
          <p:cNvSpPr txBox="1">
            <a:spLocks noGrp="1"/>
          </p:cNvSpPr>
          <p:nvPr>
            <p:ph type="body" idx="2"/>
          </p:nvPr>
        </p:nvSpPr>
        <p:spPr>
          <a:xfrm>
            <a:off x="9326880" y="2768603"/>
            <a:ext cx="7406640" cy="5194297"/>
          </a:xfrm>
          <a:prstGeom prst="rect">
            <a:avLst/>
          </a:prstGeom>
          <a:gradFill>
            <a:gsLst>
              <a:gs pos="0">
                <a:srgbClr val="630000"/>
              </a:gs>
              <a:gs pos="48000">
                <a:srgbClr val="9F0000"/>
              </a:gs>
              <a:gs pos="100000">
                <a:srgbClr val="FF2525"/>
              </a:gs>
            </a:gsLst>
            <a:lin ang="16200000" scaled="0"/>
          </a:gradFill>
          <a:ln>
            <a:noFill/>
          </a:ln>
        </p:spPr>
        <p:txBody>
          <a:bodyPr spcFirstLastPara="1" wrap="square" lIns="0" tIns="45700" rIns="0" bIns="45700" anchor="t" anchorCtr="0">
            <a:noAutofit/>
          </a:bodyPr>
          <a:lstStyle/>
          <a:p>
            <a:pPr marL="0" lvl="0" indent="0" algn="l" rtl="0">
              <a:lnSpc>
                <a:spcPct val="90000"/>
              </a:lnSpc>
              <a:spcBef>
                <a:spcPts val="0"/>
              </a:spcBef>
              <a:spcAft>
                <a:spcPts val="0"/>
              </a:spcAft>
              <a:buSzPts val="800"/>
              <a:buNone/>
            </a:pPr>
            <a:endParaRPr sz="800"/>
          </a:p>
        </p:txBody>
      </p:sp>
      <p:sp>
        <p:nvSpPr>
          <p:cNvPr id="164" name="Google Shape;164;p4"/>
          <p:cNvSpPr txBox="1"/>
          <p:nvPr/>
        </p:nvSpPr>
        <p:spPr>
          <a:xfrm>
            <a:off x="9982200" y="2933700"/>
            <a:ext cx="5951053" cy="470898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0">
                <a:solidFill>
                  <a:schemeClr val="lt1"/>
                </a:solidFill>
                <a:latin typeface="Calibri"/>
                <a:ea typeface="Calibri"/>
                <a:cs typeface="Calibri"/>
                <a:sym typeface="Calibri"/>
              </a:rPr>
              <a:t>PFA</a:t>
            </a:r>
            <a:endParaRPr/>
          </a:p>
        </p:txBody>
      </p:sp>
      <p:sp>
        <p:nvSpPr>
          <p:cNvPr id="165" name="Google Shape;165;p4"/>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pic>
        <p:nvPicPr>
          <p:cNvPr id="166" name="Google Shape;166;p4"/>
          <p:cNvPicPr preferRelativeResize="0"/>
          <p:nvPr/>
        </p:nvPicPr>
        <p:blipFill rotWithShape="1">
          <a:blip r:embed="rId3">
            <a:alphaModFix/>
          </a:blip>
          <a:srcRect/>
          <a:stretch/>
        </p:blipFill>
        <p:spPr>
          <a:xfrm>
            <a:off x="17678400" y="9688678"/>
            <a:ext cx="542591" cy="54868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1"/>
        <p:cNvGrpSpPr/>
        <p:nvPr/>
      </p:nvGrpSpPr>
      <p:grpSpPr>
        <a:xfrm>
          <a:off x="0" y="0"/>
          <a:ext cx="0" cy="0"/>
          <a:chOff x="0" y="0"/>
          <a:chExt cx="0" cy="0"/>
        </a:xfrm>
      </p:grpSpPr>
      <p:sp>
        <p:nvSpPr>
          <p:cNvPr id="172" name="Google Shape;172;p5"/>
          <p:cNvSpPr/>
          <p:nvPr/>
        </p:nvSpPr>
        <p:spPr>
          <a:xfrm>
            <a:off x="0" y="0"/>
            <a:ext cx="18288001" cy="950147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3" name="Google Shape;173;p5"/>
          <p:cNvSpPr txBox="1">
            <a:spLocks noGrp="1"/>
          </p:cNvSpPr>
          <p:nvPr>
            <p:ph type="title"/>
          </p:nvPr>
        </p:nvSpPr>
        <p:spPr>
          <a:xfrm>
            <a:off x="533400" y="377209"/>
            <a:ext cx="5535386" cy="2176135"/>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5000"/>
              <a:buFont typeface="Calibri"/>
              <a:buNone/>
            </a:pPr>
            <a:r>
              <a:rPr lang="en-US" sz="5000"/>
              <a:t>Why is it good to for MH Ministers to learn PFA?</a:t>
            </a:r>
            <a:endParaRPr/>
          </a:p>
        </p:txBody>
      </p:sp>
      <p:cxnSp>
        <p:nvCxnSpPr>
          <p:cNvPr id="174" name="Google Shape;174;p5"/>
          <p:cNvCxnSpPr/>
          <p:nvPr/>
        </p:nvCxnSpPr>
        <p:spPr>
          <a:xfrm>
            <a:off x="11838214" y="3128554"/>
            <a:ext cx="5349240" cy="0"/>
          </a:xfrm>
          <a:prstGeom prst="straightConnector1">
            <a:avLst/>
          </a:prstGeom>
          <a:noFill/>
          <a:ln w="9525" cap="flat" cmpd="sng">
            <a:solidFill>
              <a:srgbClr val="7F7F7F">
                <a:alpha val="90196"/>
              </a:srgbClr>
            </a:solidFill>
            <a:prstDash val="solid"/>
            <a:round/>
            <a:headEnd type="none" w="sm" len="sm"/>
            <a:tailEnd type="none" w="sm" len="sm"/>
          </a:ln>
        </p:spPr>
      </p:cxnSp>
      <p:sp>
        <p:nvSpPr>
          <p:cNvPr id="175" name="Google Shape;175;p5"/>
          <p:cNvSpPr txBox="1">
            <a:spLocks noGrp="1"/>
          </p:cNvSpPr>
          <p:nvPr>
            <p:ph type="body" idx="1"/>
          </p:nvPr>
        </p:nvSpPr>
        <p:spPr>
          <a:xfrm>
            <a:off x="548185" y="2847318"/>
            <a:ext cx="5535386" cy="5505270"/>
          </a:xfrm>
          <a:prstGeom prst="rect">
            <a:avLst/>
          </a:prstGeom>
          <a:noFill/>
          <a:ln>
            <a:noFill/>
          </a:ln>
        </p:spPr>
        <p:txBody>
          <a:bodyPr spcFirstLastPara="1" wrap="square" lIns="0" tIns="45700" rIns="0" bIns="45700" anchor="t" anchorCtr="0">
            <a:normAutofit/>
          </a:bodyPr>
          <a:lstStyle/>
          <a:p>
            <a:pPr marL="137160" lvl="0" indent="-190500" algn="l" rtl="0">
              <a:lnSpc>
                <a:spcPct val="90000"/>
              </a:lnSpc>
              <a:spcBef>
                <a:spcPts val="0"/>
              </a:spcBef>
              <a:spcAft>
                <a:spcPts val="0"/>
              </a:spcAft>
              <a:buSzPts val="3000"/>
              <a:buChar char=" "/>
            </a:pPr>
            <a:r>
              <a:rPr lang="en-US"/>
              <a:t>Who do people go to for emotional (or spiritual) support?</a:t>
            </a:r>
            <a:endParaRPr/>
          </a:p>
          <a:p>
            <a:pPr marL="137160" lvl="0" indent="-190500" algn="l" rtl="0">
              <a:lnSpc>
                <a:spcPct val="90000"/>
              </a:lnSpc>
              <a:spcBef>
                <a:spcPts val="2100"/>
              </a:spcBef>
              <a:spcAft>
                <a:spcPts val="0"/>
              </a:spcAft>
              <a:buSzPts val="3000"/>
              <a:buChar char=" "/>
            </a:pPr>
            <a:r>
              <a:rPr lang="en-US"/>
              <a:t> </a:t>
            </a:r>
            <a:endParaRPr/>
          </a:p>
        </p:txBody>
      </p:sp>
      <p:sp>
        <p:nvSpPr>
          <p:cNvPr id="176" name="Google Shape;176;p5"/>
          <p:cNvSpPr/>
          <p:nvPr/>
        </p:nvSpPr>
        <p:spPr>
          <a:xfrm>
            <a:off x="22" y="9501474"/>
            <a:ext cx="18287978" cy="99726"/>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177" name="Google Shape;177;p5"/>
          <p:cNvSpPr/>
          <p:nvPr/>
        </p:nvSpPr>
        <p:spPr>
          <a:xfrm>
            <a:off x="1" y="9601200"/>
            <a:ext cx="18288000" cy="685800"/>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grpSp>
        <p:nvGrpSpPr>
          <p:cNvPr id="178" name="Google Shape;178;p5"/>
          <p:cNvGrpSpPr/>
          <p:nvPr/>
        </p:nvGrpSpPr>
        <p:grpSpPr>
          <a:xfrm>
            <a:off x="4470399" y="1079500"/>
            <a:ext cx="9347200" cy="8128000"/>
            <a:chOff x="1422399" y="0"/>
            <a:chExt cx="9347200" cy="8128000"/>
          </a:xfrm>
        </p:grpSpPr>
        <p:sp>
          <p:nvSpPr>
            <p:cNvPr id="179" name="Google Shape;179;p5"/>
            <p:cNvSpPr/>
            <p:nvPr/>
          </p:nvSpPr>
          <p:spPr>
            <a:xfrm>
              <a:off x="1422399" y="0"/>
              <a:ext cx="8128000" cy="8128000"/>
            </a:xfrm>
            <a:prstGeom prst="triangle">
              <a:avLst>
                <a:gd name="adj" fmla="val 50000"/>
              </a:avLst>
            </a:prstGeom>
            <a:solidFill>
              <a:schemeClr val="accent1"/>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5"/>
            <p:cNvSpPr/>
            <p:nvPr/>
          </p:nvSpPr>
          <p:spPr>
            <a:xfrm>
              <a:off x="5486399" y="813593"/>
              <a:ext cx="5283200" cy="1155699"/>
            </a:xfrm>
            <a:prstGeom prst="roundRect">
              <a:avLst>
                <a:gd name="adj" fmla="val 16667"/>
              </a:avLst>
            </a:prstGeom>
            <a:solidFill>
              <a:schemeClr val="lt1">
                <a:alpha val="90196"/>
              </a:schemeClr>
            </a:solidFill>
            <a:ln w="158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5"/>
            <p:cNvSpPr txBox="1"/>
            <p:nvPr/>
          </p:nvSpPr>
          <p:spPr>
            <a:xfrm>
              <a:off x="5542816" y="870010"/>
              <a:ext cx="5170366" cy="1042865"/>
            </a:xfrm>
            <a:prstGeom prst="rect">
              <a:avLst/>
            </a:prstGeom>
            <a:noFill/>
            <a:ln>
              <a:noFill/>
            </a:ln>
          </p:spPr>
          <p:txBody>
            <a:bodyPr spcFirstLastPara="1" wrap="square" lIns="110475" tIns="110475" rIns="110475" bIns="110475" anchor="ctr" anchorCtr="0">
              <a:noAutofit/>
            </a:bodyPr>
            <a:lstStyle/>
            <a:p>
              <a:pPr marL="0" marR="0" lvl="0" indent="0" algn="ctr" rtl="0">
                <a:lnSpc>
                  <a:spcPct val="90000"/>
                </a:lnSpc>
                <a:spcBef>
                  <a:spcPts val="0"/>
                </a:spcBef>
                <a:spcAft>
                  <a:spcPts val="0"/>
                </a:spcAft>
                <a:buClr>
                  <a:schemeClr val="dk1"/>
                </a:buClr>
                <a:buSzPts val="2900"/>
                <a:buFont typeface="Calibri"/>
                <a:buNone/>
              </a:pPr>
              <a:r>
                <a:rPr lang="en-US" sz="2900">
                  <a:solidFill>
                    <a:schemeClr val="dk1"/>
                  </a:solidFill>
                  <a:latin typeface="Calibri"/>
                  <a:ea typeface="Calibri"/>
                  <a:cs typeface="Calibri"/>
                  <a:sym typeface="Calibri"/>
                </a:rPr>
                <a:t>Inpatient Services</a:t>
              </a:r>
              <a:endParaRPr/>
            </a:p>
          </p:txBody>
        </p:sp>
        <p:sp>
          <p:nvSpPr>
            <p:cNvPr id="182" name="Google Shape;182;p5"/>
            <p:cNvSpPr/>
            <p:nvPr/>
          </p:nvSpPr>
          <p:spPr>
            <a:xfrm>
              <a:off x="5486399" y="2113756"/>
              <a:ext cx="5283200" cy="1155699"/>
            </a:xfrm>
            <a:prstGeom prst="roundRect">
              <a:avLst>
                <a:gd name="adj" fmla="val 16667"/>
              </a:avLst>
            </a:prstGeom>
            <a:solidFill>
              <a:schemeClr val="lt1">
                <a:alpha val="90196"/>
              </a:schemeClr>
            </a:solidFill>
            <a:ln w="158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5"/>
            <p:cNvSpPr txBox="1"/>
            <p:nvPr/>
          </p:nvSpPr>
          <p:spPr>
            <a:xfrm>
              <a:off x="5542816" y="2170173"/>
              <a:ext cx="5170366" cy="1042865"/>
            </a:xfrm>
            <a:prstGeom prst="rect">
              <a:avLst/>
            </a:prstGeom>
            <a:noFill/>
            <a:ln>
              <a:noFill/>
            </a:ln>
          </p:spPr>
          <p:txBody>
            <a:bodyPr spcFirstLastPara="1" wrap="square" lIns="110475" tIns="110475" rIns="110475" bIns="110475" anchor="ctr" anchorCtr="0">
              <a:noAutofit/>
            </a:bodyPr>
            <a:lstStyle/>
            <a:p>
              <a:pPr marL="0" marR="0" lvl="0" indent="0" algn="ctr" rtl="0">
                <a:lnSpc>
                  <a:spcPct val="90000"/>
                </a:lnSpc>
                <a:spcBef>
                  <a:spcPts val="0"/>
                </a:spcBef>
                <a:spcAft>
                  <a:spcPts val="0"/>
                </a:spcAft>
                <a:buClr>
                  <a:schemeClr val="dk1"/>
                </a:buClr>
                <a:buSzPts val="2900"/>
                <a:buFont typeface="Calibri"/>
                <a:buNone/>
              </a:pPr>
              <a:r>
                <a:rPr lang="en-US" sz="2900">
                  <a:solidFill>
                    <a:schemeClr val="dk1"/>
                  </a:solidFill>
                  <a:latin typeface="Calibri"/>
                  <a:ea typeface="Calibri"/>
                  <a:cs typeface="Calibri"/>
                  <a:sym typeface="Calibri"/>
                </a:rPr>
                <a:t>Professionals and Paraprofessionals</a:t>
              </a:r>
              <a:endParaRPr/>
            </a:p>
          </p:txBody>
        </p:sp>
        <p:sp>
          <p:nvSpPr>
            <p:cNvPr id="184" name="Google Shape;184;p5"/>
            <p:cNvSpPr/>
            <p:nvPr/>
          </p:nvSpPr>
          <p:spPr>
            <a:xfrm>
              <a:off x="5486399" y="3413918"/>
              <a:ext cx="5283200" cy="1155699"/>
            </a:xfrm>
            <a:prstGeom prst="roundRect">
              <a:avLst>
                <a:gd name="adj" fmla="val 16667"/>
              </a:avLst>
            </a:prstGeom>
            <a:solidFill>
              <a:schemeClr val="lt1">
                <a:alpha val="90196"/>
              </a:schemeClr>
            </a:solidFill>
            <a:ln w="158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5"/>
            <p:cNvSpPr txBox="1"/>
            <p:nvPr/>
          </p:nvSpPr>
          <p:spPr>
            <a:xfrm>
              <a:off x="5542816" y="3470335"/>
              <a:ext cx="5170366" cy="1042865"/>
            </a:xfrm>
            <a:prstGeom prst="rect">
              <a:avLst/>
            </a:prstGeom>
            <a:noFill/>
            <a:ln>
              <a:noFill/>
            </a:ln>
          </p:spPr>
          <p:txBody>
            <a:bodyPr spcFirstLastPara="1" wrap="square" lIns="110475" tIns="110475" rIns="110475" bIns="110475" anchor="ctr" anchorCtr="0">
              <a:noAutofit/>
            </a:bodyPr>
            <a:lstStyle/>
            <a:p>
              <a:pPr marL="0" marR="0" lvl="0" indent="0" algn="ctr" rtl="0">
                <a:lnSpc>
                  <a:spcPct val="90000"/>
                </a:lnSpc>
                <a:spcBef>
                  <a:spcPts val="0"/>
                </a:spcBef>
                <a:spcAft>
                  <a:spcPts val="0"/>
                </a:spcAft>
                <a:buClr>
                  <a:schemeClr val="dk1"/>
                </a:buClr>
                <a:buSzPts val="2900"/>
                <a:buFont typeface="Calibri"/>
                <a:buNone/>
              </a:pPr>
              <a:r>
                <a:rPr lang="en-US" sz="2900">
                  <a:solidFill>
                    <a:schemeClr val="dk1"/>
                  </a:solidFill>
                  <a:latin typeface="Calibri"/>
                  <a:ea typeface="Calibri"/>
                  <a:cs typeface="Calibri"/>
                  <a:sym typeface="Calibri"/>
                </a:rPr>
                <a:t>Trained Volunteers</a:t>
              </a:r>
              <a:endParaRPr/>
            </a:p>
          </p:txBody>
        </p:sp>
        <p:sp>
          <p:nvSpPr>
            <p:cNvPr id="186" name="Google Shape;186;p5"/>
            <p:cNvSpPr/>
            <p:nvPr/>
          </p:nvSpPr>
          <p:spPr>
            <a:xfrm>
              <a:off x="5486399" y="4714081"/>
              <a:ext cx="5283200" cy="1155699"/>
            </a:xfrm>
            <a:prstGeom prst="roundRect">
              <a:avLst>
                <a:gd name="adj" fmla="val 16667"/>
              </a:avLst>
            </a:prstGeom>
            <a:solidFill>
              <a:schemeClr val="lt1">
                <a:alpha val="90196"/>
              </a:schemeClr>
            </a:solidFill>
            <a:ln w="158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5"/>
            <p:cNvSpPr txBox="1"/>
            <p:nvPr/>
          </p:nvSpPr>
          <p:spPr>
            <a:xfrm>
              <a:off x="5542816" y="4770498"/>
              <a:ext cx="5170366" cy="1042865"/>
            </a:xfrm>
            <a:prstGeom prst="rect">
              <a:avLst/>
            </a:prstGeom>
            <a:noFill/>
            <a:ln>
              <a:noFill/>
            </a:ln>
          </p:spPr>
          <p:txBody>
            <a:bodyPr spcFirstLastPara="1" wrap="square" lIns="110475" tIns="110475" rIns="110475" bIns="110475" anchor="ctr" anchorCtr="0">
              <a:noAutofit/>
            </a:bodyPr>
            <a:lstStyle/>
            <a:p>
              <a:pPr marL="0" marR="0" lvl="0" indent="0" algn="ctr" rtl="0">
                <a:lnSpc>
                  <a:spcPct val="90000"/>
                </a:lnSpc>
                <a:spcBef>
                  <a:spcPts val="0"/>
                </a:spcBef>
                <a:spcAft>
                  <a:spcPts val="0"/>
                </a:spcAft>
                <a:buClr>
                  <a:schemeClr val="dk1"/>
                </a:buClr>
                <a:buSzPts val="2900"/>
                <a:buFont typeface="Calibri"/>
                <a:buNone/>
              </a:pPr>
              <a:r>
                <a:rPr lang="en-US" sz="2900">
                  <a:solidFill>
                    <a:schemeClr val="dk1"/>
                  </a:solidFill>
                  <a:latin typeface="Calibri"/>
                  <a:ea typeface="Calibri"/>
                  <a:cs typeface="Calibri"/>
                  <a:sym typeface="Calibri"/>
                </a:rPr>
                <a:t>Spiritual Leaders &amp; Faith Community</a:t>
              </a:r>
              <a:endParaRPr/>
            </a:p>
          </p:txBody>
        </p:sp>
        <p:sp>
          <p:nvSpPr>
            <p:cNvPr id="188" name="Google Shape;188;p5"/>
            <p:cNvSpPr/>
            <p:nvPr/>
          </p:nvSpPr>
          <p:spPr>
            <a:xfrm>
              <a:off x="5486399" y="6014243"/>
              <a:ext cx="5283200" cy="1155699"/>
            </a:xfrm>
            <a:prstGeom prst="roundRect">
              <a:avLst>
                <a:gd name="adj" fmla="val 16667"/>
              </a:avLst>
            </a:prstGeom>
            <a:solidFill>
              <a:schemeClr val="lt1">
                <a:alpha val="90196"/>
              </a:schemeClr>
            </a:solidFill>
            <a:ln w="158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5"/>
            <p:cNvSpPr txBox="1"/>
            <p:nvPr/>
          </p:nvSpPr>
          <p:spPr>
            <a:xfrm>
              <a:off x="5542816" y="6070660"/>
              <a:ext cx="5170366" cy="1042865"/>
            </a:xfrm>
            <a:prstGeom prst="rect">
              <a:avLst/>
            </a:prstGeom>
            <a:noFill/>
            <a:ln>
              <a:noFill/>
            </a:ln>
          </p:spPr>
          <p:txBody>
            <a:bodyPr spcFirstLastPara="1" wrap="square" lIns="110475" tIns="110475" rIns="110475" bIns="110475" anchor="ctr" anchorCtr="0">
              <a:noAutofit/>
            </a:bodyPr>
            <a:lstStyle/>
            <a:p>
              <a:pPr marL="0" marR="0" lvl="0" indent="0" algn="ctr" rtl="0">
                <a:lnSpc>
                  <a:spcPct val="90000"/>
                </a:lnSpc>
                <a:spcBef>
                  <a:spcPts val="0"/>
                </a:spcBef>
                <a:spcAft>
                  <a:spcPts val="0"/>
                </a:spcAft>
                <a:buClr>
                  <a:schemeClr val="dk1"/>
                </a:buClr>
                <a:buSzPts val="2900"/>
                <a:buFont typeface="Calibri"/>
                <a:buNone/>
              </a:pPr>
              <a:r>
                <a:rPr lang="en-US" sz="2900">
                  <a:solidFill>
                    <a:schemeClr val="dk1"/>
                  </a:solidFill>
                  <a:latin typeface="Calibri"/>
                  <a:ea typeface="Calibri"/>
                  <a:cs typeface="Calibri"/>
                  <a:sym typeface="Calibri"/>
                </a:rPr>
                <a:t>Family and Friends</a:t>
              </a:r>
              <a:endParaRPr/>
            </a:p>
          </p:txBody>
        </p:sp>
      </p:grpSp>
      <p:sp>
        <p:nvSpPr>
          <p:cNvPr id="190" name="Google Shape;190;p5"/>
          <p:cNvSpPr txBox="1"/>
          <p:nvPr/>
        </p:nvSpPr>
        <p:spPr>
          <a:xfrm>
            <a:off x="13792200" y="3128554"/>
            <a:ext cx="4385543"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dk1"/>
                </a:solidFill>
                <a:latin typeface="Calibri"/>
                <a:ea typeface="Calibri"/>
                <a:cs typeface="Calibri"/>
                <a:sym typeface="Calibri"/>
              </a:rPr>
              <a:t>These top two groups are needed and accessed by a small percentage of people.</a:t>
            </a:r>
            <a:endParaRPr/>
          </a:p>
        </p:txBody>
      </p:sp>
      <p:sp>
        <p:nvSpPr>
          <p:cNvPr id="191" name="Google Shape;191;p5"/>
          <p:cNvSpPr txBox="1"/>
          <p:nvPr/>
        </p:nvSpPr>
        <p:spPr>
          <a:xfrm>
            <a:off x="13792200" y="5565744"/>
            <a:ext cx="4385543" cy="156966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dk1"/>
                </a:solidFill>
                <a:latin typeface="Calibri"/>
                <a:ea typeface="Calibri"/>
                <a:cs typeface="Calibri"/>
                <a:sym typeface="Calibri"/>
              </a:rPr>
              <a:t>Many people can access and benefit from support offered by volunteers and community members, plus family and friends.</a:t>
            </a:r>
            <a:endParaRPr/>
          </a:p>
        </p:txBody>
      </p:sp>
      <p:sp>
        <p:nvSpPr>
          <p:cNvPr id="192" name="Google Shape;192;p5"/>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pic>
        <p:nvPicPr>
          <p:cNvPr id="193" name="Google Shape;193;p5"/>
          <p:cNvPicPr preferRelativeResize="0"/>
          <p:nvPr/>
        </p:nvPicPr>
        <p:blipFill rotWithShape="1">
          <a:blip r:embed="rId3">
            <a:alphaModFix/>
          </a:blip>
          <a:srcRect/>
          <a:stretch/>
        </p:blipFill>
        <p:spPr>
          <a:xfrm>
            <a:off x="17635152" y="9669756"/>
            <a:ext cx="542591" cy="54868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Google Shape;199;p6" descr="A church with crosses on top&#10;&#10;AI-generated content may be incorrect."/>
          <p:cNvPicPr preferRelativeResize="0"/>
          <p:nvPr/>
        </p:nvPicPr>
        <p:blipFill rotWithShape="1">
          <a:blip r:embed="rId3">
            <a:alphaModFix amt="8000"/>
          </a:blip>
          <a:srcRect/>
          <a:stretch/>
        </p:blipFill>
        <p:spPr>
          <a:xfrm>
            <a:off x="0" y="0"/>
            <a:ext cx="18288000" cy="10287000"/>
          </a:xfrm>
          <a:prstGeom prst="rect">
            <a:avLst/>
          </a:prstGeom>
          <a:noFill/>
          <a:ln>
            <a:noFill/>
          </a:ln>
        </p:spPr>
      </p:pic>
      <p:sp>
        <p:nvSpPr>
          <p:cNvPr id="200" name="Google Shape;200;p6"/>
          <p:cNvSpPr txBox="1">
            <a:spLocks noGrp="1"/>
          </p:cNvSpPr>
          <p:nvPr>
            <p:ph type="title"/>
          </p:nvPr>
        </p:nvSpPr>
        <p:spPr>
          <a:xfrm>
            <a:off x="1905000" y="1257300"/>
            <a:ext cx="14478000" cy="1043941"/>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6000"/>
              <a:buFont typeface="Calibri"/>
              <a:buNone/>
            </a:pPr>
            <a:r>
              <a:rPr lang="en-US" sz="6000"/>
              <a:t>How can PFA benefit our Catholic communities?</a:t>
            </a:r>
            <a:endParaRPr/>
          </a:p>
        </p:txBody>
      </p:sp>
      <p:sp>
        <p:nvSpPr>
          <p:cNvPr id="201" name="Google Shape;201;p6"/>
          <p:cNvSpPr txBox="1">
            <a:spLocks noGrp="1"/>
          </p:cNvSpPr>
          <p:nvPr>
            <p:ph type="body" idx="1"/>
          </p:nvPr>
        </p:nvSpPr>
        <p:spPr>
          <a:xfrm>
            <a:off x="1981200" y="2857500"/>
            <a:ext cx="14401800" cy="6035040"/>
          </a:xfrm>
          <a:prstGeom prst="rect">
            <a:avLst/>
          </a:prstGeom>
          <a:noFill/>
          <a:ln>
            <a:noFill/>
          </a:ln>
        </p:spPr>
        <p:txBody>
          <a:bodyPr spcFirstLastPara="1" wrap="square" lIns="0" tIns="45700" rIns="0" bIns="45700" anchor="t" anchorCtr="0">
            <a:noAutofit/>
          </a:bodyPr>
          <a:lstStyle/>
          <a:p>
            <a:pPr marL="137160" lvl="0" indent="-228600" algn="l" rtl="0">
              <a:lnSpc>
                <a:spcPct val="90000"/>
              </a:lnSpc>
              <a:spcBef>
                <a:spcPts val="0"/>
              </a:spcBef>
              <a:spcAft>
                <a:spcPts val="0"/>
              </a:spcAft>
              <a:buSzPts val="3600"/>
              <a:buChar char=" "/>
            </a:pPr>
            <a:r>
              <a:rPr lang="en-US" sz="3600"/>
              <a:t>Gives the information and confidence needed so that we may:</a:t>
            </a:r>
            <a:endParaRPr/>
          </a:p>
          <a:p>
            <a:pPr marL="1124712" lvl="3" indent="-274320" algn="l" rtl="0">
              <a:lnSpc>
                <a:spcPct val="90000"/>
              </a:lnSpc>
              <a:spcBef>
                <a:spcPts val="600"/>
              </a:spcBef>
              <a:spcAft>
                <a:spcPts val="0"/>
              </a:spcAft>
              <a:buSzPts val="3000"/>
              <a:buFont typeface="Arial"/>
              <a:buChar char="•"/>
            </a:pPr>
            <a:r>
              <a:rPr lang="en-US" sz="3000"/>
              <a:t>notice someone may be suffering and have an idea of how to respond</a:t>
            </a:r>
            <a:endParaRPr/>
          </a:p>
          <a:p>
            <a:pPr marL="1124712" lvl="3" indent="-274320" algn="l" rtl="0">
              <a:lnSpc>
                <a:spcPct val="90000"/>
              </a:lnSpc>
              <a:spcBef>
                <a:spcPts val="900"/>
              </a:spcBef>
              <a:spcAft>
                <a:spcPts val="0"/>
              </a:spcAft>
              <a:buSzPts val="3000"/>
              <a:buFont typeface="Arial"/>
              <a:buChar char="•"/>
            </a:pPr>
            <a:r>
              <a:rPr lang="en-US" sz="3000"/>
              <a:t>offer someone the gift of our time and presence, offer accompaniment</a:t>
            </a:r>
            <a:endParaRPr/>
          </a:p>
          <a:p>
            <a:pPr marL="1124712" lvl="3" indent="-274320" algn="l" rtl="0">
              <a:lnSpc>
                <a:spcPct val="90000"/>
              </a:lnSpc>
              <a:spcBef>
                <a:spcPts val="900"/>
              </a:spcBef>
              <a:spcAft>
                <a:spcPts val="0"/>
              </a:spcAft>
              <a:buSzPts val="3000"/>
              <a:buFont typeface="Arial"/>
              <a:buChar char="•"/>
            </a:pPr>
            <a:r>
              <a:rPr lang="en-US" sz="3000"/>
              <a:t>know when someone’s need is beyond our scope and how to potentially link someone to additional helps or supports</a:t>
            </a:r>
            <a:endParaRPr/>
          </a:p>
        </p:txBody>
      </p:sp>
      <p:sp>
        <p:nvSpPr>
          <p:cNvPr id="202" name="Google Shape;202;p6"/>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7"/>
        <p:cNvGrpSpPr/>
        <p:nvPr/>
      </p:nvGrpSpPr>
      <p:grpSpPr>
        <a:xfrm>
          <a:off x="0" y="0"/>
          <a:ext cx="0" cy="0"/>
          <a:chOff x="0" y="0"/>
          <a:chExt cx="0" cy="0"/>
        </a:xfrm>
      </p:grpSpPr>
      <p:sp>
        <p:nvSpPr>
          <p:cNvPr id="208" name="Google Shape;208;p7"/>
          <p:cNvSpPr txBox="1">
            <a:spLocks noGrp="1"/>
          </p:cNvSpPr>
          <p:nvPr>
            <p:ph type="title"/>
          </p:nvPr>
        </p:nvSpPr>
        <p:spPr>
          <a:xfrm>
            <a:off x="1645920" y="429905"/>
            <a:ext cx="15087600" cy="2176136"/>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7200"/>
              <a:buFont typeface="Calibri"/>
              <a:buNone/>
            </a:pPr>
            <a:r>
              <a:rPr lang="en-US"/>
              <a:t>PFA can provide</a:t>
            </a:r>
            <a:endParaRPr/>
          </a:p>
        </p:txBody>
      </p:sp>
      <p:sp>
        <p:nvSpPr>
          <p:cNvPr id="209" name="Google Shape;209;p7"/>
          <p:cNvSpPr txBox="1">
            <a:spLocks noGrp="1"/>
          </p:cNvSpPr>
          <p:nvPr>
            <p:ph type="body" idx="1"/>
          </p:nvPr>
        </p:nvSpPr>
        <p:spPr>
          <a:xfrm>
            <a:off x="1645920" y="2797364"/>
            <a:ext cx="10240962" cy="6035675"/>
          </a:xfrm>
          <a:prstGeom prst="rect">
            <a:avLst/>
          </a:prstGeom>
          <a:noFill/>
          <a:ln>
            <a:noFill/>
          </a:ln>
        </p:spPr>
        <p:txBody>
          <a:bodyPr spcFirstLastPara="1" wrap="square" lIns="0" tIns="45700" rIns="0" bIns="45700" anchor="t" anchorCtr="0">
            <a:normAutofit/>
          </a:bodyPr>
          <a:lstStyle/>
          <a:p>
            <a:pPr marL="137160" lvl="0" indent="-190500" algn="l" rtl="0">
              <a:lnSpc>
                <a:spcPct val="90000"/>
              </a:lnSpc>
              <a:spcBef>
                <a:spcPts val="0"/>
              </a:spcBef>
              <a:spcAft>
                <a:spcPts val="0"/>
              </a:spcAft>
              <a:buSzPts val="3000"/>
              <a:buChar char=" "/>
            </a:pPr>
            <a:r>
              <a:rPr lang="en-US"/>
              <a:t>Comfort</a:t>
            </a:r>
            <a:endParaRPr/>
          </a:p>
          <a:p>
            <a:pPr marL="137160" lvl="0" indent="-190500" algn="l" rtl="0">
              <a:lnSpc>
                <a:spcPct val="90000"/>
              </a:lnSpc>
              <a:spcBef>
                <a:spcPts val="2100"/>
              </a:spcBef>
              <a:spcAft>
                <a:spcPts val="0"/>
              </a:spcAft>
              <a:buSzPts val="3000"/>
              <a:buChar char=" "/>
            </a:pPr>
            <a:r>
              <a:rPr lang="en-US"/>
              <a:t>Someone to listen</a:t>
            </a:r>
            <a:endParaRPr/>
          </a:p>
          <a:p>
            <a:pPr marL="137160" lvl="0" indent="-190500" algn="l" rtl="0">
              <a:lnSpc>
                <a:spcPct val="90000"/>
              </a:lnSpc>
              <a:spcBef>
                <a:spcPts val="2100"/>
              </a:spcBef>
              <a:spcAft>
                <a:spcPts val="0"/>
              </a:spcAft>
              <a:buSzPts val="3000"/>
              <a:buChar char=" "/>
            </a:pPr>
            <a:r>
              <a:rPr lang="en-US"/>
              <a:t>Protection from further harm</a:t>
            </a:r>
            <a:endParaRPr/>
          </a:p>
          <a:p>
            <a:pPr marL="137160" lvl="0" indent="-190500" algn="l" rtl="0">
              <a:lnSpc>
                <a:spcPct val="90000"/>
              </a:lnSpc>
              <a:spcBef>
                <a:spcPts val="2100"/>
              </a:spcBef>
              <a:spcAft>
                <a:spcPts val="0"/>
              </a:spcAft>
              <a:buSzPts val="3000"/>
              <a:buChar char=" "/>
            </a:pPr>
            <a:r>
              <a:rPr lang="en-US"/>
              <a:t>Emotional and spiritual support and prayer</a:t>
            </a:r>
            <a:endParaRPr/>
          </a:p>
          <a:p>
            <a:pPr marL="137160" lvl="0" indent="-190500" algn="l" rtl="0">
              <a:lnSpc>
                <a:spcPct val="90000"/>
              </a:lnSpc>
              <a:spcBef>
                <a:spcPts val="2100"/>
              </a:spcBef>
              <a:spcAft>
                <a:spcPts val="0"/>
              </a:spcAft>
              <a:buSzPts val="3000"/>
              <a:buChar char=" "/>
            </a:pPr>
            <a:r>
              <a:rPr lang="en-US"/>
              <a:t>Information about more advanced services and support </a:t>
            </a:r>
            <a:endParaRPr/>
          </a:p>
          <a:p>
            <a:pPr marL="137160" lvl="0" indent="0" algn="l" rtl="0">
              <a:lnSpc>
                <a:spcPct val="90000"/>
              </a:lnSpc>
              <a:spcBef>
                <a:spcPts val="2100"/>
              </a:spcBef>
              <a:spcAft>
                <a:spcPts val="0"/>
              </a:spcAft>
              <a:buSzPts val="3000"/>
              <a:buNone/>
            </a:pPr>
            <a:endParaRPr/>
          </a:p>
        </p:txBody>
      </p:sp>
      <p:sp>
        <p:nvSpPr>
          <p:cNvPr id="210" name="Google Shape;210;p7"/>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pic>
        <p:nvPicPr>
          <p:cNvPr id="211" name="Google Shape;211;p7" descr="Two people holding each other's hands"/>
          <p:cNvPicPr preferRelativeResize="0"/>
          <p:nvPr/>
        </p:nvPicPr>
        <p:blipFill rotWithShape="1">
          <a:blip r:embed="rId3">
            <a:alphaModFix/>
          </a:blip>
          <a:srcRect l="24336" r="30443" b="-1"/>
          <a:stretch/>
        </p:blipFill>
        <p:spPr>
          <a:xfrm>
            <a:off x="12496800" y="2788834"/>
            <a:ext cx="3933424" cy="580607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6"/>
        <p:cNvGrpSpPr/>
        <p:nvPr/>
      </p:nvGrpSpPr>
      <p:grpSpPr>
        <a:xfrm>
          <a:off x="0" y="0"/>
          <a:ext cx="0" cy="0"/>
          <a:chOff x="0" y="0"/>
          <a:chExt cx="0" cy="0"/>
        </a:xfrm>
      </p:grpSpPr>
      <p:sp>
        <p:nvSpPr>
          <p:cNvPr id="217" name="Google Shape;217;p8"/>
          <p:cNvSpPr txBox="1">
            <a:spLocks noGrp="1"/>
          </p:cNvSpPr>
          <p:nvPr>
            <p:ph type="title"/>
          </p:nvPr>
        </p:nvSpPr>
        <p:spPr>
          <a:xfrm>
            <a:off x="1646238" y="1104900"/>
            <a:ext cx="15087600" cy="1360487"/>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3F3F3F"/>
              </a:buClr>
              <a:buSzPts val="7200"/>
              <a:buFont typeface="Calibri"/>
              <a:buNone/>
            </a:pPr>
            <a:r>
              <a:rPr lang="en-US"/>
              <a:t>PFA is not</a:t>
            </a:r>
            <a:endParaRPr/>
          </a:p>
        </p:txBody>
      </p:sp>
      <p:grpSp>
        <p:nvGrpSpPr>
          <p:cNvPr id="218" name="Google Shape;218;p8"/>
          <p:cNvGrpSpPr/>
          <p:nvPr/>
        </p:nvGrpSpPr>
        <p:grpSpPr>
          <a:xfrm>
            <a:off x="1646238" y="2769336"/>
            <a:ext cx="15087600" cy="6034201"/>
            <a:chOff x="0" y="736"/>
            <a:chExt cx="15087600" cy="6034201"/>
          </a:xfrm>
        </p:grpSpPr>
        <p:cxnSp>
          <p:nvCxnSpPr>
            <p:cNvPr id="219" name="Google Shape;219;p8"/>
            <p:cNvCxnSpPr/>
            <p:nvPr/>
          </p:nvCxnSpPr>
          <p:spPr>
            <a:xfrm>
              <a:off x="0" y="736"/>
              <a:ext cx="15087600" cy="0"/>
            </a:xfrm>
            <a:prstGeom prst="straightConnector1">
              <a:avLst/>
            </a:prstGeom>
            <a:solidFill>
              <a:schemeClr val="accent2"/>
            </a:solidFill>
            <a:ln w="15875" cap="flat" cmpd="sng">
              <a:solidFill>
                <a:schemeClr val="accent2"/>
              </a:solidFill>
              <a:prstDash val="solid"/>
              <a:round/>
              <a:headEnd type="none" w="sm" len="sm"/>
              <a:tailEnd type="none" w="sm" len="sm"/>
            </a:ln>
          </p:spPr>
        </p:cxnSp>
        <p:sp>
          <p:nvSpPr>
            <p:cNvPr id="220" name="Google Shape;220;p8"/>
            <p:cNvSpPr/>
            <p:nvPr/>
          </p:nvSpPr>
          <p:spPr>
            <a:xfrm>
              <a:off x="0" y="736"/>
              <a:ext cx="15087600" cy="120684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8"/>
            <p:cNvSpPr txBox="1"/>
            <p:nvPr/>
          </p:nvSpPr>
          <p:spPr>
            <a:xfrm>
              <a:off x="0" y="736"/>
              <a:ext cx="15087600" cy="1206840"/>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Something only professionals do</a:t>
              </a:r>
              <a:endParaRPr/>
            </a:p>
          </p:txBody>
        </p:sp>
        <p:cxnSp>
          <p:nvCxnSpPr>
            <p:cNvPr id="222" name="Google Shape;222;p8"/>
            <p:cNvCxnSpPr/>
            <p:nvPr/>
          </p:nvCxnSpPr>
          <p:spPr>
            <a:xfrm>
              <a:off x="0" y="1207577"/>
              <a:ext cx="15087600" cy="0"/>
            </a:xfrm>
            <a:prstGeom prst="straightConnector1">
              <a:avLst/>
            </a:prstGeom>
            <a:solidFill>
              <a:srgbClr val="A91717"/>
            </a:solidFill>
            <a:ln w="15875" cap="flat" cmpd="sng">
              <a:solidFill>
                <a:srgbClr val="A91717"/>
              </a:solidFill>
              <a:prstDash val="solid"/>
              <a:round/>
              <a:headEnd type="none" w="sm" len="sm"/>
              <a:tailEnd type="none" w="sm" len="sm"/>
            </a:ln>
          </p:spPr>
        </p:cxnSp>
        <p:sp>
          <p:nvSpPr>
            <p:cNvPr id="223" name="Google Shape;223;p8"/>
            <p:cNvSpPr/>
            <p:nvPr/>
          </p:nvSpPr>
          <p:spPr>
            <a:xfrm>
              <a:off x="0" y="1207577"/>
              <a:ext cx="15087600" cy="120684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8"/>
            <p:cNvSpPr txBox="1"/>
            <p:nvPr/>
          </p:nvSpPr>
          <p:spPr>
            <a:xfrm>
              <a:off x="0" y="1207577"/>
              <a:ext cx="15087600" cy="1206840"/>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Diagnosing or prescribing medication for treating mental illness</a:t>
              </a:r>
              <a:endParaRPr/>
            </a:p>
          </p:txBody>
        </p:sp>
        <p:cxnSp>
          <p:nvCxnSpPr>
            <p:cNvPr id="225" name="Google Shape;225;p8"/>
            <p:cNvCxnSpPr/>
            <p:nvPr/>
          </p:nvCxnSpPr>
          <p:spPr>
            <a:xfrm>
              <a:off x="0" y="2414417"/>
              <a:ext cx="15087600" cy="0"/>
            </a:xfrm>
            <a:prstGeom prst="straightConnector1">
              <a:avLst/>
            </a:prstGeom>
            <a:solidFill>
              <a:srgbClr val="B23B3B"/>
            </a:solidFill>
            <a:ln w="15875" cap="flat" cmpd="sng">
              <a:solidFill>
                <a:srgbClr val="B23B3B"/>
              </a:solidFill>
              <a:prstDash val="solid"/>
              <a:round/>
              <a:headEnd type="none" w="sm" len="sm"/>
              <a:tailEnd type="none" w="sm" len="sm"/>
            </a:ln>
          </p:spPr>
        </p:cxnSp>
        <p:sp>
          <p:nvSpPr>
            <p:cNvPr id="226" name="Google Shape;226;p8"/>
            <p:cNvSpPr/>
            <p:nvPr/>
          </p:nvSpPr>
          <p:spPr>
            <a:xfrm>
              <a:off x="0" y="2414417"/>
              <a:ext cx="15087600" cy="120684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8"/>
            <p:cNvSpPr txBox="1"/>
            <p:nvPr/>
          </p:nvSpPr>
          <p:spPr>
            <a:xfrm>
              <a:off x="0" y="2414417"/>
              <a:ext cx="15087600" cy="1206840"/>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Professional counseling or therapy</a:t>
              </a:r>
              <a:endParaRPr/>
            </a:p>
          </p:txBody>
        </p:sp>
        <p:cxnSp>
          <p:nvCxnSpPr>
            <p:cNvPr id="228" name="Google Shape;228;p8"/>
            <p:cNvCxnSpPr/>
            <p:nvPr/>
          </p:nvCxnSpPr>
          <p:spPr>
            <a:xfrm>
              <a:off x="0" y="3621257"/>
              <a:ext cx="15087600" cy="0"/>
            </a:xfrm>
            <a:prstGeom prst="straightConnector1">
              <a:avLst/>
            </a:prstGeom>
            <a:solidFill>
              <a:srgbClr val="AA7070"/>
            </a:solidFill>
            <a:ln w="15875" cap="flat" cmpd="sng">
              <a:solidFill>
                <a:srgbClr val="AA7070"/>
              </a:solidFill>
              <a:prstDash val="solid"/>
              <a:round/>
              <a:headEnd type="none" w="sm" len="sm"/>
              <a:tailEnd type="none" w="sm" len="sm"/>
            </a:ln>
          </p:spPr>
        </p:cxnSp>
        <p:sp>
          <p:nvSpPr>
            <p:cNvPr id="229" name="Google Shape;229;p8"/>
            <p:cNvSpPr/>
            <p:nvPr/>
          </p:nvSpPr>
          <p:spPr>
            <a:xfrm>
              <a:off x="0" y="3621257"/>
              <a:ext cx="15087600" cy="120684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8"/>
            <p:cNvSpPr txBox="1"/>
            <p:nvPr/>
          </p:nvSpPr>
          <p:spPr>
            <a:xfrm>
              <a:off x="0" y="3621257"/>
              <a:ext cx="15087600" cy="1206840"/>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Pressing for all the details of what has caused/is causing someone’s distress</a:t>
              </a:r>
              <a:endParaRPr/>
            </a:p>
          </p:txBody>
        </p:sp>
        <p:cxnSp>
          <p:nvCxnSpPr>
            <p:cNvPr id="231" name="Google Shape;231;p8"/>
            <p:cNvCxnSpPr/>
            <p:nvPr/>
          </p:nvCxnSpPr>
          <p:spPr>
            <a:xfrm>
              <a:off x="0" y="4828097"/>
              <a:ext cx="15087600" cy="0"/>
            </a:xfrm>
            <a:prstGeom prst="straightConnector1">
              <a:avLst/>
            </a:prstGeom>
            <a:solidFill>
              <a:srgbClr val="A4A4A4"/>
            </a:solidFill>
            <a:ln w="15875" cap="flat" cmpd="sng">
              <a:solidFill>
                <a:srgbClr val="A4A4A4"/>
              </a:solidFill>
              <a:prstDash val="solid"/>
              <a:round/>
              <a:headEnd type="none" w="sm" len="sm"/>
              <a:tailEnd type="none" w="sm" len="sm"/>
            </a:ln>
          </p:spPr>
        </p:cxnSp>
        <p:sp>
          <p:nvSpPr>
            <p:cNvPr id="232" name="Google Shape;232;p8"/>
            <p:cNvSpPr/>
            <p:nvPr/>
          </p:nvSpPr>
          <p:spPr>
            <a:xfrm>
              <a:off x="0" y="4828097"/>
              <a:ext cx="15087600" cy="120684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8"/>
            <p:cNvSpPr txBox="1"/>
            <p:nvPr/>
          </p:nvSpPr>
          <p:spPr>
            <a:xfrm>
              <a:off x="0" y="4828097"/>
              <a:ext cx="15087600" cy="1206840"/>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Fixing someone’s mental illness or distress</a:t>
              </a:r>
              <a:endParaRPr sz="3200">
                <a:solidFill>
                  <a:schemeClr val="dk1"/>
                </a:solidFill>
                <a:latin typeface="Calibri"/>
                <a:ea typeface="Calibri"/>
                <a:cs typeface="Calibri"/>
                <a:sym typeface="Calibri"/>
              </a:endParaRPr>
            </a:p>
          </p:txBody>
        </p:sp>
      </p:grpSp>
      <p:sp>
        <p:nvSpPr>
          <p:cNvPr id="234" name="Google Shape;234;p8"/>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9"/>
          <p:cNvSpPr txBox="1">
            <a:spLocks noGrp="1"/>
          </p:cNvSpPr>
          <p:nvPr>
            <p:ph type="title"/>
          </p:nvPr>
        </p:nvSpPr>
        <p:spPr>
          <a:xfrm>
            <a:off x="1485900" y="746759"/>
            <a:ext cx="15316200" cy="1577341"/>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7200"/>
              <a:buFont typeface="Calibri"/>
              <a:buNone/>
            </a:pPr>
            <a:r>
              <a:rPr lang="en-US"/>
              <a:t>Why someone may need PFA support</a:t>
            </a:r>
            <a:endParaRPr/>
          </a:p>
        </p:txBody>
      </p:sp>
      <p:sp>
        <p:nvSpPr>
          <p:cNvPr id="241" name="Google Shape;241;p9"/>
          <p:cNvSpPr txBox="1">
            <a:spLocks noGrp="1"/>
          </p:cNvSpPr>
          <p:nvPr>
            <p:ph type="body" idx="1"/>
          </p:nvPr>
        </p:nvSpPr>
        <p:spPr>
          <a:xfrm>
            <a:off x="2057102" y="3073401"/>
            <a:ext cx="9601498" cy="6108699"/>
          </a:xfrm>
          <a:prstGeom prst="rect">
            <a:avLst/>
          </a:prstGeom>
          <a:noFill/>
          <a:ln>
            <a:noFill/>
          </a:ln>
        </p:spPr>
        <p:txBody>
          <a:bodyPr spcFirstLastPara="1" wrap="square" lIns="0" tIns="45700" rIns="0" bIns="45700" anchor="t" anchorCtr="0">
            <a:normAutofit/>
          </a:bodyPr>
          <a:lstStyle/>
          <a:p>
            <a:pPr marL="137160" lvl="0" indent="-228600" algn="l" rtl="0">
              <a:lnSpc>
                <a:spcPct val="90000"/>
              </a:lnSpc>
              <a:spcBef>
                <a:spcPts val="0"/>
              </a:spcBef>
              <a:spcAft>
                <a:spcPts val="0"/>
              </a:spcAft>
              <a:buSzPts val="3600"/>
              <a:buFont typeface="Arial"/>
              <a:buChar char="•"/>
            </a:pPr>
            <a:r>
              <a:rPr lang="en-US" sz="3600"/>
              <a:t> </a:t>
            </a:r>
            <a:r>
              <a:rPr lang="en-US" sz="3200"/>
              <a:t>Living with a mental illness </a:t>
            </a:r>
            <a:endParaRPr/>
          </a:p>
          <a:p>
            <a:pPr marL="137160" lvl="0" indent="-203200" algn="l" rtl="0">
              <a:lnSpc>
                <a:spcPct val="90000"/>
              </a:lnSpc>
              <a:spcBef>
                <a:spcPts val="2100"/>
              </a:spcBef>
              <a:spcAft>
                <a:spcPts val="0"/>
              </a:spcAft>
              <a:buSzPts val="3200"/>
              <a:buFont typeface="Arial"/>
              <a:buChar char="•"/>
            </a:pPr>
            <a:r>
              <a:rPr lang="en-US" sz="3200"/>
              <a:t> Caring for a loved one with a mental illness, or filling any caregiving role</a:t>
            </a:r>
            <a:endParaRPr/>
          </a:p>
          <a:p>
            <a:pPr marL="137160" lvl="0" indent="-203200" algn="l" rtl="0">
              <a:lnSpc>
                <a:spcPct val="90000"/>
              </a:lnSpc>
              <a:spcBef>
                <a:spcPts val="2100"/>
              </a:spcBef>
              <a:spcAft>
                <a:spcPts val="0"/>
              </a:spcAft>
              <a:buSzPts val="3200"/>
              <a:buFont typeface="Arial"/>
              <a:buChar char="•"/>
            </a:pPr>
            <a:r>
              <a:rPr lang="en-US" sz="3200"/>
              <a:t> Following a distressing event such as:</a:t>
            </a:r>
            <a:endParaRPr/>
          </a:p>
          <a:p>
            <a:pPr marL="576072" lvl="1" indent="-274320" algn="l" rtl="0">
              <a:lnSpc>
                <a:spcPct val="90000"/>
              </a:lnSpc>
              <a:spcBef>
                <a:spcPts val="600"/>
              </a:spcBef>
              <a:spcAft>
                <a:spcPts val="0"/>
              </a:spcAft>
              <a:buSzPts val="3200"/>
              <a:buFont typeface="Arial"/>
              <a:buChar char="•"/>
            </a:pPr>
            <a:r>
              <a:rPr lang="en-US" sz="3200"/>
              <a:t>finding out one has a serious physical illness, or losing a loved one</a:t>
            </a:r>
            <a:endParaRPr/>
          </a:p>
          <a:p>
            <a:pPr marL="576072" lvl="1" indent="-274320" algn="l" rtl="0">
              <a:lnSpc>
                <a:spcPct val="90000"/>
              </a:lnSpc>
              <a:spcBef>
                <a:spcPts val="900"/>
              </a:spcBef>
              <a:spcAft>
                <a:spcPts val="0"/>
              </a:spcAft>
              <a:buSzPts val="3200"/>
              <a:buFont typeface="Arial"/>
              <a:buChar char="•"/>
            </a:pPr>
            <a:r>
              <a:rPr lang="en-US" sz="3200"/>
              <a:t>being in a car or other type of accident, or experiencing a natural disaster </a:t>
            </a:r>
            <a:endParaRPr/>
          </a:p>
          <a:p>
            <a:pPr marL="576072" lvl="1" indent="-274320" algn="l" rtl="0">
              <a:lnSpc>
                <a:spcPct val="90000"/>
              </a:lnSpc>
              <a:spcBef>
                <a:spcPts val="900"/>
              </a:spcBef>
              <a:spcAft>
                <a:spcPts val="0"/>
              </a:spcAft>
              <a:buSzPts val="3200"/>
              <a:buFont typeface="Arial"/>
              <a:buChar char="•"/>
            </a:pPr>
            <a:r>
              <a:rPr lang="en-US" sz="3200"/>
              <a:t>being assaulted or experiencing other forms of violence, or witnessing something frightening or traumatic </a:t>
            </a:r>
            <a:endParaRPr/>
          </a:p>
        </p:txBody>
      </p:sp>
      <p:sp>
        <p:nvSpPr>
          <p:cNvPr id="242" name="Google Shape;242;p9"/>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pic>
        <p:nvPicPr>
          <p:cNvPr id="243" name="Google Shape;243;p9" descr="A person holding her head&#10;&#10;AI-generated content may be incorrect."/>
          <p:cNvPicPr preferRelativeResize="0"/>
          <p:nvPr/>
        </p:nvPicPr>
        <p:blipFill rotWithShape="1">
          <a:blip r:embed="rId3">
            <a:alphaModFix/>
          </a:blip>
          <a:srcRect/>
          <a:stretch/>
        </p:blipFill>
        <p:spPr>
          <a:xfrm>
            <a:off x="12251056" y="3073401"/>
            <a:ext cx="4581524" cy="61086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0"/>
          <p:cNvSpPr txBox="1">
            <a:spLocks noGrp="1"/>
          </p:cNvSpPr>
          <p:nvPr>
            <p:ph type="title"/>
          </p:nvPr>
        </p:nvSpPr>
        <p:spPr>
          <a:xfrm>
            <a:off x="1486398" y="429904"/>
            <a:ext cx="10126480" cy="2176136"/>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chemeClr val="dk1"/>
              </a:buClr>
              <a:buSzPts val="7200"/>
              <a:buFont typeface="Calibri"/>
              <a:buNone/>
            </a:pPr>
            <a:r>
              <a:rPr lang="en-US">
                <a:solidFill>
                  <a:schemeClr val="dk1"/>
                </a:solidFill>
              </a:rPr>
              <a:t>What is Stress?</a:t>
            </a:r>
            <a:endParaRPr/>
          </a:p>
        </p:txBody>
      </p:sp>
      <p:sp>
        <p:nvSpPr>
          <p:cNvPr id="250" name="Google Shape;250;p10"/>
          <p:cNvSpPr txBox="1">
            <a:spLocks noGrp="1"/>
          </p:cNvSpPr>
          <p:nvPr>
            <p:ph type="body" idx="1"/>
          </p:nvPr>
        </p:nvSpPr>
        <p:spPr>
          <a:xfrm>
            <a:off x="1566306" y="3035943"/>
            <a:ext cx="15350094" cy="5003157"/>
          </a:xfrm>
          <a:prstGeom prst="rect">
            <a:avLst/>
          </a:prstGeom>
          <a:noFill/>
          <a:ln>
            <a:noFill/>
          </a:ln>
        </p:spPr>
        <p:txBody>
          <a:bodyPr spcFirstLastPara="1" wrap="square" lIns="0" tIns="45700" rIns="0" bIns="45700" anchor="t" anchorCtr="0">
            <a:noAutofit/>
          </a:bodyPr>
          <a:lstStyle/>
          <a:p>
            <a:pPr marL="137160" lvl="0" indent="-254000" algn="l" rtl="0">
              <a:lnSpc>
                <a:spcPct val="90000"/>
              </a:lnSpc>
              <a:spcBef>
                <a:spcPts val="0"/>
              </a:spcBef>
              <a:spcAft>
                <a:spcPts val="0"/>
              </a:spcAft>
              <a:buSzPts val="4000"/>
              <a:buChar char=" "/>
            </a:pPr>
            <a:r>
              <a:rPr lang="en-US" sz="4000"/>
              <a:t>The International Federation of the Red Cross defines stress as “A very broad term referring to the effect of anything in life to which people must adjust.”</a:t>
            </a:r>
            <a:endParaRPr/>
          </a:p>
          <a:p>
            <a:pPr marL="576072" lvl="1" indent="-274320" algn="l" rtl="0">
              <a:lnSpc>
                <a:spcPct val="90000"/>
              </a:lnSpc>
              <a:spcBef>
                <a:spcPts val="600"/>
              </a:spcBef>
              <a:spcAft>
                <a:spcPts val="0"/>
              </a:spcAft>
              <a:buSzPts val="4000"/>
              <a:buChar char="◦"/>
            </a:pPr>
            <a:r>
              <a:rPr lang="en-US" sz="4000"/>
              <a:t>For instance, anything we consider challenging causes stress, even if it is something we willingly choose to do.</a:t>
            </a:r>
            <a:endParaRPr/>
          </a:p>
          <a:p>
            <a:pPr marL="576072" lvl="1" indent="-274320" algn="l" rtl="0">
              <a:lnSpc>
                <a:spcPct val="90000"/>
              </a:lnSpc>
              <a:spcBef>
                <a:spcPts val="900"/>
              </a:spcBef>
              <a:spcAft>
                <a:spcPts val="0"/>
              </a:spcAft>
              <a:buSzPts val="4000"/>
              <a:buChar char="◦"/>
            </a:pPr>
            <a:r>
              <a:rPr lang="en-US" sz="4000"/>
              <a:t>The key is that stress requires us to adjust our attention and behavior, and it makes demands upon our energy.</a:t>
            </a:r>
            <a:endParaRPr/>
          </a:p>
          <a:p>
            <a:pPr marL="137160" lvl="0" indent="-139700" algn="r" rtl="0">
              <a:lnSpc>
                <a:spcPct val="90000"/>
              </a:lnSpc>
              <a:spcBef>
                <a:spcPts val="2400"/>
              </a:spcBef>
              <a:spcAft>
                <a:spcPts val="0"/>
              </a:spcAft>
              <a:buSzPts val="2200"/>
              <a:buChar char=" "/>
            </a:pPr>
            <a:r>
              <a:rPr lang="en-US" sz="2200"/>
              <a:t>Minnesota Department of Health. (2025). Psychological First Aid: A Minnesota Community Support Model.[PowerPoint slides].</a:t>
            </a:r>
            <a:endParaRPr/>
          </a:p>
          <a:p>
            <a:pPr marL="137160" lvl="0" indent="0" algn="l" rtl="0">
              <a:lnSpc>
                <a:spcPct val="90000"/>
              </a:lnSpc>
              <a:spcBef>
                <a:spcPts val="2100"/>
              </a:spcBef>
              <a:spcAft>
                <a:spcPts val="0"/>
              </a:spcAft>
              <a:buSzPts val="4000"/>
              <a:buNone/>
            </a:pPr>
            <a:endParaRPr sz="4000"/>
          </a:p>
        </p:txBody>
      </p:sp>
      <p:sp>
        <p:nvSpPr>
          <p:cNvPr id="251" name="Google Shape;251;p10"/>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11"/>
          <p:cNvSpPr txBox="1">
            <a:spLocks noGrp="1"/>
          </p:cNvSpPr>
          <p:nvPr>
            <p:ph type="title"/>
          </p:nvPr>
        </p:nvSpPr>
        <p:spPr>
          <a:xfrm>
            <a:off x="1645920" y="429905"/>
            <a:ext cx="15087600" cy="2176136"/>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7200"/>
              <a:buFont typeface="Calibri"/>
              <a:buNone/>
            </a:pPr>
            <a:r>
              <a:rPr lang="en-US"/>
              <a:t>Common Physical Reactions</a:t>
            </a:r>
            <a:endParaRPr/>
          </a:p>
        </p:txBody>
      </p:sp>
      <p:grpSp>
        <p:nvGrpSpPr>
          <p:cNvPr id="258" name="Google Shape;258;p11"/>
          <p:cNvGrpSpPr/>
          <p:nvPr/>
        </p:nvGrpSpPr>
        <p:grpSpPr>
          <a:xfrm>
            <a:off x="1692872" y="4037824"/>
            <a:ext cx="14993706" cy="3532426"/>
            <a:chOff x="46946" y="1251624"/>
            <a:chExt cx="14993706" cy="3532426"/>
          </a:xfrm>
        </p:grpSpPr>
        <p:sp>
          <p:nvSpPr>
            <p:cNvPr id="259" name="Google Shape;259;p11"/>
            <p:cNvSpPr/>
            <p:nvPr/>
          </p:nvSpPr>
          <p:spPr>
            <a:xfrm>
              <a:off x="559888" y="1251624"/>
              <a:ext cx="1604589" cy="1604589"/>
            </a:xfrm>
            <a:prstGeom prst="ellipse">
              <a:avLst/>
            </a:prstGeom>
            <a:solidFill>
              <a:srgbClr val="EBC8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11"/>
            <p:cNvSpPr/>
            <p:nvPr/>
          </p:nvSpPr>
          <p:spPr>
            <a:xfrm>
              <a:off x="901850" y="1593585"/>
              <a:ext cx="920666" cy="920666"/>
            </a:xfrm>
            <a:prstGeom prst="rect">
              <a:avLst/>
            </a:prstGeom>
            <a:no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1"/>
            <p:cNvSpPr/>
            <p:nvPr/>
          </p:nvSpPr>
          <p:spPr>
            <a:xfrm>
              <a:off x="46946" y="3356004"/>
              <a:ext cx="2630474" cy="142804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1"/>
            <p:cNvSpPr txBox="1"/>
            <p:nvPr/>
          </p:nvSpPr>
          <p:spPr>
            <a:xfrm>
              <a:off x="46946" y="3356004"/>
              <a:ext cx="2630474" cy="1428046"/>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1"/>
                </a:buClr>
                <a:buSzPts val="2300"/>
                <a:buFont typeface="Calibri"/>
                <a:buNone/>
              </a:pPr>
              <a:r>
                <a:rPr lang="en-US" sz="2300" cap="none">
                  <a:solidFill>
                    <a:schemeClr val="dk1"/>
                  </a:solidFill>
                  <a:latin typeface="Calibri"/>
                  <a:ea typeface="Calibri"/>
                  <a:cs typeface="Calibri"/>
                  <a:sym typeface="Calibri"/>
                </a:rPr>
                <a:t>SLEEP DIFFICULTIES</a:t>
              </a:r>
              <a:endParaRPr/>
            </a:p>
          </p:txBody>
        </p:sp>
        <p:sp>
          <p:nvSpPr>
            <p:cNvPr id="263" name="Google Shape;263;p11"/>
            <p:cNvSpPr/>
            <p:nvPr/>
          </p:nvSpPr>
          <p:spPr>
            <a:xfrm>
              <a:off x="3650697" y="1251624"/>
              <a:ext cx="1604589" cy="1604589"/>
            </a:xfrm>
            <a:prstGeom prst="ellipse">
              <a:avLst/>
            </a:prstGeom>
            <a:solidFill>
              <a:srgbClr val="EBC8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11"/>
            <p:cNvSpPr/>
            <p:nvPr/>
          </p:nvSpPr>
          <p:spPr>
            <a:xfrm>
              <a:off x="3992658" y="1593585"/>
              <a:ext cx="920666" cy="920666"/>
            </a:xfrm>
            <a:prstGeom prst="rect">
              <a:avLst/>
            </a:prstGeom>
            <a:no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1"/>
            <p:cNvSpPr/>
            <p:nvPr/>
          </p:nvSpPr>
          <p:spPr>
            <a:xfrm>
              <a:off x="3137754" y="3356004"/>
              <a:ext cx="2630474" cy="142804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1"/>
            <p:cNvSpPr txBox="1"/>
            <p:nvPr/>
          </p:nvSpPr>
          <p:spPr>
            <a:xfrm>
              <a:off x="3137754" y="3356004"/>
              <a:ext cx="2630474" cy="1428046"/>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1"/>
                </a:buClr>
                <a:buSzPts val="2300"/>
                <a:buFont typeface="Calibri"/>
                <a:buNone/>
              </a:pPr>
              <a:r>
                <a:rPr lang="en-US" sz="2300" cap="none">
                  <a:solidFill>
                    <a:schemeClr val="dk1"/>
                  </a:solidFill>
                  <a:latin typeface="Calibri"/>
                  <a:ea typeface="Calibri"/>
                  <a:cs typeface="Calibri"/>
                  <a:sym typeface="Calibri"/>
                </a:rPr>
                <a:t>GASTROINTESTINAL PROBLEMS (DIARRHEA, CRAMPS)</a:t>
              </a:r>
              <a:endParaRPr/>
            </a:p>
          </p:txBody>
        </p:sp>
        <p:sp>
          <p:nvSpPr>
            <p:cNvPr id="267" name="Google Shape;267;p11"/>
            <p:cNvSpPr/>
            <p:nvPr/>
          </p:nvSpPr>
          <p:spPr>
            <a:xfrm>
              <a:off x="6741505" y="1251624"/>
              <a:ext cx="1604589" cy="1604589"/>
            </a:xfrm>
            <a:prstGeom prst="ellipse">
              <a:avLst/>
            </a:prstGeom>
            <a:solidFill>
              <a:srgbClr val="EBC8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1"/>
            <p:cNvSpPr/>
            <p:nvPr/>
          </p:nvSpPr>
          <p:spPr>
            <a:xfrm>
              <a:off x="7083466" y="1593585"/>
              <a:ext cx="920666" cy="920666"/>
            </a:xfrm>
            <a:prstGeom prst="rect">
              <a:avLst/>
            </a:prstGeom>
            <a:no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1"/>
            <p:cNvSpPr/>
            <p:nvPr/>
          </p:nvSpPr>
          <p:spPr>
            <a:xfrm>
              <a:off x="6228562" y="3356004"/>
              <a:ext cx="2630474" cy="142804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1"/>
            <p:cNvSpPr txBox="1"/>
            <p:nvPr/>
          </p:nvSpPr>
          <p:spPr>
            <a:xfrm>
              <a:off x="6228562" y="3356004"/>
              <a:ext cx="2630474" cy="1428046"/>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1"/>
                </a:buClr>
                <a:buSzPts val="2300"/>
                <a:buFont typeface="Calibri"/>
                <a:buNone/>
              </a:pPr>
              <a:r>
                <a:rPr lang="en-US" sz="2300" cap="none">
                  <a:solidFill>
                    <a:schemeClr val="dk1"/>
                  </a:solidFill>
                  <a:latin typeface="Calibri"/>
                  <a:ea typeface="Calibri"/>
                  <a:cs typeface="Calibri"/>
                  <a:sym typeface="Calibri"/>
                </a:rPr>
                <a:t>STOMACH UPSET, NAUSEA</a:t>
              </a:r>
              <a:endParaRPr/>
            </a:p>
          </p:txBody>
        </p:sp>
        <p:sp>
          <p:nvSpPr>
            <p:cNvPr id="271" name="Google Shape;271;p11"/>
            <p:cNvSpPr/>
            <p:nvPr/>
          </p:nvSpPr>
          <p:spPr>
            <a:xfrm>
              <a:off x="9832313" y="1251624"/>
              <a:ext cx="1604589" cy="1604589"/>
            </a:xfrm>
            <a:prstGeom prst="ellipse">
              <a:avLst/>
            </a:prstGeom>
            <a:solidFill>
              <a:srgbClr val="EBC8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11"/>
            <p:cNvSpPr/>
            <p:nvPr/>
          </p:nvSpPr>
          <p:spPr>
            <a:xfrm>
              <a:off x="10174275" y="1593585"/>
              <a:ext cx="920666" cy="920666"/>
            </a:xfrm>
            <a:prstGeom prst="rect">
              <a:avLst/>
            </a:prstGeom>
            <a:no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11"/>
            <p:cNvSpPr/>
            <p:nvPr/>
          </p:nvSpPr>
          <p:spPr>
            <a:xfrm>
              <a:off x="9319370" y="3356004"/>
              <a:ext cx="2630474" cy="142804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11"/>
            <p:cNvSpPr txBox="1"/>
            <p:nvPr/>
          </p:nvSpPr>
          <p:spPr>
            <a:xfrm>
              <a:off x="9319370" y="3356004"/>
              <a:ext cx="2630474" cy="1428046"/>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1"/>
                </a:buClr>
                <a:buSzPts val="2300"/>
                <a:buFont typeface="Calibri"/>
                <a:buNone/>
              </a:pPr>
              <a:r>
                <a:rPr lang="en-US" sz="2300" cap="none">
                  <a:solidFill>
                    <a:schemeClr val="dk1"/>
                  </a:solidFill>
                  <a:latin typeface="Calibri"/>
                  <a:ea typeface="Calibri"/>
                  <a:cs typeface="Calibri"/>
                  <a:sym typeface="Calibri"/>
                </a:rPr>
                <a:t>ELEVATED HEART RATE, BLOOD PRESSURE AND BLOOD SUGAR</a:t>
              </a:r>
              <a:endParaRPr/>
            </a:p>
          </p:txBody>
        </p:sp>
        <p:sp>
          <p:nvSpPr>
            <p:cNvPr id="275" name="Google Shape;275;p11"/>
            <p:cNvSpPr/>
            <p:nvPr/>
          </p:nvSpPr>
          <p:spPr>
            <a:xfrm>
              <a:off x="12923121" y="1251624"/>
              <a:ext cx="1604589" cy="1604589"/>
            </a:xfrm>
            <a:prstGeom prst="ellipse">
              <a:avLst/>
            </a:prstGeom>
            <a:solidFill>
              <a:srgbClr val="EBC8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1"/>
            <p:cNvSpPr/>
            <p:nvPr/>
          </p:nvSpPr>
          <p:spPr>
            <a:xfrm>
              <a:off x="13265083" y="1593585"/>
              <a:ext cx="920666" cy="920666"/>
            </a:xfrm>
            <a:prstGeom prst="rect">
              <a:avLst/>
            </a:prstGeom>
            <a:no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1"/>
            <p:cNvSpPr/>
            <p:nvPr/>
          </p:nvSpPr>
          <p:spPr>
            <a:xfrm>
              <a:off x="12410178" y="3356004"/>
              <a:ext cx="2630474" cy="142804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11"/>
            <p:cNvSpPr txBox="1"/>
            <p:nvPr/>
          </p:nvSpPr>
          <p:spPr>
            <a:xfrm>
              <a:off x="12410178" y="3356004"/>
              <a:ext cx="2630474" cy="1428046"/>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1"/>
                </a:buClr>
                <a:buSzPts val="2300"/>
                <a:buFont typeface="Calibri"/>
                <a:buNone/>
              </a:pPr>
              <a:r>
                <a:rPr lang="en-US" sz="2300" cap="none">
                  <a:solidFill>
                    <a:schemeClr val="dk1"/>
                  </a:solidFill>
                  <a:latin typeface="Calibri"/>
                  <a:ea typeface="Calibri"/>
                  <a:cs typeface="Calibri"/>
                  <a:sym typeface="Calibri"/>
                </a:rPr>
                <a:t>WITH EXTENDED STRESS, SUPPRESSION OF IMMUNE SYSTEM FUNCTIONING</a:t>
              </a:r>
              <a:endParaRPr/>
            </a:p>
          </p:txBody>
        </p:sp>
      </p:grpSp>
      <p:sp>
        <p:nvSpPr>
          <p:cNvPr id="279" name="Google Shape;279;p11"/>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pic>
        <p:nvPicPr>
          <p:cNvPr id="280" name="Google Shape;280;p11" descr="Woman with insomnia lying in bed with open eyes. Girl in bed suffering insomnia and sleep disorder thinking about his problem at night (Provided by Getty Images)"/>
          <p:cNvPicPr preferRelativeResize="0"/>
          <p:nvPr/>
        </p:nvPicPr>
        <p:blipFill>
          <a:blip r:embed="rId3">
            <a:alphaModFix/>
          </a:blip>
          <a:stretch>
            <a:fillRect/>
          </a:stretch>
        </p:blipFill>
        <p:spPr>
          <a:xfrm>
            <a:off x="2476200" y="4377525"/>
            <a:ext cx="1043098" cy="1000009"/>
          </a:xfrm>
          <a:prstGeom prst="rect">
            <a:avLst/>
          </a:prstGeom>
          <a:noFill/>
          <a:ln w="15875" cap="flat" cmpd="sng">
            <a:solidFill>
              <a:schemeClr val="lt1"/>
            </a:solidFill>
            <a:prstDash val="solid"/>
            <a:round/>
            <a:headEnd type="none" w="sm" len="sm"/>
            <a:tailEnd type="none" w="sm" len="sm"/>
          </a:ln>
        </p:spPr>
      </p:pic>
      <p:pic>
        <p:nvPicPr>
          <p:cNvPr id="281" name="Google Shape;281;p11" descr="Woman with stomach ache (Provided by Getty Images)"/>
          <p:cNvPicPr preferRelativeResize="0"/>
          <p:nvPr/>
        </p:nvPicPr>
        <p:blipFill>
          <a:blip r:embed="rId4">
            <a:alphaModFix/>
          </a:blip>
          <a:stretch>
            <a:fillRect/>
          </a:stretch>
        </p:blipFill>
        <p:spPr>
          <a:xfrm>
            <a:off x="5529275" y="4377525"/>
            <a:ext cx="1128924" cy="928951"/>
          </a:xfrm>
          <a:prstGeom prst="rect">
            <a:avLst/>
          </a:prstGeom>
          <a:noFill/>
          <a:ln>
            <a:noFill/>
          </a:ln>
        </p:spPr>
      </p:pic>
      <p:pic>
        <p:nvPicPr>
          <p:cNvPr id="282" name="Google Shape;282;p11" descr="Glass of dissolving medicine with vomiting man in background (Provided by Getty Images)"/>
          <p:cNvPicPr preferRelativeResize="0"/>
          <p:nvPr/>
        </p:nvPicPr>
        <p:blipFill>
          <a:blip r:embed="rId5">
            <a:alphaModFix/>
          </a:blip>
          <a:stretch>
            <a:fillRect/>
          </a:stretch>
        </p:blipFill>
        <p:spPr>
          <a:xfrm>
            <a:off x="8632425" y="4358947"/>
            <a:ext cx="1128924" cy="963878"/>
          </a:xfrm>
          <a:prstGeom prst="rect">
            <a:avLst/>
          </a:prstGeom>
          <a:noFill/>
          <a:ln>
            <a:noFill/>
          </a:ln>
        </p:spPr>
      </p:pic>
      <p:pic>
        <p:nvPicPr>
          <p:cNvPr id="283" name="Google Shape;283;p11" descr="Close-up of doctor taking blood pressure of patient (Provided by Getty Images)"/>
          <p:cNvPicPr preferRelativeResize="0"/>
          <p:nvPr/>
        </p:nvPicPr>
        <p:blipFill>
          <a:blip r:embed="rId6">
            <a:alphaModFix/>
          </a:blip>
          <a:stretch>
            <a:fillRect/>
          </a:stretch>
        </p:blipFill>
        <p:spPr>
          <a:xfrm>
            <a:off x="11821400" y="4358351"/>
            <a:ext cx="928973" cy="999997"/>
          </a:xfrm>
          <a:prstGeom prst="rect">
            <a:avLst/>
          </a:prstGeom>
          <a:noFill/>
          <a:ln>
            <a:noFill/>
          </a:ln>
        </p:spPr>
      </p:pic>
      <p:pic>
        <p:nvPicPr>
          <p:cNvPr id="284" name="Google Shape;284;p11" descr="Boost immune system, coronavirus treatment. Hand with vitamin D, vitamin C and zinc pills (Provided by Getty Images)"/>
          <p:cNvPicPr preferRelativeResize="0"/>
          <p:nvPr/>
        </p:nvPicPr>
        <p:blipFill>
          <a:blip r:embed="rId7">
            <a:alphaModFix/>
          </a:blip>
          <a:stretch>
            <a:fillRect/>
          </a:stretch>
        </p:blipFill>
        <p:spPr>
          <a:xfrm>
            <a:off x="14810425" y="4413050"/>
            <a:ext cx="1043098" cy="8906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12"/>
          <p:cNvSpPr txBox="1">
            <a:spLocks noGrp="1"/>
          </p:cNvSpPr>
          <p:nvPr>
            <p:ph type="title"/>
          </p:nvPr>
        </p:nvSpPr>
        <p:spPr>
          <a:xfrm>
            <a:off x="1645920" y="429905"/>
            <a:ext cx="15087600" cy="2176136"/>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7200"/>
              <a:buFont typeface="Calibri"/>
              <a:buNone/>
            </a:pPr>
            <a:r>
              <a:rPr lang="en-US"/>
              <a:t>Common Emotional Reactions</a:t>
            </a:r>
            <a:endParaRPr/>
          </a:p>
        </p:txBody>
      </p:sp>
      <p:grpSp>
        <p:nvGrpSpPr>
          <p:cNvPr id="291" name="Google Shape;291;p12"/>
          <p:cNvGrpSpPr/>
          <p:nvPr/>
        </p:nvGrpSpPr>
        <p:grpSpPr>
          <a:xfrm>
            <a:off x="1646238" y="2771547"/>
            <a:ext cx="15087600" cy="6029780"/>
            <a:chOff x="0" y="2947"/>
            <a:chExt cx="15087600" cy="6029780"/>
          </a:xfrm>
        </p:grpSpPr>
        <p:cxnSp>
          <p:nvCxnSpPr>
            <p:cNvPr id="292" name="Google Shape;292;p12"/>
            <p:cNvCxnSpPr/>
            <p:nvPr/>
          </p:nvCxnSpPr>
          <p:spPr>
            <a:xfrm>
              <a:off x="0" y="2947"/>
              <a:ext cx="15087600" cy="0"/>
            </a:xfrm>
            <a:prstGeom prst="straightConnector1">
              <a:avLst/>
            </a:prstGeom>
            <a:solidFill>
              <a:schemeClr val="accent1"/>
            </a:solidFill>
            <a:ln w="15875" cap="flat" cmpd="sng">
              <a:solidFill>
                <a:schemeClr val="accent1"/>
              </a:solidFill>
              <a:prstDash val="solid"/>
              <a:round/>
              <a:headEnd type="none" w="sm" len="sm"/>
              <a:tailEnd type="none" w="sm" len="sm"/>
            </a:ln>
          </p:spPr>
        </p:cxnSp>
        <p:sp>
          <p:nvSpPr>
            <p:cNvPr id="293" name="Google Shape;293;p12"/>
            <p:cNvSpPr/>
            <p:nvPr/>
          </p:nvSpPr>
          <p:spPr>
            <a:xfrm>
              <a:off x="0" y="2947"/>
              <a:ext cx="15087600" cy="100496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2"/>
            <p:cNvSpPr txBox="1"/>
            <p:nvPr/>
          </p:nvSpPr>
          <p:spPr>
            <a:xfrm>
              <a:off x="0" y="2947"/>
              <a:ext cx="15087600" cy="1004963"/>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Fear and anxiety</a:t>
              </a:r>
              <a:endParaRPr/>
            </a:p>
          </p:txBody>
        </p:sp>
        <p:cxnSp>
          <p:nvCxnSpPr>
            <p:cNvPr id="295" name="Google Shape;295;p12"/>
            <p:cNvCxnSpPr/>
            <p:nvPr/>
          </p:nvCxnSpPr>
          <p:spPr>
            <a:xfrm>
              <a:off x="0" y="1007910"/>
              <a:ext cx="15087600" cy="0"/>
            </a:xfrm>
            <a:prstGeom prst="straightConnector1">
              <a:avLst/>
            </a:prstGeom>
            <a:solidFill>
              <a:schemeClr val="accent1"/>
            </a:solidFill>
            <a:ln w="15875" cap="flat" cmpd="sng">
              <a:solidFill>
                <a:schemeClr val="accent1"/>
              </a:solidFill>
              <a:prstDash val="solid"/>
              <a:round/>
              <a:headEnd type="none" w="sm" len="sm"/>
              <a:tailEnd type="none" w="sm" len="sm"/>
            </a:ln>
          </p:spPr>
        </p:cxnSp>
        <p:sp>
          <p:nvSpPr>
            <p:cNvPr id="296" name="Google Shape;296;p12"/>
            <p:cNvSpPr/>
            <p:nvPr/>
          </p:nvSpPr>
          <p:spPr>
            <a:xfrm>
              <a:off x="0" y="1007910"/>
              <a:ext cx="15087600" cy="100496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12"/>
            <p:cNvSpPr txBox="1"/>
            <p:nvPr/>
          </p:nvSpPr>
          <p:spPr>
            <a:xfrm>
              <a:off x="0" y="1007910"/>
              <a:ext cx="15087600" cy="1004963"/>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Sadness and depression </a:t>
              </a:r>
              <a:endParaRPr/>
            </a:p>
          </p:txBody>
        </p:sp>
        <p:cxnSp>
          <p:nvCxnSpPr>
            <p:cNvPr id="298" name="Google Shape;298;p12"/>
            <p:cNvCxnSpPr/>
            <p:nvPr/>
          </p:nvCxnSpPr>
          <p:spPr>
            <a:xfrm>
              <a:off x="0" y="2012874"/>
              <a:ext cx="15087600" cy="0"/>
            </a:xfrm>
            <a:prstGeom prst="straightConnector1">
              <a:avLst/>
            </a:prstGeom>
            <a:solidFill>
              <a:schemeClr val="accent1"/>
            </a:solidFill>
            <a:ln w="15875" cap="flat" cmpd="sng">
              <a:solidFill>
                <a:schemeClr val="accent1"/>
              </a:solidFill>
              <a:prstDash val="solid"/>
              <a:round/>
              <a:headEnd type="none" w="sm" len="sm"/>
              <a:tailEnd type="none" w="sm" len="sm"/>
            </a:ln>
          </p:spPr>
        </p:cxnSp>
        <p:sp>
          <p:nvSpPr>
            <p:cNvPr id="299" name="Google Shape;299;p12"/>
            <p:cNvSpPr/>
            <p:nvPr/>
          </p:nvSpPr>
          <p:spPr>
            <a:xfrm>
              <a:off x="0" y="2012874"/>
              <a:ext cx="15087600" cy="100496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2"/>
            <p:cNvSpPr txBox="1"/>
            <p:nvPr/>
          </p:nvSpPr>
          <p:spPr>
            <a:xfrm>
              <a:off x="0" y="2012874"/>
              <a:ext cx="15087600" cy="1004963"/>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Anger and irritability</a:t>
              </a:r>
              <a:endParaRPr/>
            </a:p>
          </p:txBody>
        </p:sp>
        <p:cxnSp>
          <p:nvCxnSpPr>
            <p:cNvPr id="301" name="Google Shape;301;p12"/>
            <p:cNvCxnSpPr/>
            <p:nvPr/>
          </p:nvCxnSpPr>
          <p:spPr>
            <a:xfrm>
              <a:off x="0" y="3017837"/>
              <a:ext cx="15087600" cy="0"/>
            </a:xfrm>
            <a:prstGeom prst="straightConnector1">
              <a:avLst/>
            </a:prstGeom>
            <a:solidFill>
              <a:schemeClr val="accent1"/>
            </a:solidFill>
            <a:ln w="15875" cap="flat" cmpd="sng">
              <a:solidFill>
                <a:schemeClr val="accent1"/>
              </a:solidFill>
              <a:prstDash val="solid"/>
              <a:round/>
              <a:headEnd type="none" w="sm" len="sm"/>
              <a:tailEnd type="none" w="sm" len="sm"/>
            </a:ln>
          </p:spPr>
        </p:cxnSp>
        <p:sp>
          <p:nvSpPr>
            <p:cNvPr id="302" name="Google Shape;302;p12"/>
            <p:cNvSpPr/>
            <p:nvPr/>
          </p:nvSpPr>
          <p:spPr>
            <a:xfrm>
              <a:off x="0" y="3017837"/>
              <a:ext cx="15087600" cy="100496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2"/>
            <p:cNvSpPr txBox="1"/>
            <p:nvPr/>
          </p:nvSpPr>
          <p:spPr>
            <a:xfrm>
              <a:off x="0" y="3017837"/>
              <a:ext cx="15087600" cy="1004963"/>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Numbness, withdrawal, or disconnection</a:t>
              </a:r>
              <a:endParaRPr/>
            </a:p>
          </p:txBody>
        </p:sp>
        <p:cxnSp>
          <p:nvCxnSpPr>
            <p:cNvPr id="304" name="Google Shape;304;p12"/>
            <p:cNvCxnSpPr/>
            <p:nvPr/>
          </p:nvCxnSpPr>
          <p:spPr>
            <a:xfrm>
              <a:off x="0" y="4022800"/>
              <a:ext cx="15087600" cy="0"/>
            </a:xfrm>
            <a:prstGeom prst="straightConnector1">
              <a:avLst/>
            </a:prstGeom>
            <a:solidFill>
              <a:schemeClr val="accent1"/>
            </a:solidFill>
            <a:ln w="15875" cap="flat" cmpd="sng">
              <a:solidFill>
                <a:schemeClr val="accent1"/>
              </a:solidFill>
              <a:prstDash val="solid"/>
              <a:round/>
              <a:headEnd type="none" w="sm" len="sm"/>
              <a:tailEnd type="none" w="sm" len="sm"/>
            </a:ln>
          </p:spPr>
        </p:cxnSp>
        <p:sp>
          <p:nvSpPr>
            <p:cNvPr id="305" name="Google Shape;305;p12"/>
            <p:cNvSpPr/>
            <p:nvPr/>
          </p:nvSpPr>
          <p:spPr>
            <a:xfrm>
              <a:off x="0" y="4022800"/>
              <a:ext cx="15087600" cy="100496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2"/>
            <p:cNvSpPr txBox="1"/>
            <p:nvPr/>
          </p:nvSpPr>
          <p:spPr>
            <a:xfrm>
              <a:off x="0" y="4022800"/>
              <a:ext cx="15087600" cy="1004963"/>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Lack of involvement or enjoyment in favorite activities</a:t>
              </a:r>
              <a:endParaRPr/>
            </a:p>
          </p:txBody>
        </p:sp>
        <p:cxnSp>
          <p:nvCxnSpPr>
            <p:cNvPr id="307" name="Google Shape;307;p12"/>
            <p:cNvCxnSpPr/>
            <p:nvPr/>
          </p:nvCxnSpPr>
          <p:spPr>
            <a:xfrm>
              <a:off x="0" y="5027764"/>
              <a:ext cx="15087600" cy="0"/>
            </a:xfrm>
            <a:prstGeom prst="straightConnector1">
              <a:avLst/>
            </a:prstGeom>
            <a:solidFill>
              <a:schemeClr val="accent1"/>
            </a:solidFill>
            <a:ln w="15875" cap="flat" cmpd="sng">
              <a:solidFill>
                <a:schemeClr val="accent1"/>
              </a:solidFill>
              <a:prstDash val="solid"/>
              <a:round/>
              <a:headEnd type="none" w="sm" len="sm"/>
              <a:tailEnd type="none" w="sm" len="sm"/>
            </a:ln>
          </p:spPr>
        </p:cxnSp>
        <p:sp>
          <p:nvSpPr>
            <p:cNvPr id="308" name="Google Shape;308;p12"/>
            <p:cNvSpPr/>
            <p:nvPr/>
          </p:nvSpPr>
          <p:spPr>
            <a:xfrm>
              <a:off x="0" y="5027764"/>
              <a:ext cx="15087600" cy="100496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12"/>
            <p:cNvSpPr txBox="1"/>
            <p:nvPr/>
          </p:nvSpPr>
          <p:spPr>
            <a:xfrm>
              <a:off x="0" y="5027764"/>
              <a:ext cx="15087600" cy="1004963"/>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Sense of emptiness or hopelessness</a:t>
              </a:r>
              <a:endParaRPr/>
            </a:p>
          </p:txBody>
        </p:sp>
      </p:grpSp>
      <p:sp>
        <p:nvSpPr>
          <p:cNvPr id="310" name="Google Shape;310;p12"/>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5"/>
        <p:cNvGrpSpPr/>
        <p:nvPr/>
      </p:nvGrpSpPr>
      <p:grpSpPr>
        <a:xfrm>
          <a:off x="0" y="0"/>
          <a:ext cx="0" cy="0"/>
          <a:chOff x="0" y="0"/>
          <a:chExt cx="0" cy="0"/>
        </a:xfrm>
      </p:grpSpPr>
      <p:sp>
        <p:nvSpPr>
          <p:cNvPr id="316" name="Google Shape;316;p13"/>
          <p:cNvSpPr txBox="1">
            <a:spLocks noGrp="1"/>
          </p:cNvSpPr>
          <p:nvPr>
            <p:ph type="title"/>
          </p:nvPr>
        </p:nvSpPr>
        <p:spPr>
          <a:xfrm>
            <a:off x="1645920" y="429905"/>
            <a:ext cx="15087600" cy="2176136"/>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7200"/>
              <a:buFont typeface="Calibri"/>
              <a:buNone/>
            </a:pPr>
            <a:r>
              <a:rPr lang="en-US"/>
              <a:t>Common Behavioral Reactions </a:t>
            </a:r>
            <a:endParaRPr/>
          </a:p>
        </p:txBody>
      </p:sp>
      <p:sp>
        <p:nvSpPr>
          <p:cNvPr id="317" name="Google Shape;317;p13"/>
          <p:cNvSpPr txBox="1">
            <a:spLocks noGrp="1"/>
          </p:cNvSpPr>
          <p:nvPr>
            <p:ph type="body" idx="1"/>
          </p:nvPr>
        </p:nvSpPr>
        <p:spPr>
          <a:xfrm>
            <a:off x="1646238" y="2768600"/>
            <a:ext cx="8259762" cy="6035675"/>
          </a:xfrm>
          <a:prstGeom prst="rect">
            <a:avLst/>
          </a:prstGeom>
          <a:noFill/>
          <a:ln>
            <a:noFill/>
          </a:ln>
        </p:spPr>
        <p:txBody>
          <a:bodyPr spcFirstLastPara="1" wrap="square" lIns="0" tIns="45700" rIns="0" bIns="45700" anchor="t" anchorCtr="0">
            <a:normAutofit/>
          </a:bodyPr>
          <a:lstStyle/>
          <a:p>
            <a:pPr marL="137160" lvl="0" indent="-190500" algn="l" rtl="0">
              <a:lnSpc>
                <a:spcPct val="90000"/>
              </a:lnSpc>
              <a:spcBef>
                <a:spcPts val="0"/>
              </a:spcBef>
              <a:spcAft>
                <a:spcPts val="0"/>
              </a:spcAft>
              <a:buSzPts val="3000"/>
              <a:buChar char=" "/>
            </a:pPr>
            <a:r>
              <a:rPr lang="en-US"/>
              <a:t>Family difficulties</a:t>
            </a:r>
            <a:endParaRPr/>
          </a:p>
          <a:p>
            <a:pPr marL="137160" lvl="0" indent="-190500" algn="l" rtl="0">
              <a:lnSpc>
                <a:spcPct val="90000"/>
              </a:lnSpc>
              <a:spcBef>
                <a:spcPts val="2100"/>
              </a:spcBef>
              <a:spcAft>
                <a:spcPts val="0"/>
              </a:spcAft>
              <a:buSzPts val="3000"/>
              <a:buChar char=" "/>
            </a:pPr>
            <a:r>
              <a:rPr lang="en-US"/>
              <a:t>Substance abuse </a:t>
            </a:r>
            <a:endParaRPr/>
          </a:p>
          <a:p>
            <a:pPr marL="137160" lvl="0" indent="-190500" algn="l" rtl="0">
              <a:lnSpc>
                <a:spcPct val="90000"/>
              </a:lnSpc>
              <a:spcBef>
                <a:spcPts val="2100"/>
              </a:spcBef>
              <a:spcAft>
                <a:spcPts val="0"/>
              </a:spcAft>
              <a:buSzPts val="3000"/>
              <a:buChar char=" "/>
            </a:pPr>
            <a:r>
              <a:rPr lang="en-US"/>
              <a:t>Overprotection of family</a:t>
            </a:r>
            <a:endParaRPr/>
          </a:p>
          <a:p>
            <a:pPr marL="137160" lvl="0" indent="-190500" algn="l" rtl="0">
              <a:lnSpc>
                <a:spcPct val="90000"/>
              </a:lnSpc>
              <a:spcBef>
                <a:spcPts val="2100"/>
              </a:spcBef>
              <a:spcAft>
                <a:spcPts val="0"/>
              </a:spcAft>
              <a:buSzPts val="3000"/>
              <a:buChar char=" "/>
            </a:pPr>
            <a:r>
              <a:rPr lang="en-US"/>
              <a:t>Keeping excessively busy </a:t>
            </a:r>
            <a:endParaRPr/>
          </a:p>
          <a:p>
            <a:pPr marL="137160" lvl="0" indent="-190500" algn="l" rtl="0">
              <a:lnSpc>
                <a:spcPct val="90000"/>
              </a:lnSpc>
              <a:spcBef>
                <a:spcPts val="2100"/>
              </a:spcBef>
              <a:spcAft>
                <a:spcPts val="0"/>
              </a:spcAft>
              <a:buSzPts val="3000"/>
              <a:buChar char=" "/>
            </a:pPr>
            <a:r>
              <a:rPr lang="en-US"/>
              <a:t>Isolating oneself from others</a:t>
            </a:r>
            <a:endParaRPr/>
          </a:p>
          <a:p>
            <a:pPr marL="137160" lvl="0" indent="-190500" algn="l" rtl="0">
              <a:lnSpc>
                <a:spcPct val="90000"/>
              </a:lnSpc>
              <a:spcBef>
                <a:spcPts val="2100"/>
              </a:spcBef>
              <a:spcAft>
                <a:spcPts val="0"/>
              </a:spcAft>
              <a:buSzPts val="3000"/>
              <a:buChar char=" "/>
            </a:pPr>
            <a:r>
              <a:rPr lang="en-US"/>
              <a:t>Being very alert at times, startling easily</a:t>
            </a:r>
            <a:endParaRPr/>
          </a:p>
          <a:p>
            <a:pPr marL="137160" lvl="0" indent="-190500" algn="l" rtl="0">
              <a:lnSpc>
                <a:spcPct val="90000"/>
              </a:lnSpc>
              <a:spcBef>
                <a:spcPts val="2100"/>
              </a:spcBef>
              <a:spcAft>
                <a:spcPts val="0"/>
              </a:spcAft>
              <a:buSzPts val="3000"/>
              <a:buChar char=" "/>
            </a:pPr>
            <a:r>
              <a:rPr lang="en-US"/>
              <a:t>Avoiding places, activities, or people that bring back memories</a:t>
            </a:r>
            <a:endParaRPr/>
          </a:p>
          <a:p>
            <a:pPr marL="137160" lvl="0" indent="0" algn="l" rtl="0">
              <a:lnSpc>
                <a:spcPct val="90000"/>
              </a:lnSpc>
              <a:spcBef>
                <a:spcPts val="2100"/>
              </a:spcBef>
              <a:spcAft>
                <a:spcPts val="0"/>
              </a:spcAft>
              <a:buSzPts val="3000"/>
              <a:buNone/>
            </a:pPr>
            <a:endParaRPr/>
          </a:p>
        </p:txBody>
      </p:sp>
      <p:sp>
        <p:nvSpPr>
          <p:cNvPr id="318" name="Google Shape;318;p13"/>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pic>
        <p:nvPicPr>
          <p:cNvPr id="319" name="Google Shape;319;p13" descr="A person looking out a window&#10;&#10;AI-generated content may be incorrect."/>
          <p:cNvPicPr preferRelativeResize="0"/>
          <p:nvPr/>
        </p:nvPicPr>
        <p:blipFill rotWithShape="1">
          <a:blip r:embed="rId3">
            <a:alphaModFix/>
          </a:blip>
          <a:srcRect/>
          <a:stretch/>
        </p:blipFill>
        <p:spPr>
          <a:xfrm>
            <a:off x="10504488" y="3067050"/>
            <a:ext cx="6229350" cy="41529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4"/>
        <p:cNvGrpSpPr/>
        <p:nvPr/>
      </p:nvGrpSpPr>
      <p:grpSpPr>
        <a:xfrm>
          <a:off x="0" y="0"/>
          <a:ext cx="0" cy="0"/>
          <a:chOff x="0" y="0"/>
          <a:chExt cx="0" cy="0"/>
        </a:xfrm>
      </p:grpSpPr>
      <p:sp>
        <p:nvSpPr>
          <p:cNvPr id="325" name="Google Shape;325;p14"/>
          <p:cNvSpPr txBox="1">
            <a:spLocks noGrp="1"/>
          </p:cNvSpPr>
          <p:nvPr>
            <p:ph type="title"/>
          </p:nvPr>
        </p:nvSpPr>
        <p:spPr>
          <a:xfrm>
            <a:off x="1645920" y="429905"/>
            <a:ext cx="15087600" cy="2176136"/>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7200"/>
              <a:buFont typeface="Calibri"/>
              <a:buNone/>
            </a:pPr>
            <a:r>
              <a:rPr lang="en-US"/>
              <a:t>Common Cognitive Reactions</a:t>
            </a:r>
            <a:endParaRPr/>
          </a:p>
        </p:txBody>
      </p:sp>
      <p:sp>
        <p:nvSpPr>
          <p:cNvPr id="326" name="Google Shape;326;p14"/>
          <p:cNvSpPr txBox="1">
            <a:spLocks noGrp="1"/>
          </p:cNvSpPr>
          <p:nvPr>
            <p:ph type="body" idx="1"/>
          </p:nvPr>
        </p:nvSpPr>
        <p:spPr>
          <a:xfrm>
            <a:off x="1645918" y="2768601"/>
            <a:ext cx="9682481" cy="6035040"/>
          </a:xfrm>
          <a:prstGeom prst="rect">
            <a:avLst/>
          </a:prstGeom>
          <a:noFill/>
          <a:ln>
            <a:noFill/>
          </a:ln>
        </p:spPr>
        <p:txBody>
          <a:bodyPr spcFirstLastPara="1" wrap="square" lIns="0" tIns="45700" rIns="0" bIns="45700" anchor="t" anchorCtr="0">
            <a:normAutofit/>
          </a:bodyPr>
          <a:lstStyle/>
          <a:p>
            <a:pPr marL="137160" lvl="0" indent="-190500" algn="l" rtl="0">
              <a:lnSpc>
                <a:spcPct val="90000"/>
              </a:lnSpc>
              <a:spcBef>
                <a:spcPts val="0"/>
              </a:spcBef>
              <a:spcAft>
                <a:spcPts val="0"/>
              </a:spcAft>
              <a:buSzPts val="3000"/>
              <a:buChar char=" "/>
            </a:pPr>
            <a:r>
              <a:rPr lang="en-US"/>
              <a:t>Difficulty concentrating</a:t>
            </a:r>
            <a:endParaRPr/>
          </a:p>
          <a:p>
            <a:pPr marL="137160" lvl="0" indent="-190500" algn="l" rtl="0">
              <a:lnSpc>
                <a:spcPct val="90000"/>
              </a:lnSpc>
              <a:spcBef>
                <a:spcPts val="2100"/>
              </a:spcBef>
              <a:spcAft>
                <a:spcPts val="0"/>
              </a:spcAft>
              <a:buSzPts val="3000"/>
              <a:buChar char=" "/>
            </a:pPr>
            <a:r>
              <a:rPr lang="en-US"/>
              <a:t>Difficult memories</a:t>
            </a:r>
            <a:endParaRPr/>
          </a:p>
          <a:p>
            <a:pPr marL="137160" lvl="0" indent="-190500" algn="l" rtl="0">
              <a:lnSpc>
                <a:spcPct val="90000"/>
              </a:lnSpc>
              <a:spcBef>
                <a:spcPts val="2100"/>
              </a:spcBef>
              <a:spcAft>
                <a:spcPts val="0"/>
              </a:spcAft>
              <a:buSzPts val="3000"/>
              <a:buChar char=" "/>
            </a:pPr>
            <a:r>
              <a:rPr lang="en-US"/>
              <a:t>Recurring dreams or nightmares</a:t>
            </a:r>
            <a:endParaRPr/>
          </a:p>
          <a:p>
            <a:pPr marL="137160" lvl="0" indent="-190500" algn="l" rtl="0">
              <a:lnSpc>
                <a:spcPct val="90000"/>
              </a:lnSpc>
              <a:spcBef>
                <a:spcPts val="2100"/>
              </a:spcBef>
              <a:spcAft>
                <a:spcPts val="0"/>
              </a:spcAft>
              <a:buSzPts val="3000"/>
              <a:buChar char=" "/>
            </a:pPr>
            <a:r>
              <a:rPr lang="en-US"/>
              <a:t>Flashbacks</a:t>
            </a:r>
            <a:endParaRPr/>
          </a:p>
          <a:p>
            <a:pPr marL="137160" lvl="0" indent="-190500" algn="l" rtl="0">
              <a:lnSpc>
                <a:spcPct val="90000"/>
              </a:lnSpc>
              <a:spcBef>
                <a:spcPts val="2100"/>
              </a:spcBef>
              <a:spcAft>
                <a:spcPts val="0"/>
              </a:spcAft>
              <a:buSzPts val="3000"/>
              <a:buChar char=" "/>
            </a:pPr>
            <a:r>
              <a:rPr lang="en-US"/>
              <a:t>Difficulty communicating</a:t>
            </a:r>
            <a:endParaRPr/>
          </a:p>
          <a:p>
            <a:pPr marL="137160" lvl="0" indent="-190500" algn="l" rtl="0">
              <a:lnSpc>
                <a:spcPct val="90000"/>
              </a:lnSpc>
              <a:spcBef>
                <a:spcPts val="2100"/>
              </a:spcBef>
              <a:spcAft>
                <a:spcPts val="0"/>
              </a:spcAft>
              <a:buSzPts val="3000"/>
              <a:buChar char=" "/>
            </a:pPr>
            <a:r>
              <a:rPr lang="en-US"/>
              <a:t>Difficulty following complicated instructions</a:t>
            </a:r>
            <a:endParaRPr/>
          </a:p>
          <a:p>
            <a:pPr marL="137160" lvl="0" indent="0" algn="l" rtl="0">
              <a:lnSpc>
                <a:spcPct val="90000"/>
              </a:lnSpc>
              <a:spcBef>
                <a:spcPts val="2100"/>
              </a:spcBef>
              <a:spcAft>
                <a:spcPts val="0"/>
              </a:spcAft>
              <a:buSzPts val="3000"/>
              <a:buNone/>
            </a:pPr>
            <a:endParaRPr/>
          </a:p>
        </p:txBody>
      </p:sp>
      <p:sp>
        <p:nvSpPr>
          <p:cNvPr id="327" name="Google Shape;327;p14" descr="Brain in head"/>
          <p:cNvSpPr/>
          <p:nvPr/>
        </p:nvSpPr>
        <p:spPr>
          <a:xfrm>
            <a:off x="12030855" y="3126404"/>
            <a:ext cx="4702663" cy="4702663"/>
          </a:xfrm>
          <a:prstGeom prst="rect">
            <a:avLst/>
          </a:prstGeom>
          <a:noFill/>
          <a:ln>
            <a:noFill/>
          </a:ln>
        </p:spPr>
      </p:sp>
      <p:sp>
        <p:nvSpPr>
          <p:cNvPr id="328" name="Google Shape;328;p14"/>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None/>
            </a:pPr>
            <a:r>
              <a:rPr lang="en-US"/>
              <a:t>INTERNATIONAL ASSOCIATION OF CATHOLIC MENTAL HEALTH MINISTERS</a:t>
            </a:r>
            <a:endParaRPr/>
          </a:p>
        </p:txBody>
      </p:sp>
      <p:pic>
        <p:nvPicPr>
          <p:cNvPr id="329" name="Google Shape;329;p14" descr="Stress disorder clouds of depressed sad teenager, mental health, psychology concept (Provided by Getty Images)"/>
          <p:cNvPicPr preferRelativeResize="0"/>
          <p:nvPr/>
        </p:nvPicPr>
        <p:blipFill>
          <a:blip r:embed="rId3">
            <a:alphaModFix/>
          </a:blip>
          <a:stretch>
            <a:fillRect/>
          </a:stretch>
        </p:blipFill>
        <p:spPr>
          <a:xfrm>
            <a:off x="12030850" y="3126400"/>
            <a:ext cx="4702674" cy="470267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4"/>
        <p:cNvGrpSpPr/>
        <p:nvPr/>
      </p:nvGrpSpPr>
      <p:grpSpPr>
        <a:xfrm>
          <a:off x="0" y="0"/>
          <a:ext cx="0" cy="0"/>
          <a:chOff x="0" y="0"/>
          <a:chExt cx="0" cy="0"/>
        </a:xfrm>
      </p:grpSpPr>
      <p:sp>
        <p:nvSpPr>
          <p:cNvPr id="335" name="Google Shape;335;p15"/>
          <p:cNvSpPr txBox="1">
            <a:spLocks noGrp="1"/>
          </p:cNvSpPr>
          <p:nvPr>
            <p:ph type="title"/>
          </p:nvPr>
        </p:nvSpPr>
        <p:spPr>
          <a:xfrm>
            <a:off x="1645920" y="429905"/>
            <a:ext cx="15087600" cy="2176136"/>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7200"/>
              <a:buFont typeface="Calibri"/>
              <a:buNone/>
            </a:pPr>
            <a:r>
              <a:rPr lang="en-US"/>
              <a:t>Common Faith and Spiritual Reactions </a:t>
            </a:r>
            <a:endParaRPr/>
          </a:p>
        </p:txBody>
      </p:sp>
      <p:grpSp>
        <p:nvGrpSpPr>
          <p:cNvPr id="336" name="Google Shape;336;p15"/>
          <p:cNvGrpSpPr/>
          <p:nvPr/>
        </p:nvGrpSpPr>
        <p:grpSpPr>
          <a:xfrm>
            <a:off x="1646238" y="2769336"/>
            <a:ext cx="9555162" cy="6034201"/>
            <a:chOff x="0" y="736"/>
            <a:chExt cx="9555162" cy="6034201"/>
          </a:xfrm>
        </p:grpSpPr>
        <p:cxnSp>
          <p:nvCxnSpPr>
            <p:cNvPr id="337" name="Google Shape;337;p15"/>
            <p:cNvCxnSpPr/>
            <p:nvPr/>
          </p:nvCxnSpPr>
          <p:spPr>
            <a:xfrm>
              <a:off x="0" y="736"/>
              <a:ext cx="9555162" cy="0"/>
            </a:xfrm>
            <a:prstGeom prst="straightConnector1">
              <a:avLst/>
            </a:prstGeom>
            <a:solidFill>
              <a:srgbClr val="FF6666"/>
            </a:solidFill>
            <a:ln w="15875" cap="flat" cmpd="sng">
              <a:solidFill>
                <a:srgbClr val="FF6666"/>
              </a:solidFill>
              <a:prstDash val="solid"/>
              <a:round/>
              <a:headEnd type="none" w="sm" len="sm"/>
              <a:tailEnd type="none" w="sm" len="sm"/>
            </a:ln>
          </p:spPr>
        </p:cxnSp>
        <p:sp>
          <p:nvSpPr>
            <p:cNvPr id="338" name="Google Shape;338;p15"/>
            <p:cNvSpPr/>
            <p:nvPr/>
          </p:nvSpPr>
          <p:spPr>
            <a:xfrm>
              <a:off x="0" y="736"/>
              <a:ext cx="9555162" cy="120684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15"/>
            <p:cNvSpPr txBox="1"/>
            <p:nvPr/>
          </p:nvSpPr>
          <p:spPr>
            <a:xfrm>
              <a:off x="0" y="736"/>
              <a:ext cx="9555162" cy="1206840"/>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Reliance upon faith</a:t>
              </a:r>
              <a:endParaRPr/>
            </a:p>
          </p:txBody>
        </p:sp>
        <p:cxnSp>
          <p:nvCxnSpPr>
            <p:cNvPr id="340" name="Google Shape;340;p15"/>
            <p:cNvCxnSpPr/>
            <p:nvPr/>
          </p:nvCxnSpPr>
          <p:spPr>
            <a:xfrm>
              <a:off x="0" y="1207577"/>
              <a:ext cx="9555162" cy="0"/>
            </a:xfrm>
            <a:prstGeom prst="straightConnector1">
              <a:avLst/>
            </a:prstGeom>
            <a:solidFill>
              <a:srgbClr val="FE3232"/>
            </a:solidFill>
            <a:ln w="15875" cap="flat" cmpd="sng">
              <a:solidFill>
                <a:srgbClr val="FE3232"/>
              </a:solidFill>
              <a:prstDash val="solid"/>
              <a:round/>
              <a:headEnd type="none" w="sm" len="sm"/>
              <a:tailEnd type="none" w="sm" len="sm"/>
            </a:ln>
          </p:spPr>
        </p:cxnSp>
        <p:sp>
          <p:nvSpPr>
            <p:cNvPr id="341" name="Google Shape;341;p15"/>
            <p:cNvSpPr/>
            <p:nvPr/>
          </p:nvSpPr>
          <p:spPr>
            <a:xfrm>
              <a:off x="0" y="1207577"/>
              <a:ext cx="9555162" cy="120684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15"/>
            <p:cNvSpPr txBox="1"/>
            <p:nvPr/>
          </p:nvSpPr>
          <p:spPr>
            <a:xfrm>
              <a:off x="0" y="1207577"/>
              <a:ext cx="9555162" cy="1206840"/>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Questioning values and beliefs</a:t>
              </a:r>
              <a:endParaRPr/>
            </a:p>
          </p:txBody>
        </p:sp>
        <p:cxnSp>
          <p:nvCxnSpPr>
            <p:cNvPr id="343" name="Google Shape;343;p15"/>
            <p:cNvCxnSpPr/>
            <p:nvPr/>
          </p:nvCxnSpPr>
          <p:spPr>
            <a:xfrm>
              <a:off x="0" y="2414417"/>
              <a:ext cx="9555162" cy="0"/>
            </a:xfrm>
            <a:prstGeom prst="straightConnector1">
              <a:avLst/>
            </a:prstGeom>
            <a:solidFill>
              <a:srgbClr val="FC0000"/>
            </a:solidFill>
            <a:ln w="15875" cap="flat" cmpd="sng">
              <a:solidFill>
                <a:srgbClr val="FC0000"/>
              </a:solidFill>
              <a:prstDash val="solid"/>
              <a:round/>
              <a:headEnd type="none" w="sm" len="sm"/>
              <a:tailEnd type="none" w="sm" len="sm"/>
            </a:ln>
          </p:spPr>
        </p:cxnSp>
        <p:sp>
          <p:nvSpPr>
            <p:cNvPr id="344" name="Google Shape;344;p15"/>
            <p:cNvSpPr/>
            <p:nvPr/>
          </p:nvSpPr>
          <p:spPr>
            <a:xfrm>
              <a:off x="0" y="2414417"/>
              <a:ext cx="9555162" cy="120684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15"/>
            <p:cNvSpPr txBox="1"/>
            <p:nvPr/>
          </p:nvSpPr>
          <p:spPr>
            <a:xfrm>
              <a:off x="0" y="2414417"/>
              <a:ext cx="9555162" cy="1206840"/>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Loss of meaning</a:t>
              </a:r>
              <a:endParaRPr/>
            </a:p>
          </p:txBody>
        </p:sp>
        <p:cxnSp>
          <p:nvCxnSpPr>
            <p:cNvPr id="346" name="Google Shape;346;p15"/>
            <p:cNvCxnSpPr/>
            <p:nvPr/>
          </p:nvCxnSpPr>
          <p:spPr>
            <a:xfrm>
              <a:off x="0" y="3621257"/>
              <a:ext cx="9555162" cy="0"/>
            </a:xfrm>
            <a:prstGeom prst="straightConnector1">
              <a:avLst/>
            </a:prstGeom>
            <a:solidFill>
              <a:srgbClr val="C70000"/>
            </a:solidFill>
            <a:ln w="15875" cap="flat" cmpd="sng">
              <a:solidFill>
                <a:srgbClr val="C70000"/>
              </a:solidFill>
              <a:prstDash val="solid"/>
              <a:round/>
              <a:headEnd type="none" w="sm" len="sm"/>
              <a:tailEnd type="none" w="sm" len="sm"/>
            </a:ln>
          </p:spPr>
        </p:cxnSp>
        <p:sp>
          <p:nvSpPr>
            <p:cNvPr id="347" name="Google Shape;347;p15"/>
            <p:cNvSpPr/>
            <p:nvPr/>
          </p:nvSpPr>
          <p:spPr>
            <a:xfrm>
              <a:off x="0" y="3621257"/>
              <a:ext cx="9555162" cy="120684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15"/>
            <p:cNvSpPr txBox="1"/>
            <p:nvPr/>
          </p:nvSpPr>
          <p:spPr>
            <a:xfrm>
              <a:off x="0" y="3621257"/>
              <a:ext cx="9555162" cy="1206840"/>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Directing anger toward God</a:t>
              </a:r>
              <a:endParaRPr/>
            </a:p>
          </p:txBody>
        </p:sp>
        <p:cxnSp>
          <p:nvCxnSpPr>
            <p:cNvPr id="349" name="Google Shape;349;p15"/>
            <p:cNvCxnSpPr/>
            <p:nvPr/>
          </p:nvCxnSpPr>
          <p:spPr>
            <a:xfrm>
              <a:off x="0" y="4828097"/>
              <a:ext cx="9555162" cy="0"/>
            </a:xfrm>
            <a:prstGeom prst="straightConnector1">
              <a:avLst/>
            </a:prstGeom>
            <a:solidFill>
              <a:srgbClr val="930000"/>
            </a:solidFill>
            <a:ln w="15875" cap="flat" cmpd="sng">
              <a:solidFill>
                <a:srgbClr val="930000"/>
              </a:solidFill>
              <a:prstDash val="solid"/>
              <a:round/>
              <a:headEnd type="none" w="sm" len="sm"/>
              <a:tailEnd type="none" w="sm" len="sm"/>
            </a:ln>
          </p:spPr>
        </p:cxnSp>
        <p:sp>
          <p:nvSpPr>
            <p:cNvPr id="350" name="Google Shape;350;p15"/>
            <p:cNvSpPr/>
            <p:nvPr/>
          </p:nvSpPr>
          <p:spPr>
            <a:xfrm>
              <a:off x="0" y="4828097"/>
              <a:ext cx="9555162" cy="120684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15"/>
            <p:cNvSpPr txBox="1"/>
            <p:nvPr/>
          </p:nvSpPr>
          <p:spPr>
            <a:xfrm>
              <a:off x="0" y="4828097"/>
              <a:ext cx="9555162" cy="1206840"/>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Cynicism</a:t>
              </a:r>
              <a:endParaRPr/>
            </a:p>
          </p:txBody>
        </p:sp>
      </p:grpSp>
      <p:sp>
        <p:nvSpPr>
          <p:cNvPr id="352" name="Google Shape;352;p15"/>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pic>
        <p:nvPicPr>
          <p:cNvPr id="353" name="Google Shape;353;p15" descr="Statues on the side of a building&#10;&#10;AI-generated content may be incorrect."/>
          <p:cNvPicPr preferRelativeResize="0"/>
          <p:nvPr/>
        </p:nvPicPr>
        <p:blipFill rotWithShape="1">
          <a:blip r:embed="rId3">
            <a:alphaModFix/>
          </a:blip>
          <a:srcRect/>
          <a:stretch/>
        </p:blipFill>
        <p:spPr>
          <a:xfrm>
            <a:off x="11734800" y="2791460"/>
            <a:ext cx="4999038" cy="628522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8"/>
        <p:cNvGrpSpPr/>
        <p:nvPr/>
      </p:nvGrpSpPr>
      <p:grpSpPr>
        <a:xfrm>
          <a:off x="0" y="0"/>
          <a:ext cx="0" cy="0"/>
          <a:chOff x="0" y="0"/>
          <a:chExt cx="0" cy="0"/>
        </a:xfrm>
      </p:grpSpPr>
      <p:sp>
        <p:nvSpPr>
          <p:cNvPr id="359" name="Google Shape;359;p16"/>
          <p:cNvSpPr txBox="1">
            <a:spLocks noGrp="1"/>
          </p:cNvSpPr>
          <p:nvPr>
            <p:ph type="title"/>
          </p:nvPr>
        </p:nvSpPr>
        <p:spPr>
          <a:xfrm>
            <a:off x="1645920" y="1104900"/>
            <a:ext cx="15087600" cy="1208395"/>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3F3F3F"/>
              </a:buClr>
              <a:buSzPts val="7200"/>
              <a:buFont typeface="Calibri"/>
              <a:buNone/>
            </a:pPr>
            <a:r>
              <a:rPr lang="en-US"/>
              <a:t>What helps a person cope?</a:t>
            </a:r>
            <a:endParaRPr/>
          </a:p>
        </p:txBody>
      </p:sp>
      <p:grpSp>
        <p:nvGrpSpPr>
          <p:cNvPr id="360" name="Google Shape;360;p16"/>
          <p:cNvGrpSpPr/>
          <p:nvPr/>
        </p:nvGrpSpPr>
        <p:grpSpPr>
          <a:xfrm>
            <a:off x="1646238" y="2769336"/>
            <a:ext cx="15087600" cy="6034201"/>
            <a:chOff x="0" y="736"/>
            <a:chExt cx="15087600" cy="6034201"/>
          </a:xfrm>
        </p:grpSpPr>
        <p:cxnSp>
          <p:nvCxnSpPr>
            <p:cNvPr id="361" name="Google Shape;361;p16"/>
            <p:cNvCxnSpPr/>
            <p:nvPr/>
          </p:nvCxnSpPr>
          <p:spPr>
            <a:xfrm>
              <a:off x="0" y="736"/>
              <a:ext cx="15087600" cy="0"/>
            </a:xfrm>
            <a:prstGeom prst="straightConnector1">
              <a:avLst/>
            </a:prstGeom>
            <a:solidFill>
              <a:schemeClr val="accent2"/>
            </a:solidFill>
            <a:ln w="15875" cap="flat" cmpd="sng">
              <a:solidFill>
                <a:schemeClr val="accent2"/>
              </a:solidFill>
              <a:prstDash val="solid"/>
              <a:round/>
              <a:headEnd type="none" w="sm" len="sm"/>
              <a:tailEnd type="none" w="sm" len="sm"/>
            </a:ln>
          </p:spPr>
        </p:cxnSp>
        <p:sp>
          <p:nvSpPr>
            <p:cNvPr id="362" name="Google Shape;362;p16"/>
            <p:cNvSpPr/>
            <p:nvPr/>
          </p:nvSpPr>
          <p:spPr>
            <a:xfrm>
              <a:off x="0" y="736"/>
              <a:ext cx="15087600" cy="120684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16"/>
            <p:cNvSpPr txBox="1"/>
            <p:nvPr/>
          </p:nvSpPr>
          <p:spPr>
            <a:xfrm>
              <a:off x="0" y="736"/>
              <a:ext cx="15087600" cy="1206840"/>
            </a:xfrm>
            <a:prstGeom prst="rect">
              <a:avLst/>
            </a:prstGeom>
            <a:noFill/>
            <a:ln>
              <a:noFill/>
            </a:ln>
          </p:spPr>
          <p:txBody>
            <a:bodyPr spcFirstLastPara="1" wrap="square" lIns="125725" tIns="125725" rIns="125725" bIns="125725" anchor="t" anchorCtr="0">
              <a:noAutofit/>
            </a:bodyPr>
            <a:lstStyle/>
            <a:p>
              <a:pPr marL="0" marR="0" lvl="0" indent="0" algn="l" rtl="0">
                <a:lnSpc>
                  <a:spcPct val="90000"/>
                </a:lnSpc>
                <a:spcBef>
                  <a:spcPts val="0"/>
                </a:spcBef>
                <a:spcAft>
                  <a:spcPts val="0"/>
                </a:spcAft>
                <a:buClr>
                  <a:schemeClr val="dk1"/>
                </a:buClr>
                <a:buSzPts val="3300"/>
                <a:buFont typeface="Calibri"/>
                <a:buNone/>
              </a:pPr>
              <a:r>
                <a:rPr lang="en-US" sz="3300">
                  <a:solidFill>
                    <a:schemeClr val="dk1"/>
                  </a:solidFill>
                  <a:latin typeface="Calibri"/>
                  <a:ea typeface="Calibri"/>
                  <a:cs typeface="Calibri"/>
                  <a:sym typeface="Calibri"/>
                </a:rPr>
                <a:t>Having someone listen and be present, having the option to tell our story</a:t>
              </a:r>
              <a:endParaRPr/>
            </a:p>
          </p:txBody>
        </p:sp>
        <p:cxnSp>
          <p:nvCxnSpPr>
            <p:cNvPr id="364" name="Google Shape;364;p16"/>
            <p:cNvCxnSpPr/>
            <p:nvPr/>
          </p:nvCxnSpPr>
          <p:spPr>
            <a:xfrm>
              <a:off x="0" y="1207577"/>
              <a:ext cx="15087600" cy="0"/>
            </a:xfrm>
            <a:prstGeom prst="straightConnector1">
              <a:avLst/>
            </a:prstGeom>
            <a:solidFill>
              <a:srgbClr val="A91717"/>
            </a:solidFill>
            <a:ln w="15875" cap="flat" cmpd="sng">
              <a:solidFill>
                <a:srgbClr val="A91717"/>
              </a:solidFill>
              <a:prstDash val="solid"/>
              <a:round/>
              <a:headEnd type="none" w="sm" len="sm"/>
              <a:tailEnd type="none" w="sm" len="sm"/>
            </a:ln>
          </p:spPr>
        </p:cxnSp>
        <p:sp>
          <p:nvSpPr>
            <p:cNvPr id="365" name="Google Shape;365;p16"/>
            <p:cNvSpPr/>
            <p:nvPr/>
          </p:nvSpPr>
          <p:spPr>
            <a:xfrm>
              <a:off x="0" y="1207577"/>
              <a:ext cx="15087600" cy="120684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16"/>
            <p:cNvSpPr txBox="1"/>
            <p:nvPr/>
          </p:nvSpPr>
          <p:spPr>
            <a:xfrm>
              <a:off x="0" y="1207577"/>
              <a:ext cx="15087600" cy="1206840"/>
            </a:xfrm>
            <a:prstGeom prst="rect">
              <a:avLst/>
            </a:prstGeom>
            <a:noFill/>
            <a:ln>
              <a:noFill/>
            </a:ln>
          </p:spPr>
          <p:txBody>
            <a:bodyPr spcFirstLastPara="1" wrap="square" lIns="125725" tIns="125725" rIns="125725" bIns="125725" anchor="t" anchorCtr="0">
              <a:noAutofit/>
            </a:bodyPr>
            <a:lstStyle/>
            <a:p>
              <a:pPr marL="0" marR="0" lvl="0" indent="0" algn="l" rtl="0">
                <a:lnSpc>
                  <a:spcPct val="90000"/>
                </a:lnSpc>
                <a:spcBef>
                  <a:spcPts val="0"/>
                </a:spcBef>
                <a:spcAft>
                  <a:spcPts val="0"/>
                </a:spcAft>
                <a:buClr>
                  <a:schemeClr val="dk1"/>
                </a:buClr>
                <a:buSzPts val="3300"/>
                <a:buFont typeface="Calibri"/>
                <a:buNone/>
              </a:pPr>
              <a:r>
                <a:rPr lang="en-US" sz="3300">
                  <a:solidFill>
                    <a:schemeClr val="dk1"/>
                  </a:solidFill>
                  <a:latin typeface="Calibri"/>
                  <a:ea typeface="Calibri"/>
                  <a:cs typeface="Calibri"/>
                  <a:sym typeface="Calibri"/>
                </a:rPr>
                <a:t>Identification, labeling, and expression of our emotions</a:t>
              </a:r>
              <a:endParaRPr/>
            </a:p>
          </p:txBody>
        </p:sp>
        <p:cxnSp>
          <p:nvCxnSpPr>
            <p:cNvPr id="367" name="Google Shape;367;p16"/>
            <p:cNvCxnSpPr/>
            <p:nvPr/>
          </p:nvCxnSpPr>
          <p:spPr>
            <a:xfrm>
              <a:off x="0" y="2414417"/>
              <a:ext cx="15087600" cy="0"/>
            </a:xfrm>
            <a:prstGeom prst="straightConnector1">
              <a:avLst/>
            </a:prstGeom>
            <a:solidFill>
              <a:srgbClr val="B23B3B"/>
            </a:solidFill>
            <a:ln w="15875" cap="flat" cmpd="sng">
              <a:solidFill>
                <a:srgbClr val="B23B3B"/>
              </a:solidFill>
              <a:prstDash val="solid"/>
              <a:round/>
              <a:headEnd type="none" w="sm" len="sm"/>
              <a:tailEnd type="none" w="sm" len="sm"/>
            </a:ln>
          </p:spPr>
        </p:cxnSp>
        <p:sp>
          <p:nvSpPr>
            <p:cNvPr id="368" name="Google Shape;368;p16"/>
            <p:cNvSpPr/>
            <p:nvPr/>
          </p:nvSpPr>
          <p:spPr>
            <a:xfrm>
              <a:off x="0" y="2414417"/>
              <a:ext cx="15087600" cy="120684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16"/>
            <p:cNvSpPr txBox="1"/>
            <p:nvPr/>
          </p:nvSpPr>
          <p:spPr>
            <a:xfrm>
              <a:off x="0" y="2414417"/>
              <a:ext cx="15087600" cy="1206840"/>
            </a:xfrm>
            <a:prstGeom prst="rect">
              <a:avLst/>
            </a:prstGeom>
            <a:noFill/>
            <a:ln>
              <a:noFill/>
            </a:ln>
          </p:spPr>
          <p:txBody>
            <a:bodyPr spcFirstLastPara="1" wrap="square" lIns="125725" tIns="125725" rIns="125725" bIns="125725" anchor="t" anchorCtr="0">
              <a:noAutofit/>
            </a:bodyPr>
            <a:lstStyle/>
            <a:p>
              <a:pPr marL="0" marR="0" lvl="0" indent="0" algn="l" rtl="0">
                <a:lnSpc>
                  <a:spcPct val="90000"/>
                </a:lnSpc>
                <a:spcBef>
                  <a:spcPts val="0"/>
                </a:spcBef>
                <a:spcAft>
                  <a:spcPts val="0"/>
                </a:spcAft>
                <a:buClr>
                  <a:schemeClr val="dk1"/>
                </a:buClr>
                <a:buSzPts val="3300"/>
                <a:buFont typeface="Calibri"/>
                <a:buNone/>
              </a:pPr>
              <a:r>
                <a:rPr lang="en-US" sz="3300">
                  <a:solidFill>
                    <a:schemeClr val="dk1"/>
                  </a:solidFill>
                  <a:latin typeface="Calibri"/>
                  <a:ea typeface="Calibri"/>
                  <a:cs typeface="Calibri"/>
                  <a:sym typeface="Calibri"/>
                </a:rPr>
                <a:t>Regaining some sense of mastery and control over our life</a:t>
              </a:r>
              <a:endParaRPr/>
            </a:p>
          </p:txBody>
        </p:sp>
        <p:cxnSp>
          <p:nvCxnSpPr>
            <p:cNvPr id="370" name="Google Shape;370;p16"/>
            <p:cNvCxnSpPr/>
            <p:nvPr/>
          </p:nvCxnSpPr>
          <p:spPr>
            <a:xfrm>
              <a:off x="0" y="3621257"/>
              <a:ext cx="15087600" cy="0"/>
            </a:xfrm>
            <a:prstGeom prst="straightConnector1">
              <a:avLst/>
            </a:prstGeom>
            <a:solidFill>
              <a:srgbClr val="AA7070"/>
            </a:solidFill>
            <a:ln w="15875" cap="flat" cmpd="sng">
              <a:solidFill>
                <a:srgbClr val="AA7070"/>
              </a:solidFill>
              <a:prstDash val="solid"/>
              <a:round/>
              <a:headEnd type="none" w="sm" len="sm"/>
              <a:tailEnd type="none" w="sm" len="sm"/>
            </a:ln>
          </p:spPr>
        </p:cxnSp>
        <p:sp>
          <p:nvSpPr>
            <p:cNvPr id="371" name="Google Shape;371;p16"/>
            <p:cNvSpPr/>
            <p:nvPr/>
          </p:nvSpPr>
          <p:spPr>
            <a:xfrm>
              <a:off x="0" y="3621257"/>
              <a:ext cx="15087600" cy="120684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16"/>
            <p:cNvSpPr txBox="1"/>
            <p:nvPr/>
          </p:nvSpPr>
          <p:spPr>
            <a:xfrm>
              <a:off x="0" y="3621257"/>
              <a:ext cx="15087600" cy="1206840"/>
            </a:xfrm>
            <a:prstGeom prst="rect">
              <a:avLst/>
            </a:prstGeom>
            <a:noFill/>
            <a:ln>
              <a:noFill/>
            </a:ln>
          </p:spPr>
          <p:txBody>
            <a:bodyPr spcFirstLastPara="1" wrap="square" lIns="125725" tIns="125725" rIns="125725" bIns="125725" anchor="t" anchorCtr="0">
              <a:noAutofit/>
            </a:bodyPr>
            <a:lstStyle/>
            <a:p>
              <a:pPr marL="0" marR="0" lvl="0" indent="0" algn="l" rtl="0">
                <a:lnSpc>
                  <a:spcPct val="90000"/>
                </a:lnSpc>
                <a:spcBef>
                  <a:spcPts val="0"/>
                </a:spcBef>
                <a:spcAft>
                  <a:spcPts val="0"/>
                </a:spcAft>
                <a:buClr>
                  <a:schemeClr val="dk1"/>
                </a:buClr>
                <a:buSzPts val="3300"/>
                <a:buFont typeface="Calibri"/>
                <a:buNone/>
              </a:pPr>
              <a:r>
                <a:rPr lang="en-US" sz="3300">
                  <a:solidFill>
                    <a:schemeClr val="dk1"/>
                  </a:solidFill>
                  <a:latin typeface="Calibri"/>
                  <a:ea typeface="Calibri"/>
                  <a:cs typeface="Calibri"/>
                  <a:sym typeface="Calibri"/>
                </a:rPr>
                <a:t>Processing the distressing experience or circumstances in the context of our Catholic faith</a:t>
              </a:r>
              <a:endParaRPr/>
            </a:p>
          </p:txBody>
        </p:sp>
        <p:cxnSp>
          <p:nvCxnSpPr>
            <p:cNvPr id="373" name="Google Shape;373;p16"/>
            <p:cNvCxnSpPr/>
            <p:nvPr/>
          </p:nvCxnSpPr>
          <p:spPr>
            <a:xfrm>
              <a:off x="0" y="4828097"/>
              <a:ext cx="15087600" cy="0"/>
            </a:xfrm>
            <a:prstGeom prst="straightConnector1">
              <a:avLst/>
            </a:prstGeom>
            <a:solidFill>
              <a:srgbClr val="A4A4A4"/>
            </a:solidFill>
            <a:ln w="15875" cap="flat" cmpd="sng">
              <a:solidFill>
                <a:srgbClr val="A4A4A4"/>
              </a:solidFill>
              <a:prstDash val="solid"/>
              <a:round/>
              <a:headEnd type="none" w="sm" len="sm"/>
              <a:tailEnd type="none" w="sm" len="sm"/>
            </a:ln>
          </p:spPr>
        </p:cxnSp>
        <p:sp>
          <p:nvSpPr>
            <p:cNvPr id="374" name="Google Shape;374;p16"/>
            <p:cNvSpPr/>
            <p:nvPr/>
          </p:nvSpPr>
          <p:spPr>
            <a:xfrm>
              <a:off x="0" y="4828097"/>
              <a:ext cx="15087600" cy="120684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16"/>
            <p:cNvSpPr txBox="1"/>
            <p:nvPr/>
          </p:nvSpPr>
          <p:spPr>
            <a:xfrm>
              <a:off x="0" y="4828097"/>
              <a:ext cx="15087600" cy="1206840"/>
            </a:xfrm>
            <a:prstGeom prst="rect">
              <a:avLst/>
            </a:prstGeom>
            <a:noFill/>
            <a:ln>
              <a:noFill/>
            </a:ln>
          </p:spPr>
          <p:txBody>
            <a:bodyPr spcFirstLastPara="1" wrap="square" lIns="125725" tIns="125725" rIns="125725" bIns="125725" anchor="t" anchorCtr="0">
              <a:noAutofit/>
            </a:bodyPr>
            <a:lstStyle/>
            <a:p>
              <a:pPr marL="0" marR="0" lvl="0" indent="0" algn="l" rtl="0">
                <a:lnSpc>
                  <a:spcPct val="90000"/>
                </a:lnSpc>
                <a:spcBef>
                  <a:spcPts val="0"/>
                </a:spcBef>
                <a:spcAft>
                  <a:spcPts val="0"/>
                </a:spcAft>
                <a:buClr>
                  <a:schemeClr val="dk1"/>
                </a:buClr>
                <a:buSzPts val="3300"/>
                <a:buFont typeface="Calibri"/>
                <a:buNone/>
              </a:pPr>
              <a:r>
                <a:rPr lang="en-US" sz="3300">
                  <a:solidFill>
                    <a:schemeClr val="dk1"/>
                  </a:solidFill>
                  <a:latin typeface="Calibri"/>
                  <a:ea typeface="Calibri"/>
                  <a:cs typeface="Calibri"/>
                  <a:sym typeface="Calibri"/>
                </a:rPr>
                <a:t>Experiencing the love and support of God and our Catholic faith community</a:t>
              </a:r>
              <a:endParaRPr/>
            </a:p>
          </p:txBody>
        </p:sp>
      </p:grpSp>
      <p:sp>
        <p:nvSpPr>
          <p:cNvPr id="376" name="Google Shape;376;p16"/>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17"/>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sp>
        <p:nvSpPr>
          <p:cNvPr id="383" name="Google Shape;383;p17"/>
          <p:cNvSpPr txBox="1"/>
          <p:nvPr/>
        </p:nvSpPr>
        <p:spPr>
          <a:xfrm>
            <a:off x="1981200" y="1485900"/>
            <a:ext cx="14401800" cy="752513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i="1">
                <a:solidFill>
                  <a:schemeClr val="dk1"/>
                </a:solidFill>
                <a:latin typeface="Calibri"/>
                <a:ea typeface="Calibri"/>
                <a:cs typeface="Calibri"/>
                <a:sym typeface="Calibri"/>
              </a:rPr>
              <a:t>SETTING: Parish community room, after Sunday service. GEORGE (50s) sits alone on a bench, staring at nothing. LAURA approaches with forced brightness.</a:t>
            </a:r>
            <a:endParaRPr/>
          </a:p>
          <a:p>
            <a:pPr marL="0" marR="0" lvl="0" indent="0" algn="l" rtl="0">
              <a:spcBef>
                <a:spcPts val="600"/>
              </a:spcBef>
              <a:spcAft>
                <a:spcPts val="0"/>
              </a:spcAft>
              <a:buNone/>
            </a:pPr>
            <a:endParaRPr sz="1200">
              <a:solidFill>
                <a:schemeClr val="dk1"/>
              </a:solidFill>
              <a:latin typeface="Calibri"/>
              <a:ea typeface="Calibri"/>
              <a:cs typeface="Calibri"/>
              <a:sym typeface="Calibri"/>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LAURA: George! There you are. I've been looking for you.</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GEORGE: (doesn't look up) Oh. Hi, Laura.</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LAURA: (sits down next to him, too close) How are you doing? It's been, what... three months now?</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GEORGE: (quiet) Three and a half.</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LAURA: Well, you know what they say - time heals all wounds! And I'm sure Sarah wouldn’t want you sitting here looking so sad. She'd want you to move forward, right?</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GEORGE: (shifts uncomfortably) I... I guess.</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LAURA: You know, when my aunt died, I was devastated too. But then I realized - she's in a better place! She's with Jesus now, George. That's something to celebrate.</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GEORGE: (voice flat) Yeah.. </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4" name="Google Shape;384;p17"/>
          <p:cNvSpPr txBox="1"/>
          <p:nvPr/>
        </p:nvSpPr>
        <p:spPr>
          <a:xfrm>
            <a:off x="4876800" y="391760"/>
            <a:ext cx="800100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a:solidFill>
                  <a:srgbClr val="C00000"/>
                </a:solidFill>
                <a:latin typeface="Calibri"/>
                <a:ea typeface="Calibri"/>
                <a:cs typeface="Calibri"/>
                <a:sym typeface="Calibri"/>
              </a:rPr>
              <a:t>Vignette 1-A  Stress and Grief</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18"/>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350"/>
              <a:buFont typeface="Calibri"/>
              <a:buNone/>
            </a:pPr>
            <a:r>
              <a:rPr lang="en-US" sz="1350" b="0" i="0" u="none" strike="noStrike" cap="none">
                <a:solidFill>
                  <a:srgbClr val="FFFFFF"/>
                </a:solidFill>
                <a:latin typeface="Calibri"/>
                <a:ea typeface="Calibri"/>
                <a:cs typeface="Calibri"/>
                <a:sym typeface="Calibri"/>
              </a:rPr>
              <a:t>INTERNATIONAL ASSOCIATION OF CATHOLIC MENTAL HEALTH MINISTERS</a:t>
            </a:r>
            <a:endParaRPr/>
          </a:p>
        </p:txBody>
      </p:sp>
      <p:sp>
        <p:nvSpPr>
          <p:cNvPr id="391" name="Google Shape;391;p18"/>
          <p:cNvSpPr txBox="1"/>
          <p:nvPr/>
        </p:nvSpPr>
        <p:spPr>
          <a:xfrm>
            <a:off x="1752600" y="2419677"/>
            <a:ext cx="14859000" cy="5909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LAURA: And God has a plan, remember? We might not understand it, but everything happens for a reason. Sarah's death - there's a purpose in it.</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GEORGE: (looks away) Right.</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LAURA: You just need to pray more. Have you been praying? Prayer changes everything. And you should really come back to Bible study. Keeping busy helps, you know. Idle hands and all that.</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GEORGE: (stands up) I should... I should go.</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LAURA: Oh! Well, just remember - God never gives us more than we can handle! You’re strong, George. You'll get through this.</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GEORGE: (walking away) Thanks, Laura.</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LAURA: (calling after him) And smile! Sarah would want to see you smile! (George exits)</a:t>
            </a:r>
            <a:endParaRPr/>
          </a:p>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392" name="Google Shape;392;p18"/>
          <p:cNvSpPr txBox="1"/>
          <p:nvPr/>
        </p:nvSpPr>
        <p:spPr>
          <a:xfrm>
            <a:off x="3657600" y="800100"/>
            <a:ext cx="10363200"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800"/>
              <a:buFont typeface="Calibri"/>
              <a:buNone/>
            </a:pPr>
            <a:r>
              <a:rPr lang="en-US" sz="4800" b="0" i="0" u="none" strike="noStrike" cap="none">
                <a:solidFill>
                  <a:srgbClr val="C00000"/>
                </a:solidFill>
                <a:latin typeface="Calibri"/>
                <a:ea typeface="Calibri"/>
                <a:cs typeface="Calibri"/>
                <a:sym typeface="Calibri"/>
              </a:rPr>
              <a:t>Vignette 1-A</a:t>
            </a:r>
            <a:r>
              <a:rPr lang="en-US" sz="4800">
                <a:solidFill>
                  <a:srgbClr val="C00000"/>
                </a:solidFill>
                <a:latin typeface="Calibri"/>
                <a:ea typeface="Calibri"/>
                <a:cs typeface="Calibri"/>
                <a:sym typeface="Calibri"/>
              </a:rPr>
              <a:t> (cont.)  </a:t>
            </a:r>
            <a:r>
              <a:rPr lang="en-US" sz="4800" b="0" i="0" u="none" strike="noStrike" cap="none">
                <a:solidFill>
                  <a:srgbClr val="C00000"/>
                </a:solidFill>
                <a:latin typeface="Calibri"/>
                <a:ea typeface="Calibri"/>
                <a:cs typeface="Calibri"/>
                <a:sym typeface="Calibri"/>
              </a:rPr>
              <a:t>Stress </a:t>
            </a:r>
            <a:r>
              <a:rPr lang="en-US" sz="4800">
                <a:solidFill>
                  <a:srgbClr val="C00000"/>
                </a:solidFill>
                <a:latin typeface="Calibri"/>
                <a:ea typeface="Calibri"/>
                <a:cs typeface="Calibri"/>
                <a:sym typeface="Calibri"/>
              </a:rPr>
              <a:t>and</a:t>
            </a:r>
            <a:r>
              <a:rPr lang="en-US" sz="4800" b="0" i="0" u="none" strike="noStrike" cap="none">
                <a:solidFill>
                  <a:srgbClr val="C00000"/>
                </a:solidFill>
                <a:latin typeface="Calibri"/>
                <a:ea typeface="Calibri"/>
                <a:cs typeface="Calibri"/>
                <a:sym typeface="Calibri"/>
              </a:rPr>
              <a:t> Grief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19"/>
          <p:cNvSpPr txBox="1">
            <a:spLocks noGrp="1"/>
          </p:cNvSpPr>
          <p:nvPr>
            <p:ph type="title"/>
          </p:nvPr>
        </p:nvSpPr>
        <p:spPr>
          <a:xfrm>
            <a:off x="1809750" y="1257300"/>
            <a:ext cx="15087600" cy="1122682"/>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7200"/>
              <a:buFont typeface="Calibri"/>
              <a:buNone/>
            </a:pPr>
            <a:r>
              <a:rPr lang="en-US"/>
              <a:t>Vignette 1 A – Stress and Grief</a:t>
            </a:r>
            <a:endParaRPr/>
          </a:p>
        </p:txBody>
      </p:sp>
      <p:sp>
        <p:nvSpPr>
          <p:cNvPr id="399" name="Google Shape;399;p19"/>
          <p:cNvSpPr txBox="1">
            <a:spLocks noGrp="1"/>
          </p:cNvSpPr>
          <p:nvPr>
            <p:ph type="body" idx="1"/>
          </p:nvPr>
        </p:nvSpPr>
        <p:spPr>
          <a:xfrm>
            <a:off x="1781175" y="3390900"/>
            <a:ext cx="14725650" cy="5638800"/>
          </a:xfrm>
          <a:prstGeom prst="rect">
            <a:avLst/>
          </a:prstGeom>
          <a:noFill/>
          <a:ln>
            <a:noFill/>
          </a:ln>
        </p:spPr>
        <p:txBody>
          <a:bodyPr spcFirstLastPara="1" wrap="square" lIns="0" tIns="45700" rIns="0" bIns="45700" anchor="t" anchorCtr="0">
            <a:normAutofit/>
          </a:bodyPr>
          <a:lstStyle/>
          <a:p>
            <a:pPr marL="576072" lvl="1" indent="-279400" algn="l" rtl="0">
              <a:lnSpc>
                <a:spcPct val="90000"/>
              </a:lnSpc>
              <a:spcBef>
                <a:spcPts val="0"/>
              </a:spcBef>
              <a:spcAft>
                <a:spcPts val="0"/>
              </a:spcAft>
              <a:buSzPts val="4400"/>
              <a:buChar char="◦"/>
            </a:pPr>
            <a:r>
              <a:rPr lang="en-US" sz="4400"/>
              <a:t>What did you observe?</a:t>
            </a:r>
            <a:endParaRPr/>
          </a:p>
          <a:p>
            <a:pPr marL="576072" lvl="1" indent="-279400" algn="l" rtl="0">
              <a:lnSpc>
                <a:spcPct val="90000"/>
              </a:lnSpc>
              <a:spcBef>
                <a:spcPts val="900"/>
              </a:spcBef>
              <a:spcAft>
                <a:spcPts val="0"/>
              </a:spcAft>
              <a:buSzPts val="4400"/>
              <a:buChar char="◦"/>
            </a:pPr>
            <a:r>
              <a:rPr lang="en-US" sz="4400"/>
              <a:t>How would you feel if someone behaved in this way if you were in distress and needed help?</a:t>
            </a:r>
            <a:endParaRPr/>
          </a:p>
          <a:p>
            <a:pPr marL="576072" lvl="1" indent="-71120" algn="l" rtl="0">
              <a:lnSpc>
                <a:spcPct val="90000"/>
              </a:lnSpc>
              <a:spcBef>
                <a:spcPts val="900"/>
              </a:spcBef>
              <a:spcAft>
                <a:spcPts val="0"/>
              </a:spcAft>
              <a:buSzPts val="3200"/>
              <a:buNone/>
            </a:pPr>
            <a:endParaRPr sz="3200"/>
          </a:p>
          <a:p>
            <a:pPr marL="301752" lvl="1" indent="0" algn="l" rtl="0">
              <a:lnSpc>
                <a:spcPct val="90000"/>
              </a:lnSpc>
              <a:spcBef>
                <a:spcPts val="900"/>
              </a:spcBef>
              <a:spcAft>
                <a:spcPts val="0"/>
              </a:spcAft>
              <a:buSzPts val="2700"/>
              <a:buNone/>
            </a:pPr>
            <a:endParaRPr/>
          </a:p>
        </p:txBody>
      </p:sp>
      <p:sp>
        <p:nvSpPr>
          <p:cNvPr id="400" name="Google Shape;400;p19"/>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350"/>
              <a:buFont typeface="Calibri"/>
              <a:buNone/>
            </a:pPr>
            <a:r>
              <a:rPr lang="en-US" sz="1350" b="0" i="0" u="none" strike="noStrike" cap="none">
                <a:solidFill>
                  <a:srgbClr val="FFFFFF"/>
                </a:solidFill>
                <a:latin typeface="Calibri"/>
                <a:ea typeface="Calibri"/>
                <a:cs typeface="Calibri"/>
                <a:sym typeface="Calibri"/>
              </a:rPr>
              <a:t>INTERNATIONAL ASSOCIATION OF CATHOLIC MENTAL HEALTH MINISTERS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20"/>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350"/>
              <a:buFont typeface="Calibri"/>
              <a:buNone/>
            </a:pPr>
            <a:r>
              <a:rPr lang="en-US" sz="1350" b="0" i="0" u="none" strike="noStrike" cap="none">
                <a:solidFill>
                  <a:srgbClr val="FFFFFF"/>
                </a:solidFill>
                <a:latin typeface="Calibri"/>
                <a:ea typeface="Calibri"/>
                <a:cs typeface="Calibri"/>
                <a:sym typeface="Calibri"/>
              </a:rPr>
              <a:t>INTERNATIONAL ASSOCIATION OF CATHOLIC MENTAL HEALTH MINISTERS</a:t>
            </a:r>
            <a:endParaRPr/>
          </a:p>
        </p:txBody>
      </p:sp>
      <p:sp>
        <p:nvSpPr>
          <p:cNvPr id="407" name="Google Shape;407;p20"/>
          <p:cNvSpPr txBox="1"/>
          <p:nvPr/>
        </p:nvSpPr>
        <p:spPr>
          <a:xfrm>
            <a:off x="1828800" y="1181100"/>
            <a:ext cx="14630400" cy="797141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Calibri"/>
              <a:buNone/>
            </a:pPr>
            <a:r>
              <a:rPr lang="en-US" sz="3000" i="1" u="none" strike="noStrike" cap="none">
                <a:solidFill>
                  <a:srgbClr val="000000"/>
                </a:solidFill>
                <a:latin typeface="Calibri"/>
                <a:ea typeface="Calibri"/>
                <a:cs typeface="Calibri"/>
                <a:sym typeface="Calibri"/>
              </a:rPr>
              <a:t>SETTING: Same parish community room. GEORGE sits alone. LAURA approaches, but this time she's calm, unhurried</a:t>
            </a:r>
            <a:r>
              <a:rPr lang="en-US" sz="3000" b="1" i="0" u="none" strike="noStrike" cap="none">
                <a:solidFill>
                  <a:srgbClr val="000000"/>
                </a:solidFill>
                <a:latin typeface="Calibri"/>
                <a:ea typeface="Calibri"/>
                <a:cs typeface="Calibri"/>
                <a:sym typeface="Calibri"/>
              </a:rPr>
              <a:t>.</a:t>
            </a:r>
            <a:endParaRPr/>
          </a:p>
          <a:p>
            <a:pPr marL="0" marR="0" lvl="0" indent="0" algn="l" rtl="0">
              <a:lnSpc>
                <a:spcPct val="100000"/>
              </a:lnSpc>
              <a:spcBef>
                <a:spcPts val="600"/>
              </a:spcBef>
              <a:spcAft>
                <a:spcPts val="0"/>
              </a:spcAft>
              <a:buClr>
                <a:schemeClr val="dk1"/>
              </a:buClr>
              <a:buSzPts val="1200"/>
              <a:buFont typeface="Calibri"/>
              <a:buNone/>
            </a:pPr>
            <a:endParaRPr sz="1200" b="1" i="0" u="none" strike="noStrike" cap="none">
              <a:solidFill>
                <a:srgbClr val="000000"/>
              </a:solidFill>
              <a:latin typeface="Calibri"/>
              <a:ea typeface="Calibri"/>
              <a:cs typeface="Calibri"/>
              <a:sym typeface="Calibri"/>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LAURA: George. May I sit with you for a moment?</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GEORGE:  Oh. Yeah, sure.</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LAURA: (sits, leaving space between them, doesn't rush to fill silence) How are you doing?</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GEORGE: Everyone keeps saying it'll get better. That time will heal. But it's not... it's not getting better, Laura. It's getting harder.</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LAURA: Harder how?</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GEORGE: The shock wore off. Now it's just... real. Every morning I wake up and for one second I forget, and then I remember, and it's like... it's like losing her all over again. Every single day.</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LAURA: That sounds unbearable.</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GEORGE: (voice breaking) It is. And everyone at church is so... they mean well, but they keep telling me she's in a better place, I have faith, but right now I'm just... I'm angry. I'm so angry.</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LAURA: (doesn't flinch) At God?</a:t>
            </a:r>
            <a:endParaRPr/>
          </a:p>
        </p:txBody>
      </p:sp>
      <p:sp>
        <p:nvSpPr>
          <p:cNvPr id="408" name="Google Shape;408;p20"/>
          <p:cNvSpPr txBox="1"/>
          <p:nvPr/>
        </p:nvSpPr>
        <p:spPr>
          <a:xfrm>
            <a:off x="3124200" y="154914"/>
            <a:ext cx="11887200"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800"/>
              <a:buFont typeface="Calibri"/>
              <a:buNone/>
            </a:pPr>
            <a:r>
              <a:rPr lang="en-US" sz="4800" b="0" i="0" u="none" strike="noStrike" cap="none">
                <a:solidFill>
                  <a:srgbClr val="C00000"/>
                </a:solidFill>
                <a:latin typeface="Calibri"/>
                <a:ea typeface="Calibri"/>
                <a:cs typeface="Calibri"/>
                <a:sym typeface="Calibri"/>
              </a:rPr>
              <a:t>Vignette 1-B: PFA for Coping with Stress - Grief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21"/>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350"/>
              <a:buFont typeface="Calibri"/>
              <a:buNone/>
            </a:pPr>
            <a:r>
              <a:rPr lang="en-US" sz="1350" b="0" i="0" u="none" strike="noStrike" cap="none">
                <a:solidFill>
                  <a:srgbClr val="FFFFFF"/>
                </a:solidFill>
                <a:latin typeface="Calibri"/>
                <a:ea typeface="Calibri"/>
                <a:cs typeface="Calibri"/>
                <a:sym typeface="Calibri"/>
              </a:rPr>
              <a:t>INTERNATIONAL ASSOCIATION OF CATHOLIC MENTAL HEALTH MINISTERS</a:t>
            </a:r>
            <a:endParaRPr/>
          </a:p>
        </p:txBody>
      </p:sp>
      <p:sp>
        <p:nvSpPr>
          <p:cNvPr id="415" name="Google Shape;415;p21"/>
          <p:cNvSpPr txBox="1"/>
          <p:nvPr/>
        </p:nvSpPr>
        <p:spPr>
          <a:xfrm>
            <a:off x="1828800" y="1562100"/>
            <a:ext cx="15011400" cy="66018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GEORGE: (looks down) Yeah. At God. We were supposed to grow old together. We had plans. And now... </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LAURA: George, your anger and pain makes sense. You lost your wife. That’s devastating.</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GEORGE: (crying now) I miss her so much.</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LAURA: I know. (pause, just sits with him) I can't take this pain away. I wish I could. But I can sit with you in it. You don't have to carry it alone.</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GEORGE: (wiping eyes) Thank you. That's... no one's said that.</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LAURA: Is there anything that would help right now? Anything you need?</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GEORGE: I don't know. Maybe</a:t>
            </a:r>
            <a:r>
              <a:rPr lang="en-US" sz="3000">
                <a:solidFill>
                  <a:srgbClr val="000000"/>
                </a:solidFill>
                <a:latin typeface="Calibri"/>
                <a:ea typeface="Calibri"/>
                <a:cs typeface="Calibri"/>
                <a:sym typeface="Calibri"/>
              </a:rPr>
              <a:t> </a:t>
            </a:r>
            <a:r>
              <a:rPr lang="en-US" sz="3000" b="0" i="0" u="none" strike="noStrike" cap="none">
                <a:solidFill>
                  <a:srgbClr val="000000"/>
                </a:solidFill>
                <a:latin typeface="Calibri"/>
                <a:ea typeface="Calibri"/>
                <a:cs typeface="Calibri"/>
                <a:sym typeface="Calibri"/>
              </a:rPr>
              <a:t>just knowing that I can talk to someone when it gets really bad?</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LAURA: You can call me anytime. There's no timeline. You take all the time you need.</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I'm praying for you. Not that you'll "get over it" faster - just that you'll have strength for today.</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GEORGE: I appreciate that. (Laura exits)</a:t>
            </a:r>
            <a:endParaRPr/>
          </a:p>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416" name="Google Shape;416;p21"/>
          <p:cNvSpPr txBox="1"/>
          <p:nvPr/>
        </p:nvSpPr>
        <p:spPr>
          <a:xfrm>
            <a:off x="2438400" y="266700"/>
            <a:ext cx="14325600"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800"/>
              <a:buFont typeface="Calibri"/>
              <a:buNone/>
            </a:pPr>
            <a:r>
              <a:rPr lang="en-US" sz="4800" b="0" i="0" u="none" strike="noStrike" cap="none">
                <a:solidFill>
                  <a:srgbClr val="C00000"/>
                </a:solidFill>
                <a:latin typeface="Calibri"/>
                <a:ea typeface="Calibri"/>
                <a:cs typeface="Calibri"/>
                <a:sym typeface="Calibri"/>
              </a:rPr>
              <a:t>Vignette 1-B (cont.) </a:t>
            </a:r>
            <a:r>
              <a:rPr lang="en-US" sz="4800">
                <a:solidFill>
                  <a:srgbClr val="C00000"/>
                </a:solidFill>
                <a:latin typeface="Calibri"/>
                <a:ea typeface="Calibri"/>
                <a:cs typeface="Calibri"/>
                <a:sym typeface="Calibri"/>
              </a:rPr>
              <a:t>PFA for </a:t>
            </a:r>
            <a:r>
              <a:rPr lang="en-US" sz="4800" b="0" i="0" u="none" strike="noStrike" cap="none">
                <a:solidFill>
                  <a:srgbClr val="C00000"/>
                </a:solidFill>
                <a:latin typeface="Calibri"/>
                <a:ea typeface="Calibri"/>
                <a:cs typeface="Calibri"/>
                <a:sym typeface="Calibri"/>
              </a:rPr>
              <a:t>Coping with Stress and Grief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22"/>
          <p:cNvSpPr txBox="1">
            <a:spLocks noGrp="1"/>
          </p:cNvSpPr>
          <p:nvPr>
            <p:ph type="title"/>
          </p:nvPr>
        </p:nvSpPr>
        <p:spPr>
          <a:xfrm>
            <a:off x="1809750" y="1257300"/>
            <a:ext cx="15087600" cy="1122682"/>
          </a:xfrm>
          <a:prstGeom prst="rect">
            <a:avLst/>
          </a:prstGeom>
          <a:noFill/>
          <a:ln>
            <a:noFill/>
          </a:ln>
        </p:spPr>
        <p:txBody>
          <a:bodyPr spcFirstLastPara="1" wrap="square" lIns="91425" tIns="45700" rIns="91425" bIns="45700" anchor="b" anchorCtr="0">
            <a:noAutofit/>
          </a:bodyPr>
          <a:lstStyle/>
          <a:p>
            <a:pPr marL="0" lvl="0" indent="0" algn="l" rtl="0">
              <a:lnSpc>
                <a:spcPct val="85000"/>
              </a:lnSpc>
              <a:spcBef>
                <a:spcPts val="0"/>
              </a:spcBef>
              <a:spcAft>
                <a:spcPts val="0"/>
              </a:spcAft>
              <a:buClr>
                <a:srgbClr val="3F3F3F"/>
              </a:buClr>
              <a:buSzPts val="6000"/>
              <a:buFont typeface="Calibri"/>
              <a:buNone/>
            </a:pPr>
            <a:r>
              <a:rPr lang="en-US" sz="6000"/>
              <a:t>Vignette 1 B - PFA for Coping with Stress and Grief</a:t>
            </a:r>
            <a:endParaRPr/>
          </a:p>
        </p:txBody>
      </p:sp>
      <p:sp>
        <p:nvSpPr>
          <p:cNvPr id="423" name="Google Shape;423;p22"/>
          <p:cNvSpPr txBox="1">
            <a:spLocks noGrp="1"/>
          </p:cNvSpPr>
          <p:nvPr>
            <p:ph type="body" idx="1"/>
          </p:nvPr>
        </p:nvSpPr>
        <p:spPr>
          <a:xfrm>
            <a:off x="1781175" y="3390900"/>
            <a:ext cx="14725650" cy="5638800"/>
          </a:xfrm>
          <a:prstGeom prst="rect">
            <a:avLst/>
          </a:prstGeom>
          <a:noFill/>
          <a:ln>
            <a:noFill/>
          </a:ln>
        </p:spPr>
        <p:txBody>
          <a:bodyPr spcFirstLastPara="1" wrap="square" lIns="0" tIns="45700" rIns="0" bIns="45700" anchor="t" anchorCtr="0">
            <a:normAutofit/>
          </a:bodyPr>
          <a:lstStyle/>
          <a:p>
            <a:pPr marL="576072" lvl="1" indent="-279400" algn="l" rtl="0">
              <a:lnSpc>
                <a:spcPct val="90000"/>
              </a:lnSpc>
              <a:spcBef>
                <a:spcPts val="0"/>
              </a:spcBef>
              <a:spcAft>
                <a:spcPts val="0"/>
              </a:spcAft>
              <a:buSzPts val="4400"/>
              <a:buChar char="◦"/>
            </a:pPr>
            <a:r>
              <a:rPr lang="en-US" sz="4400"/>
              <a:t>What did you observe?</a:t>
            </a:r>
            <a:endParaRPr/>
          </a:p>
          <a:p>
            <a:pPr marL="576072" lvl="1" indent="-279400" algn="l" rtl="0">
              <a:lnSpc>
                <a:spcPct val="90000"/>
              </a:lnSpc>
              <a:spcBef>
                <a:spcPts val="900"/>
              </a:spcBef>
              <a:spcAft>
                <a:spcPts val="0"/>
              </a:spcAft>
              <a:buSzPts val="4400"/>
              <a:buChar char="◦"/>
            </a:pPr>
            <a:r>
              <a:rPr lang="en-US" sz="4400"/>
              <a:t>How would you feel if someone behaved in this way if you were in distress and needed help?</a:t>
            </a:r>
            <a:endParaRPr/>
          </a:p>
          <a:p>
            <a:pPr marL="576072" lvl="1" indent="-71120" algn="l" rtl="0">
              <a:lnSpc>
                <a:spcPct val="90000"/>
              </a:lnSpc>
              <a:spcBef>
                <a:spcPts val="900"/>
              </a:spcBef>
              <a:spcAft>
                <a:spcPts val="0"/>
              </a:spcAft>
              <a:buSzPts val="3200"/>
              <a:buNone/>
            </a:pPr>
            <a:endParaRPr sz="3200"/>
          </a:p>
          <a:p>
            <a:pPr marL="301752" lvl="1" indent="0" algn="l" rtl="0">
              <a:lnSpc>
                <a:spcPct val="90000"/>
              </a:lnSpc>
              <a:spcBef>
                <a:spcPts val="900"/>
              </a:spcBef>
              <a:spcAft>
                <a:spcPts val="0"/>
              </a:spcAft>
              <a:buSzPts val="2700"/>
              <a:buNone/>
            </a:pPr>
            <a:endParaRPr/>
          </a:p>
        </p:txBody>
      </p:sp>
      <p:sp>
        <p:nvSpPr>
          <p:cNvPr id="424" name="Google Shape;424;p22"/>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350"/>
              <a:buFont typeface="Calibri"/>
              <a:buNone/>
            </a:pPr>
            <a:r>
              <a:rPr lang="en-US" sz="1350" b="0" i="0" u="none" strike="noStrike" cap="none">
                <a:solidFill>
                  <a:srgbClr val="FFFFFF"/>
                </a:solidFill>
                <a:latin typeface="Calibri"/>
                <a:ea typeface="Calibri"/>
                <a:cs typeface="Calibri"/>
                <a:sym typeface="Calibri"/>
              </a:rPr>
              <a:t>INTERNATIONAL ASSOCIATION OF CATHOLIC MENTAL HEALTH MINISTERS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23"/>
          <p:cNvSpPr txBox="1">
            <a:spLocks noGrp="1"/>
          </p:cNvSpPr>
          <p:nvPr>
            <p:ph type="title"/>
          </p:nvPr>
        </p:nvSpPr>
        <p:spPr>
          <a:xfrm>
            <a:off x="1645920" y="429905"/>
            <a:ext cx="15087600" cy="2176136"/>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7200"/>
              <a:buFont typeface="Calibri"/>
              <a:buNone/>
            </a:pPr>
            <a:r>
              <a:rPr lang="en-US"/>
              <a:t>Reflection &amp; Discussion</a:t>
            </a:r>
            <a:endParaRPr/>
          </a:p>
        </p:txBody>
      </p:sp>
      <p:sp>
        <p:nvSpPr>
          <p:cNvPr id="431" name="Google Shape;431;p23"/>
          <p:cNvSpPr txBox="1">
            <a:spLocks noGrp="1"/>
          </p:cNvSpPr>
          <p:nvPr>
            <p:ph type="body" idx="1"/>
          </p:nvPr>
        </p:nvSpPr>
        <p:spPr>
          <a:xfrm>
            <a:off x="2087880" y="3041650"/>
            <a:ext cx="14203680" cy="5378450"/>
          </a:xfrm>
          <a:prstGeom prst="rect">
            <a:avLst/>
          </a:prstGeom>
          <a:noFill/>
          <a:ln>
            <a:noFill/>
          </a:ln>
        </p:spPr>
        <p:txBody>
          <a:bodyPr spcFirstLastPara="1" wrap="square" lIns="0" tIns="45700" rIns="0" bIns="45700" anchor="t" anchorCtr="0">
            <a:normAutofit/>
          </a:bodyPr>
          <a:lstStyle/>
          <a:p>
            <a:pPr marL="137160" lvl="0" indent="-228600" algn="l" rtl="0">
              <a:lnSpc>
                <a:spcPct val="90000"/>
              </a:lnSpc>
              <a:spcBef>
                <a:spcPts val="0"/>
              </a:spcBef>
              <a:spcAft>
                <a:spcPts val="0"/>
              </a:spcAft>
              <a:buSzPts val="3600"/>
              <a:buChar char=" "/>
            </a:pPr>
            <a:r>
              <a:rPr lang="en-US" sz="3600"/>
              <a:t>1. Think of a time in your life when you experienced something unexpected that was difficult to handle and led to distress. </a:t>
            </a:r>
            <a:endParaRPr/>
          </a:p>
          <a:p>
            <a:pPr marL="137160" lvl="0" indent="-228600" algn="l" rtl="0">
              <a:lnSpc>
                <a:spcPct val="90000"/>
              </a:lnSpc>
              <a:spcBef>
                <a:spcPts val="2100"/>
              </a:spcBef>
              <a:spcAft>
                <a:spcPts val="0"/>
              </a:spcAft>
              <a:buSzPts val="3600"/>
              <a:buChar char=" "/>
            </a:pPr>
            <a:r>
              <a:rPr lang="en-US" sz="3600"/>
              <a:t>2. Does your experience relate to the information we learned earlier about reactions to stress/distressing events?</a:t>
            </a:r>
            <a:endParaRPr/>
          </a:p>
          <a:p>
            <a:pPr marL="137160" lvl="0" indent="-228600" algn="l" rtl="0">
              <a:lnSpc>
                <a:spcPct val="90000"/>
              </a:lnSpc>
              <a:spcBef>
                <a:spcPts val="2100"/>
              </a:spcBef>
              <a:spcAft>
                <a:spcPts val="0"/>
              </a:spcAft>
              <a:buSzPts val="3600"/>
              <a:buChar char=" "/>
            </a:pPr>
            <a:r>
              <a:rPr lang="en-US" sz="3600"/>
              <a:t>3. Did you receive help from one or more people when you had this experience? Think about what this person, or people, did to help you. </a:t>
            </a:r>
            <a:endParaRPr/>
          </a:p>
          <a:p>
            <a:pPr marL="137160" lvl="0" indent="-228600" algn="l" rtl="0">
              <a:lnSpc>
                <a:spcPct val="90000"/>
              </a:lnSpc>
              <a:spcBef>
                <a:spcPts val="2100"/>
              </a:spcBef>
              <a:spcAft>
                <a:spcPts val="0"/>
              </a:spcAft>
              <a:buSzPts val="3600"/>
              <a:buChar char=" "/>
            </a:pPr>
            <a:r>
              <a:rPr lang="en-US" sz="3600"/>
              <a:t>4. What was helpful? What was not helpful?</a:t>
            </a:r>
            <a:endParaRPr/>
          </a:p>
          <a:p>
            <a:pPr marL="137160" lvl="0" indent="0" algn="l" rtl="0">
              <a:lnSpc>
                <a:spcPct val="90000"/>
              </a:lnSpc>
              <a:spcBef>
                <a:spcPts val="2100"/>
              </a:spcBef>
              <a:spcAft>
                <a:spcPts val="0"/>
              </a:spcAft>
              <a:buSzPts val="3000"/>
              <a:buNone/>
            </a:pPr>
            <a:endParaRPr/>
          </a:p>
        </p:txBody>
      </p:sp>
      <p:sp>
        <p:nvSpPr>
          <p:cNvPr id="432" name="Google Shape;432;p23"/>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24"/>
          <p:cNvSpPr txBox="1">
            <a:spLocks noGrp="1"/>
          </p:cNvSpPr>
          <p:nvPr>
            <p:ph type="title"/>
          </p:nvPr>
        </p:nvSpPr>
        <p:spPr>
          <a:xfrm>
            <a:off x="1645920" y="429905"/>
            <a:ext cx="15087600" cy="2176136"/>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7200"/>
              <a:buFont typeface="Calibri"/>
              <a:buNone/>
            </a:pPr>
            <a:r>
              <a:rPr lang="en-US"/>
              <a:t>PFA in your Catholic faith community</a:t>
            </a:r>
            <a:endParaRPr/>
          </a:p>
        </p:txBody>
      </p:sp>
      <p:grpSp>
        <p:nvGrpSpPr>
          <p:cNvPr id="439" name="Google Shape;439;p24"/>
          <p:cNvGrpSpPr/>
          <p:nvPr/>
        </p:nvGrpSpPr>
        <p:grpSpPr>
          <a:xfrm>
            <a:off x="1645920" y="2998910"/>
            <a:ext cx="15087600" cy="5574421"/>
            <a:chOff x="0" y="230309"/>
            <a:chExt cx="15087600" cy="5574421"/>
          </a:xfrm>
        </p:grpSpPr>
        <p:sp>
          <p:nvSpPr>
            <p:cNvPr id="440" name="Google Shape;440;p24"/>
            <p:cNvSpPr/>
            <p:nvPr/>
          </p:nvSpPr>
          <p:spPr>
            <a:xfrm>
              <a:off x="0" y="687869"/>
              <a:ext cx="15087600" cy="781200"/>
            </a:xfrm>
            <a:prstGeom prst="rect">
              <a:avLst/>
            </a:prstGeom>
            <a:solidFill>
              <a:schemeClr val="lt1">
                <a:alpha val="90196"/>
              </a:schemeClr>
            </a:solidFill>
            <a:ln w="158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24"/>
            <p:cNvSpPr/>
            <p:nvPr/>
          </p:nvSpPr>
          <p:spPr>
            <a:xfrm>
              <a:off x="754380" y="230309"/>
              <a:ext cx="10561320" cy="915120"/>
            </a:xfrm>
            <a:prstGeom prst="roundRect">
              <a:avLst>
                <a:gd name="adj" fmla="val 16667"/>
              </a:avLst>
            </a:prstGeom>
            <a:solidFill>
              <a:schemeClr val="accent1"/>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24"/>
            <p:cNvSpPr txBox="1"/>
            <p:nvPr/>
          </p:nvSpPr>
          <p:spPr>
            <a:xfrm>
              <a:off x="799052" y="274981"/>
              <a:ext cx="10471976" cy="825776"/>
            </a:xfrm>
            <a:prstGeom prst="rect">
              <a:avLst/>
            </a:prstGeom>
            <a:noFill/>
            <a:ln>
              <a:noFill/>
            </a:ln>
          </p:spPr>
          <p:txBody>
            <a:bodyPr spcFirstLastPara="1" wrap="square" lIns="399175" tIns="0" rIns="399175" bIns="0" anchor="ctr" anchorCtr="0">
              <a:noAutofit/>
            </a:bodyPr>
            <a:lstStyle/>
            <a:p>
              <a:pPr marL="0" marR="0" lvl="0" indent="0" algn="l" rtl="0">
                <a:lnSpc>
                  <a:spcPct val="90000"/>
                </a:lnSpc>
                <a:spcBef>
                  <a:spcPts val="0"/>
                </a:spcBef>
                <a:spcAft>
                  <a:spcPts val="0"/>
                </a:spcAft>
                <a:buClr>
                  <a:schemeClr val="lt1"/>
                </a:buClr>
                <a:buSzPts val="3100"/>
                <a:buFont typeface="Calibri"/>
                <a:buNone/>
              </a:pPr>
              <a:r>
                <a:rPr lang="en-US" sz="3100">
                  <a:solidFill>
                    <a:schemeClr val="lt1"/>
                  </a:solidFill>
                  <a:latin typeface="Calibri"/>
                  <a:ea typeface="Calibri"/>
                  <a:cs typeface="Calibri"/>
                  <a:sym typeface="Calibri"/>
                </a:rPr>
                <a:t>The Goal of PFA is to offer comfort &amp; hope</a:t>
              </a:r>
              <a:endParaRPr/>
            </a:p>
          </p:txBody>
        </p:sp>
        <p:sp>
          <p:nvSpPr>
            <p:cNvPr id="443" name="Google Shape;443;p24"/>
            <p:cNvSpPr/>
            <p:nvPr/>
          </p:nvSpPr>
          <p:spPr>
            <a:xfrm>
              <a:off x="0" y="2094030"/>
              <a:ext cx="15087600" cy="3710700"/>
            </a:xfrm>
            <a:prstGeom prst="rect">
              <a:avLst/>
            </a:prstGeom>
            <a:solidFill>
              <a:schemeClr val="lt1">
                <a:alpha val="90196"/>
              </a:schemeClr>
            </a:solidFill>
            <a:ln w="158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24"/>
            <p:cNvSpPr txBox="1"/>
            <p:nvPr/>
          </p:nvSpPr>
          <p:spPr>
            <a:xfrm>
              <a:off x="0" y="2094030"/>
              <a:ext cx="15087600" cy="3710700"/>
            </a:xfrm>
            <a:prstGeom prst="rect">
              <a:avLst/>
            </a:prstGeom>
            <a:noFill/>
            <a:ln>
              <a:noFill/>
            </a:ln>
          </p:spPr>
          <p:txBody>
            <a:bodyPr spcFirstLastPara="1" wrap="square" lIns="1170950" tIns="645650" rIns="1170950" bIns="220450" anchor="t" anchorCtr="0">
              <a:noAutofit/>
            </a:bodyPr>
            <a:lstStyle/>
            <a:p>
              <a:pPr marL="285750" marR="0" lvl="1" indent="-285750" algn="l" rtl="0">
                <a:lnSpc>
                  <a:spcPct val="90000"/>
                </a:lnSpc>
                <a:spcBef>
                  <a:spcPts val="0"/>
                </a:spcBef>
                <a:spcAft>
                  <a:spcPts val="0"/>
                </a:spcAft>
                <a:buClr>
                  <a:schemeClr val="dk1"/>
                </a:buClr>
                <a:buSzPts val="3100"/>
                <a:buFont typeface="Calibri"/>
                <a:buChar char="•"/>
              </a:pPr>
              <a:r>
                <a:rPr lang="en-US" sz="3100" b="0" i="0" u="none" strike="noStrike" cap="none">
                  <a:solidFill>
                    <a:schemeClr val="dk1"/>
                  </a:solidFill>
                  <a:latin typeface="Calibri"/>
                  <a:ea typeface="Calibri"/>
                  <a:cs typeface="Calibri"/>
                  <a:sym typeface="Calibri"/>
                </a:rPr>
                <a:t>Get needed </a:t>
              </a:r>
              <a:r>
                <a:rPr lang="en-US" sz="3100" b="1" i="0" u="none" strike="noStrike" cap="none">
                  <a:solidFill>
                    <a:schemeClr val="dk1"/>
                  </a:solidFill>
                  <a:latin typeface="Calibri"/>
                  <a:ea typeface="Calibri"/>
                  <a:cs typeface="Calibri"/>
                  <a:sym typeface="Calibri"/>
                </a:rPr>
                <a:t>support, comfort, and prayer </a:t>
              </a:r>
              <a:r>
                <a:rPr lang="en-US" sz="3100" b="0" i="0" u="none" strike="noStrike" cap="none">
                  <a:solidFill>
                    <a:schemeClr val="dk1"/>
                  </a:solidFill>
                  <a:latin typeface="Calibri"/>
                  <a:ea typeface="Calibri"/>
                  <a:cs typeface="Calibri"/>
                  <a:sym typeface="Calibri"/>
                </a:rPr>
                <a:t>from their Catholic community.</a:t>
              </a:r>
              <a:endParaRPr/>
            </a:p>
            <a:p>
              <a:pPr marL="285750" marR="0" lvl="1" indent="-285750" algn="l" rtl="0">
                <a:lnSpc>
                  <a:spcPct val="90000"/>
                </a:lnSpc>
                <a:spcBef>
                  <a:spcPts val="465"/>
                </a:spcBef>
                <a:spcAft>
                  <a:spcPts val="0"/>
                </a:spcAft>
                <a:buClr>
                  <a:schemeClr val="dk1"/>
                </a:buClr>
                <a:buSzPts val="3100"/>
                <a:buFont typeface="Calibri"/>
                <a:buChar char="•"/>
              </a:pPr>
              <a:r>
                <a:rPr lang="en-US" sz="3100" b="0" i="0" u="none" strike="noStrike" cap="none">
                  <a:solidFill>
                    <a:schemeClr val="dk1"/>
                  </a:solidFill>
                  <a:latin typeface="Calibri"/>
                  <a:ea typeface="Calibri"/>
                  <a:cs typeface="Calibri"/>
                  <a:sym typeface="Calibri"/>
                </a:rPr>
                <a:t>Feel that they have some level of </a:t>
              </a:r>
              <a:r>
                <a:rPr lang="en-US" sz="3100" b="1" i="0" u="none" strike="noStrike" cap="none">
                  <a:solidFill>
                    <a:schemeClr val="dk1"/>
                  </a:solidFill>
                  <a:latin typeface="Calibri"/>
                  <a:ea typeface="Calibri"/>
                  <a:cs typeface="Calibri"/>
                  <a:sym typeface="Calibri"/>
                </a:rPr>
                <a:t>control</a:t>
              </a:r>
              <a:r>
                <a:rPr lang="en-US" sz="3100" b="0" i="0" u="none" strike="noStrike" cap="none">
                  <a:solidFill>
                    <a:schemeClr val="dk1"/>
                  </a:solidFill>
                  <a:latin typeface="Calibri"/>
                  <a:ea typeface="Calibri"/>
                  <a:cs typeface="Calibri"/>
                  <a:sym typeface="Calibri"/>
                </a:rPr>
                <a:t> over their present.</a:t>
              </a:r>
              <a:endParaRPr/>
            </a:p>
            <a:p>
              <a:pPr marL="285750" marR="0" lvl="1" indent="-285750" algn="l" rtl="0">
                <a:lnSpc>
                  <a:spcPct val="90000"/>
                </a:lnSpc>
                <a:spcBef>
                  <a:spcPts val="465"/>
                </a:spcBef>
                <a:spcAft>
                  <a:spcPts val="0"/>
                </a:spcAft>
                <a:buClr>
                  <a:schemeClr val="dk1"/>
                </a:buClr>
                <a:buSzPts val="3100"/>
                <a:buFont typeface="Calibri"/>
                <a:buChar char="•"/>
              </a:pPr>
              <a:r>
                <a:rPr lang="en-US" sz="3100" b="0" i="0" u="none" strike="noStrike" cap="none">
                  <a:solidFill>
                    <a:schemeClr val="dk1"/>
                  </a:solidFill>
                  <a:latin typeface="Calibri"/>
                  <a:ea typeface="Calibri"/>
                  <a:cs typeface="Calibri"/>
                  <a:sym typeface="Calibri"/>
                </a:rPr>
                <a:t>Have</a:t>
              </a:r>
              <a:r>
                <a:rPr lang="en-US" sz="3100" b="1" i="0" u="none" strike="noStrike" cap="none">
                  <a:solidFill>
                    <a:schemeClr val="dk1"/>
                  </a:solidFill>
                  <a:latin typeface="Calibri"/>
                  <a:ea typeface="Calibri"/>
                  <a:cs typeface="Calibri"/>
                  <a:sym typeface="Calibri"/>
                </a:rPr>
                <a:t> hope </a:t>
              </a:r>
              <a:r>
                <a:rPr lang="en-US" sz="3100" b="0" i="0" u="none" strike="noStrike" cap="none">
                  <a:solidFill>
                    <a:schemeClr val="dk1"/>
                  </a:solidFill>
                  <a:latin typeface="Calibri"/>
                  <a:ea typeface="Calibri"/>
                  <a:cs typeface="Calibri"/>
                  <a:sym typeface="Calibri"/>
                </a:rPr>
                <a:t>that they can experience some relief or achieve some level of recovery.</a:t>
              </a:r>
              <a:endParaRPr/>
            </a:p>
            <a:p>
              <a:pPr marL="285750" marR="0" lvl="1" indent="-285750" algn="l" rtl="0">
                <a:lnSpc>
                  <a:spcPct val="90000"/>
                </a:lnSpc>
                <a:spcBef>
                  <a:spcPts val="465"/>
                </a:spcBef>
                <a:spcAft>
                  <a:spcPts val="0"/>
                </a:spcAft>
                <a:buClr>
                  <a:schemeClr val="dk1"/>
                </a:buClr>
                <a:buSzPts val="3100"/>
                <a:buFont typeface="Calibri"/>
                <a:buChar char="•"/>
              </a:pPr>
              <a:r>
                <a:rPr lang="en-US" sz="3100" b="0" i="0" u="none" strike="noStrike" cap="none">
                  <a:solidFill>
                    <a:schemeClr val="dk1"/>
                  </a:solidFill>
                  <a:latin typeface="Calibri"/>
                  <a:ea typeface="Calibri"/>
                  <a:cs typeface="Calibri"/>
                  <a:sym typeface="Calibri"/>
                </a:rPr>
                <a:t>Potentially be connected to community </a:t>
              </a:r>
              <a:r>
                <a:rPr lang="en-US" sz="3100" b="1" i="0" u="none" strike="noStrike" cap="none">
                  <a:solidFill>
                    <a:schemeClr val="dk1"/>
                  </a:solidFill>
                  <a:latin typeface="Calibri"/>
                  <a:ea typeface="Calibri"/>
                  <a:cs typeface="Calibri"/>
                  <a:sym typeface="Calibri"/>
                </a:rPr>
                <a:t>resources</a:t>
              </a:r>
              <a:r>
                <a:rPr lang="en-US" sz="3100" b="0" i="0" u="none" strike="noStrike" cap="none">
                  <a:solidFill>
                    <a:schemeClr val="dk1"/>
                  </a:solidFill>
                  <a:latin typeface="Calibri"/>
                  <a:ea typeface="Calibri"/>
                  <a:cs typeface="Calibri"/>
                  <a:sym typeface="Calibri"/>
                </a:rPr>
                <a:t> that may help address their more advanced needs.</a:t>
              </a:r>
              <a:endParaRPr/>
            </a:p>
          </p:txBody>
        </p:sp>
        <p:sp>
          <p:nvSpPr>
            <p:cNvPr id="445" name="Google Shape;445;p24"/>
            <p:cNvSpPr/>
            <p:nvPr/>
          </p:nvSpPr>
          <p:spPr>
            <a:xfrm>
              <a:off x="754380" y="1636469"/>
              <a:ext cx="10561320" cy="915120"/>
            </a:xfrm>
            <a:prstGeom prst="roundRect">
              <a:avLst>
                <a:gd name="adj" fmla="val 16667"/>
              </a:avLst>
            </a:prstGeom>
            <a:solidFill>
              <a:schemeClr val="accent1"/>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24"/>
            <p:cNvSpPr txBox="1"/>
            <p:nvPr/>
          </p:nvSpPr>
          <p:spPr>
            <a:xfrm>
              <a:off x="799052" y="1681141"/>
              <a:ext cx="10471976" cy="825776"/>
            </a:xfrm>
            <a:prstGeom prst="rect">
              <a:avLst/>
            </a:prstGeom>
            <a:noFill/>
            <a:ln>
              <a:noFill/>
            </a:ln>
          </p:spPr>
          <p:txBody>
            <a:bodyPr spcFirstLastPara="1" wrap="square" lIns="399175" tIns="0" rIns="399175" bIns="0" anchor="ctr" anchorCtr="0">
              <a:noAutofit/>
            </a:bodyPr>
            <a:lstStyle/>
            <a:p>
              <a:pPr marL="0" marR="0" lvl="0" indent="0" algn="l" rtl="0">
                <a:lnSpc>
                  <a:spcPct val="90000"/>
                </a:lnSpc>
                <a:spcBef>
                  <a:spcPts val="0"/>
                </a:spcBef>
                <a:spcAft>
                  <a:spcPts val="0"/>
                </a:spcAft>
                <a:buClr>
                  <a:schemeClr val="lt1"/>
                </a:buClr>
                <a:buSzPts val="3100"/>
                <a:buFont typeface="Calibri"/>
                <a:buNone/>
              </a:pPr>
              <a:r>
                <a:rPr lang="en-US" sz="3100">
                  <a:solidFill>
                    <a:schemeClr val="lt1"/>
                  </a:solidFill>
                  <a:latin typeface="Calibri"/>
                  <a:ea typeface="Calibri"/>
                  <a:cs typeface="Calibri"/>
                  <a:sym typeface="Calibri"/>
                </a:rPr>
                <a:t>The intention is for individuals who will benefit from care to:</a:t>
              </a:r>
              <a:endParaRPr/>
            </a:p>
          </p:txBody>
        </p:sp>
      </p:grpSp>
      <p:sp>
        <p:nvSpPr>
          <p:cNvPr id="447" name="Google Shape;447;p24"/>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Google Shape;453;p25"/>
          <p:cNvSpPr txBox="1"/>
          <p:nvPr/>
        </p:nvSpPr>
        <p:spPr>
          <a:xfrm>
            <a:off x="1981200" y="4000500"/>
            <a:ext cx="15392400" cy="2062103"/>
          </a:xfrm>
          <a:prstGeom prst="rect">
            <a:avLst/>
          </a:prstGeom>
          <a:noFill/>
          <a:ln>
            <a:noFill/>
          </a:ln>
        </p:spPr>
        <p:txBody>
          <a:bodyPr spcFirstLastPara="1" wrap="square" lIns="91425" tIns="45700" rIns="91425" bIns="45700" anchor="t" anchorCtr="0">
            <a:spAutoFit/>
          </a:bodyPr>
          <a:lstStyle/>
          <a:p>
            <a:pPr marL="571500" marR="0" lvl="0" indent="-571500" algn="l" rtl="0">
              <a:spcBef>
                <a:spcPts val="0"/>
              </a:spcBef>
              <a:spcAft>
                <a:spcPts val="0"/>
              </a:spcAft>
              <a:buClr>
                <a:srgbClr val="C00000"/>
              </a:buClr>
              <a:buSzPts val="3200"/>
              <a:buFont typeface="Courier New"/>
              <a:buChar char="o"/>
            </a:pPr>
            <a:r>
              <a:rPr lang="en-US" sz="3200">
                <a:solidFill>
                  <a:schemeClr val="dk1"/>
                </a:solidFill>
                <a:latin typeface="Calibri"/>
                <a:ea typeface="Calibri"/>
                <a:cs typeface="Calibri"/>
                <a:sym typeface="Calibri"/>
              </a:rPr>
              <a:t>the order of these actions may be different and may take place in different ways and sequences depending on the situation</a:t>
            </a:r>
            <a:endParaRPr/>
          </a:p>
          <a:p>
            <a:pPr marL="571500" marR="0" lvl="0" indent="-368300" algn="l" rtl="0">
              <a:spcBef>
                <a:spcPts val="0"/>
              </a:spcBef>
              <a:spcAft>
                <a:spcPts val="0"/>
              </a:spcAft>
              <a:buClr>
                <a:srgbClr val="C00000"/>
              </a:buClr>
              <a:buSzPts val="3200"/>
              <a:buFont typeface="Courier New"/>
              <a:buNone/>
            </a:pPr>
            <a:endParaRPr sz="3200">
              <a:solidFill>
                <a:schemeClr val="dk1"/>
              </a:solidFill>
              <a:latin typeface="Calibri"/>
              <a:ea typeface="Calibri"/>
              <a:cs typeface="Calibri"/>
              <a:sym typeface="Calibri"/>
            </a:endParaRPr>
          </a:p>
          <a:p>
            <a:pPr marL="571500" marR="0" lvl="0" indent="-571500" algn="l" rtl="0">
              <a:spcBef>
                <a:spcPts val="0"/>
              </a:spcBef>
              <a:spcAft>
                <a:spcPts val="0"/>
              </a:spcAft>
              <a:buClr>
                <a:srgbClr val="C00000"/>
              </a:buClr>
              <a:buSzPts val="3200"/>
              <a:buFont typeface="Courier New"/>
              <a:buChar char="o"/>
            </a:pPr>
            <a:r>
              <a:rPr lang="en-US" sz="3200">
                <a:solidFill>
                  <a:schemeClr val="dk1"/>
                </a:solidFill>
                <a:latin typeface="Calibri"/>
                <a:ea typeface="Calibri"/>
                <a:cs typeface="Calibri"/>
                <a:sym typeface="Calibri"/>
              </a:rPr>
              <a:t>at times, some actions may take place simultaneously</a:t>
            </a:r>
            <a:endParaRPr/>
          </a:p>
        </p:txBody>
      </p:sp>
      <p:sp>
        <p:nvSpPr>
          <p:cNvPr id="454" name="Google Shape;454;p25"/>
          <p:cNvSpPr/>
          <p:nvPr/>
        </p:nvSpPr>
        <p:spPr>
          <a:xfrm>
            <a:off x="1066800" y="2247900"/>
            <a:ext cx="8610600"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7200" b="0" cap="none">
                <a:solidFill>
                  <a:schemeClr val="accent1"/>
                </a:solidFill>
                <a:latin typeface="Calibri"/>
                <a:ea typeface="Calibri"/>
                <a:cs typeface="Calibri"/>
                <a:sym typeface="Calibri"/>
              </a:rPr>
              <a:t>Look, Listen, and Link</a:t>
            </a:r>
            <a:endParaRPr/>
          </a:p>
        </p:txBody>
      </p:sp>
      <p:sp>
        <p:nvSpPr>
          <p:cNvPr id="455" name="Google Shape;455;p25"/>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pic>
        <p:nvPicPr>
          <p:cNvPr id="456" name="Google Shape;456;p25"/>
          <p:cNvPicPr preferRelativeResize="0"/>
          <p:nvPr/>
        </p:nvPicPr>
        <p:blipFill rotWithShape="1">
          <a:blip r:embed="rId3">
            <a:alphaModFix/>
          </a:blip>
          <a:srcRect/>
          <a:stretch/>
        </p:blipFill>
        <p:spPr>
          <a:xfrm>
            <a:off x="17602200" y="9676400"/>
            <a:ext cx="542591" cy="54868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1"/>
        <p:cNvGrpSpPr/>
        <p:nvPr/>
      </p:nvGrpSpPr>
      <p:grpSpPr>
        <a:xfrm>
          <a:off x="0" y="0"/>
          <a:ext cx="0" cy="0"/>
          <a:chOff x="0" y="0"/>
          <a:chExt cx="0" cy="0"/>
        </a:xfrm>
      </p:grpSpPr>
      <p:sp>
        <p:nvSpPr>
          <p:cNvPr id="462" name="Google Shape;462;p26"/>
          <p:cNvSpPr/>
          <p:nvPr/>
        </p:nvSpPr>
        <p:spPr>
          <a:xfrm>
            <a:off x="0" y="0"/>
            <a:ext cx="18288001" cy="950147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3" name="Google Shape;463;p26"/>
          <p:cNvSpPr txBox="1">
            <a:spLocks noGrp="1"/>
          </p:cNvSpPr>
          <p:nvPr>
            <p:ph type="title"/>
          </p:nvPr>
        </p:nvSpPr>
        <p:spPr>
          <a:xfrm>
            <a:off x="12265818" y="952419"/>
            <a:ext cx="5058793" cy="7583856"/>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3F3F3F"/>
              </a:buClr>
              <a:buSzPts val="7200"/>
              <a:buFont typeface="Calibri"/>
              <a:buNone/>
            </a:pPr>
            <a:r>
              <a:rPr lang="en-US"/>
              <a:t>Promote Safety: other’s and your own</a:t>
            </a:r>
            <a:endParaRPr/>
          </a:p>
        </p:txBody>
      </p:sp>
      <p:cxnSp>
        <p:nvCxnSpPr>
          <p:cNvPr id="464" name="Google Shape;464;p26"/>
          <p:cNvCxnSpPr/>
          <p:nvPr/>
        </p:nvCxnSpPr>
        <p:spPr>
          <a:xfrm>
            <a:off x="11785467" y="2686947"/>
            <a:ext cx="0" cy="4114800"/>
          </a:xfrm>
          <a:prstGeom prst="straightConnector1">
            <a:avLst/>
          </a:prstGeom>
          <a:noFill/>
          <a:ln w="9525" cap="flat" cmpd="sng">
            <a:solidFill>
              <a:srgbClr val="7F7F7F"/>
            </a:solidFill>
            <a:prstDash val="solid"/>
            <a:round/>
            <a:headEnd type="none" w="sm" len="sm"/>
            <a:tailEnd type="none" w="sm" len="sm"/>
          </a:ln>
        </p:spPr>
      </p:cxnSp>
      <p:sp>
        <p:nvSpPr>
          <p:cNvPr id="465" name="Google Shape;465;p26"/>
          <p:cNvSpPr/>
          <p:nvPr/>
        </p:nvSpPr>
        <p:spPr>
          <a:xfrm>
            <a:off x="22" y="9501474"/>
            <a:ext cx="18287978" cy="99726"/>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466" name="Google Shape;466;p26"/>
          <p:cNvSpPr/>
          <p:nvPr/>
        </p:nvSpPr>
        <p:spPr>
          <a:xfrm>
            <a:off x="1" y="9601200"/>
            <a:ext cx="18288000" cy="685800"/>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grpSp>
        <p:nvGrpSpPr>
          <p:cNvPr id="467" name="Google Shape;467;p26"/>
          <p:cNvGrpSpPr/>
          <p:nvPr/>
        </p:nvGrpSpPr>
        <p:grpSpPr>
          <a:xfrm>
            <a:off x="950119" y="960568"/>
            <a:ext cx="10365581" cy="7575289"/>
            <a:chOff x="0" y="924"/>
            <a:chExt cx="10365581" cy="7575289"/>
          </a:xfrm>
        </p:grpSpPr>
        <p:sp>
          <p:nvSpPr>
            <p:cNvPr id="468" name="Google Shape;468;p26"/>
            <p:cNvSpPr/>
            <p:nvPr/>
          </p:nvSpPr>
          <p:spPr>
            <a:xfrm>
              <a:off x="0" y="924"/>
              <a:ext cx="10365581" cy="2164368"/>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26"/>
            <p:cNvSpPr/>
            <p:nvPr/>
          </p:nvSpPr>
          <p:spPr>
            <a:xfrm>
              <a:off x="654721" y="487907"/>
              <a:ext cx="1190402" cy="119040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26"/>
            <p:cNvSpPr/>
            <p:nvPr/>
          </p:nvSpPr>
          <p:spPr>
            <a:xfrm>
              <a:off x="2499845" y="924"/>
              <a:ext cx="7865735" cy="216436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26"/>
            <p:cNvSpPr txBox="1"/>
            <p:nvPr/>
          </p:nvSpPr>
          <p:spPr>
            <a:xfrm>
              <a:off x="2499845" y="924"/>
              <a:ext cx="7865735" cy="2164368"/>
            </a:xfrm>
            <a:prstGeom prst="rect">
              <a:avLst/>
            </a:prstGeom>
            <a:noFill/>
            <a:ln>
              <a:noFill/>
            </a:ln>
          </p:spPr>
          <p:txBody>
            <a:bodyPr spcFirstLastPara="1" wrap="square" lIns="229050" tIns="229050" rIns="229050" bIns="229050" anchor="ctr" anchorCtr="0">
              <a:noAutofit/>
            </a:bodyPr>
            <a:lstStyle/>
            <a:p>
              <a:pPr marL="0" marR="0" lvl="0" indent="0" algn="l" rtl="0">
                <a:lnSpc>
                  <a:spcPct val="100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Do not engage if it will put yourself or others’ safety at risk</a:t>
              </a:r>
              <a:endParaRPr/>
            </a:p>
          </p:txBody>
        </p:sp>
        <p:sp>
          <p:nvSpPr>
            <p:cNvPr id="472" name="Google Shape;472;p26"/>
            <p:cNvSpPr/>
            <p:nvPr/>
          </p:nvSpPr>
          <p:spPr>
            <a:xfrm>
              <a:off x="0" y="2706384"/>
              <a:ext cx="10365581" cy="2164368"/>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26"/>
            <p:cNvSpPr/>
            <p:nvPr/>
          </p:nvSpPr>
          <p:spPr>
            <a:xfrm>
              <a:off x="654721" y="3193367"/>
              <a:ext cx="1190402" cy="119040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26"/>
            <p:cNvSpPr/>
            <p:nvPr/>
          </p:nvSpPr>
          <p:spPr>
            <a:xfrm>
              <a:off x="2499845" y="2706384"/>
              <a:ext cx="7865735" cy="216436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26"/>
            <p:cNvSpPr txBox="1"/>
            <p:nvPr/>
          </p:nvSpPr>
          <p:spPr>
            <a:xfrm>
              <a:off x="2499845" y="2706384"/>
              <a:ext cx="7865735" cy="2164368"/>
            </a:xfrm>
            <a:prstGeom prst="rect">
              <a:avLst/>
            </a:prstGeom>
            <a:noFill/>
            <a:ln>
              <a:noFill/>
            </a:ln>
          </p:spPr>
          <p:txBody>
            <a:bodyPr spcFirstLastPara="1" wrap="square" lIns="229050" tIns="229050" rIns="229050" bIns="229050" anchor="ctr" anchorCtr="0">
              <a:noAutofit/>
            </a:bodyPr>
            <a:lstStyle/>
            <a:p>
              <a:pPr marL="0" marR="0" lvl="0" indent="0" algn="l" rtl="0">
                <a:lnSpc>
                  <a:spcPct val="100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Contact medical, mental health, or safety professionals if necessary</a:t>
              </a:r>
              <a:endParaRPr/>
            </a:p>
          </p:txBody>
        </p:sp>
        <p:sp>
          <p:nvSpPr>
            <p:cNvPr id="476" name="Google Shape;476;p26"/>
            <p:cNvSpPr/>
            <p:nvPr/>
          </p:nvSpPr>
          <p:spPr>
            <a:xfrm>
              <a:off x="0" y="5376154"/>
              <a:ext cx="10365581" cy="2164368"/>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26"/>
            <p:cNvSpPr/>
            <p:nvPr/>
          </p:nvSpPr>
          <p:spPr>
            <a:xfrm>
              <a:off x="654721" y="5898827"/>
              <a:ext cx="1190402" cy="119040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26"/>
            <p:cNvSpPr/>
            <p:nvPr/>
          </p:nvSpPr>
          <p:spPr>
            <a:xfrm>
              <a:off x="2499845" y="5411845"/>
              <a:ext cx="7865735" cy="216436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26"/>
            <p:cNvSpPr txBox="1"/>
            <p:nvPr/>
          </p:nvSpPr>
          <p:spPr>
            <a:xfrm>
              <a:off x="2499845" y="5411845"/>
              <a:ext cx="7865735" cy="2164368"/>
            </a:xfrm>
            <a:prstGeom prst="rect">
              <a:avLst/>
            </a:prstGeom>
            <a:noFill/>
            <a:ln>
              <a:noFill/>
            </a:ln>
          </p:spPr>
          <p:txBody>
            <a:bodyPr spcFirstLastPara="1" wrap="square" lIns="229050" tIns="229050" rIns="229050" bIns="229050" anchor="ctr" anchorCtr="0">
              <a:noAutofit/>
            </a:bodyPr>
            <a:lstStyle/>
            <a:p>
              <a:pPr marL="0" marR="0" lvl="0" indent="0" algn="l" rtl="0">
                <a:lnSpc>
                  <a:spcPct val="100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If you are in doubt, consult</a:t>
              </a:r>
              <a:endParaRPr/>
            </a:p>
          </p:txBody>
        </p:sp>
      </p:grpSp>
      <p:sp>
        <p:nvSpPr>
          <p:cNvPr id="480" name="Google Shape;480;p26"/>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pic>
        <p:nvPicPr>
          <p:cNvPr id="481" name="Google Shape;481;p26"/>
          <p:cNvPicPr preferRelativeResize="0"/>
          <p:nvPr/>
        </p:nvPicPr>
        <p:blipFill rotWithShape="1">
          <a:blip r:embed="rId3">
            <a:alphaModFix/>
          </a:blip>
          <a:srcRect/>
          <a:stretch/>
        </p:blipFill>
        <p:spPr>
          <a:xfrm>
            <a:off x="17669208" y="9662112"/>
            <a:ext cx="542591" cy="54868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27"/>
          <p:cNvSpPr txBox="1">
            <a:spLocks noGrp="1"/>
          </p:cNvSpPr>
          <p:nvPr>
            <p:ph type="title"/>
          </p:nvPr>
        </p:nvSpPr>
        <p:spPr>
          <a:xfrm>
            <a:off x="1645920" y="1028700"/>
            <a:ext cx="15087600" cy="1272541"/>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chemeClr val="accent1"/>
              </a:buClr>
              <a:buSzPts val="7200"/>
              <a:buFont typeface="Calibri"/>
              <a:buNone/>
            </a:pPr>
            <a:r>
              <a:rPr lang="en-US">
                <a:solidFill>
                  <a:schemeClr val="accent1"/>
                </a:solidFill>
              </a:rPr>
              <a:t>Look</a:t>
            </a:r>
            <a:r>
              <a:rPr lang="en-US"/>
              <a:t> for:</a:t>
            </a:r>
            <a:endParaRPr/>
          </a:p>
        </p:txBody>
      </p:sp>
      <p:sp>
        <p:nvSpPr>
          <p:cNvPr id="488" name="Google Shape;488;p27"/>
          <p:cNvSpPr txBox="1">
            <a:spLocks noGrp="1"/>
          </p:cNvSpPr>
          <p:nvPr>
            <p:ph type="body" idx="1"/>
          </p:nvPr>
        </p:nvSpPr>
        <p:spPr>
          <a:xfrm>
            <a:off x="1645920" y="2768600"/>
            <a:ext cx="9784080" cy="6261099"/>
          </a:xfrm>
          <a:prstGeom prst="rect">
            <a:avLst/>
          </a:prstGeom>
          <a:noFill/>
          <a:ln>
            <a:noFill/>
          </a:ln>
        </p:spPr>
        <p:txBody>
          <a:bodyPr spcFirstLastPara="1" wrap="square" lIns="0" tIns="45700" rIns="0" bIns="45700" anchor="t" anchorCtr="0">
            <a:normAutofit/>
          </a:bodyPr>
          <a:lstStyle/>
          <a:p>
            <a:pPr marL="137160" lvl="0" indent="-222250" algn="l" rtl="0">
              <a:lnSpc>
                <a:spcPct val="90000"/>
              </a:lnSpc>
              <a:spcBef>
                <a:spcPts val="0"/>
              </a:spcBef>
              <a:spcAft>
                <a:spcPts val="0"/>
              </a:spcAft>
              <a:buSzPts val="3500"/>
              <a:buChar char=" "/>
            </a:pPr>
            <a:r>
              <a:rPr lang="en-US" sz="3500"/>
              <a:t>Someone who appears to be, or shares that they are, in distress</a:t>
            </a:r>
            <a:endParaRPr/>
          </a:p>
          <a:p>
            <a:pPr marL="137160" lvl="0" indent="-222250" algn="l" rtl="0">
              <a:lnSpc>
                <a:spcPct val="90000"/>
              </a:lnSpc>
              <a:spcBef>
                <a:spcPts val="2100"/>
              </a:spcBef>
              <a:spcAft>
                <a:spcPts val="0"/>
              </a:spcAft>
              <a:buSzPts val="3500"/>
              <a:buChar char=" "/>
            </a:pPr>
            <a:r>
              <a:rPr lang="en-US" sz="3500"/>
              <a:t>Someone who seems they may be struggling with a mental health challenge, or struggling as they care for someone with a mental health challenge</a:t>
            </a:r>
            <a:endParaRPr/>
          </a:p>
          <a:p>
            <a:pPr marL="137160" lvl="0" indent="-222250" algn="l" rtl="0">
              <a:lnSpc>
                <a:spcPct val="90000"/>
              </a:lnSpc>
              <a:spcBef>
                <a:spcPts val="2100"/>
              </a:spcBef>
              <a:spcAft>
                <a:spcPts val="0"/>
              </a:spcAft>
              <a:buSzPts val="3500"/>
              <a:buChar char=" "/>
            </a:pPr>
            <a:r>
              <a:rPr lang="en-US" sz="3500"/>
              <a:t>Someone having a reaction to a disaster or traumatic event in your community</a:t>
            </a:r>
            <a:endParaRPr/>
          </a:p>
        </p:txBody>
      </p:sp>
      <p:sp>
        <p:nvSpPr>
          <p:cNvPr id="489" name="Google Shape;489;p27"/>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pic>
        <p:nvPicPr>
          <p:cNvPr id="490" name="Google Shape;490;p27" descr="A person in a black shirt covering his face with his hands&#10;&#10;AI-generated content may be incorrect."/>
          <p:cNvPicPr preferRelativeResize="0"/>
          <p:nvPr/>
        </p:nvPicPr>
        <p:blipFill rotWithShape="1">
          <a:blip r:embed="rId3">
            <a:alphaModFix/>
          </a:blip>
          <a:srcRect/>
          <a:stretch/>
        </p:blipFill>
        <p:spPr>
          <a:xfrm>
            <a:off x="12559454" y="2768599"/>
            <a:ext cx="4174066" cy="626109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6" name="Google Shape;496;p28"/>
          <p:cNvSpPr txBox="1">
            <a:spLocks noGrp="1"/>
          </p:cNvSpPr>
          <p:nvPr>
            <p:ph type="title"/>
          </p:nvPr>
        </p:nvSpPr>
        <p:spPr>
          <a:xfrm>
            <a:off x="1600200" y="1257300"/>
            <a:ext cx="15087600" cy="1122682"/>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7200"/>
              <a:buFont typeface="Calibri"/>
              <a:buNone/>
            </a:pPr>
            <a:r>
              <a:rPr lang="en-US"/>
              <a:t>After </a:t>
            </a:r>
            <a:r>
              <a:rPr lang="en-US">
                <a:solidFill>
                  <a:schemeClr val="accent1"/>
                </a:solidFill>
              </a:rPr>
              <a:t>Look</a:t>
            </a:r>
            <a:r>
              <a:rPr lang="en-US"/>
              <a:t>ing, if you decide to approach</a:t>
            </a:r>
            <a:endParaRPr/>
          </a:p>
        </p:txBody>
      </p:sp>
      <p:sp>
        <p:nvSpPr>
          <p:cNvPr id="497" name="Google Shape;497;p28"/>
          <p:cNvSpPr txBox="1">
            <a:spLocks noGrp="1"/>
          </p:cNvSpPr>
          <p:nvPr>
            <p:ph type="body" idx="1"/>
          </p:nvPr>
        </p:nvSpPr>
        <p:spPr>
          <a:xfrm>
            <a:off x="1600200" y="2910630"/>
            <a:ext cx="10363200" cy="6019800"/>
          </a:xfrm>
          <a:prstGeom prst="rect">
            <a:avLst/>
          </a:prstGeom>
          <a:noFill/>
          <a:ln>
            <a:noFill/>
          </a:ln>
        </p:spPr>
        <p:txBody>
          <a:bodyPr spcFirstLastPara="1" wrap="square" lIns="0" tIns="45700" rIns="0" bIns="45700" anchor="t" anchorCtr="0">
            <a:normAutofit/>
          </a:bodyPr>
          <a:lstStyle/>
          <a:p>
            <a:pPr marL="137160" lvl="0" indent="-203200" algn="l" rtl="0">
              <a:lnSpc>
                <a:spcPct val="90000"/>
              </a:lnSpc>
              <a:spcBef>
                <a:spcPts val="0"/>
              </a:spcBef>
              <a:spcAft>
                <a:spcPts val="0"/>
              </a:spcAft>
              <a:buSzPts val="3200"/>
              <a:buChar char=" "/>
            </a:pPr>
            <a:r>
              <a:rPr lang="en-US" sz="3200"/>
              <a:t>Think about:</a:t>
            </a:r>
            <a:endParaRPr/>
          </a:p>
          <a:p>
            <a:pPr marL="137160" lvl="0" indent="-203200" algn="l" rtl="0">
              <a:lnSpc>
                <a:spcPct val="90000"/>
              </a:lnSpc>
              <a:spcBef>
                <a:spcPts val="2100"/>
              </a:spcBef>
              <a:spcAft>
                <a:spcPts val="0"/>
              </a:spcAft>
              <a:buSzPts val="3200"/>
              <a:buChar char=" "/>
            </a:pPr>
            <a:r>
              <a:rPr lang="en-US" sz="3200"/>
              <a:t>1. Why it is important to be aware of how you approach someone?</a:t>
            </a:r>
            <a:endParaRPr/>
          </a:p>
          <a:p>
            <a:pPr marL="137160" lvl="0" indent="-203200" algn="l" rtl="0">
              <a:lnSpc>
                <a:spcPct val="90000"/>
              </a:lnSpc>
              <a:spcBef>
                <a:spcPts val="2100"/>
              </a:spcBef>
              <a:spcAft>
                <a:spcPts val="0"/>
              </a:spcAft>
              <a:buSzPts val="3200"/>
              <a:buChar char=" "/>
            </a:pPr>
            <a:r>
              <a:rPr lang="en-US" sz="3200"/>
              <a:t>2. How is it best to introduce yourself to someone in distress? </a:t>
            </a:r>
            <a:endParaRPr/>
          </a:p>
          <a:p>
            <a:pPr marL="137160" lvl="0" indent="-203200" algn="l" rtl="0">
              <a:lnSpc>
                <a:spcPct val="90000"/>
              </a:lnSpc>
              <a:spcBef>
                <a:spcPts val="2100"/>
              </a:spcBef>
              <a:spcAft>
                <a:spcPts val="0"/>
              </a:spcAft>
              <a:buSzPts val="3200"/>
              <a:buChar char=" "/>
            </a:pPr>
            <a:r>
              <a:rPr lang="en-US" sz="3200"/>
              <a:t>3. What information is important to share about you as a PFA/mental health ministry helper? </a:t>
            </a:r>
            <a:endParaRPr/>
          </a:p>
          <a:p>
            <a:pPr marL="137160" lvl="0" indent="-203200" algn="l" rtl="0">
              <a:lnSpc>
                <a:spcPct val="90000"/>
              </a:lnSpc>
              <a:spcBef>
                <a:spcPts val="2100"/>
              </a:spcBef>
              <a:spcAft>
                <a:spcPts val="0"/>
              </a:spcAft>
              <a:buSzPts val="3200"/>
              <a:buChar char=" "/>
            </a:pPr>
            <a:r>
              <a:rPr lang="en-US" sz="3200"/>
              <a:t>4. How would you prefer someone approach you if you were in distress?</a:t>
            </a:r>
            <a:endParaRPr/>
          </a:p>
        </p:txBody>
      </p:sp>
      <p:sp>
        <p:nvSpPr>
          <p:cNvPr id="498" name="Google Shape;498;p28"/>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pic>
        <p:nvPicPr>
          <p:cNvPr id="499" name="Google Shape;499;p28" descr="Two men standing on a street&#10;&#10;AI-generated content may be incorrect."/>
          <p:cNvPicPr preferRelativeResize="0"/>
          <p:nvPr/>
        </p:nvPicPr>
        <p:blipFill rotWithShape="1">
          <a:blip r:embed="rId3">
            <a:alphaModFix/>
          </a:blip>
          <a:srcRect/>
          <a:stretch/>
        </p:blipFill>
        <p:spPr>
          <a:xfrm>
            <a:off x="12804280" y="3007890"/>
            <a:ext cx="3883520" cy="582528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4"/>
        <p:cNvGrpSpPr/>
        <p:nvPr/>
      </p:nvGrpSpPr>
      <p:grpSpPr>
        <a:xfrm>
          <a:off x="0" y="0"/>
          <a:ext cx="0" cy="0"/>
          <a:chOff x="0" y="0"/>
          <a:chExt cx="0" cy="0"/>
        </a:xfrm>
      </p:grpSpPr>
      <p:sp>
        <p:nvSpPr>
          <p:cNvPr id="505" name="Google Shape;505;p29"/>
          <p:cNvSpPr txBox="1">
            <a:spLocks noGrp="1"/>
          </p:cNvSpPr>
          <p:nvPr>
            <p:ph type="title"/>
          </p:nvPr>
        </p:nvSpPr>
        <p:spPr>
          <a:xfrm>
            <a:off x="1645920" y="429904"/>
            <a:ext cx="15087600" cy="2176136"/>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C00000"/>
              </a:buClr>
              <a:buSzPts val="7200"/>
              <a:buFont typeface="Calibri"/>
              <a:buNone/>
            </a:pPr>
            <a:r>
              <a:rPr lang="en-US">
                <a:solidFill>
                  <a:srgbClr val="C00000"/>
                </a:solidFill>
              </a:rPr>
              <a:t>Listen</a:t>
            </a:r>
            <a:r>
              <a:rPr lang="en-US"/>
              <a:t>: seek out and engage</a:t>
            </a:r>
            <a:endParaRPr/>
          </a:p>
        </p:txBody>
      </p:sp>
      <p:grpSp>
        <p:nvGrpSpPr>
          <p:cNvPr id="506" name="Google Shape;506;p29"/>
          <p:cNvGrpSpPr/>
          <p:nvPr/>
        </p:nvGrpSpPr>
        <p:grpSpPr>
          <a:xfrm>
            <a:off x="1637775" y="3720059"/>
            <a:ext cx="14707648" cy="4599480"/>
            <a:chOff x="723375" y="786359"/>
            <a:chExt cx="14707648" cy="4599480"/>
          </a:xfrm>
        </p:grpSpPr>
        <p:sp>
          <p:nvSpPr>
            <p:cNvPr id="507" name="Google Shape;507;p29"/>
            <p:cNvSpPr/>
            <p:nvPr/>
          </p:nvSpPr>
          <p:spPr>
            <a:xfrm>
              <a:off x="1336792" y="831130"/>
              <a:ext cx="1918892" cy="1918892"/>
            </a:xfrm>
            <a:prstGeom prst="ellipse">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29"/>
            <p:cNvSpPr/>
            <p:nvPr/>
          </p:nvSpPr>
          <p:spPr>
            <a:xfrm>
              <a:off x="1745736" y="1240074"/>
              <a:ext cx="1101003" cy="110100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29"/>
            <p:cNvSpPr/>
            <p:nvPr/>
          </p:nvSpPr>
          <p:spPr>
            <a:xfrm>
              <a:off x="723375" y="3347710"/>
              <a:ext cx="3145724" cy="199335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29"/>
            <p:cNvSpPr txBox="1"/>
            <p:nvPr/>
          </p:nvSpPr>
          <p:spPr>
            <a:xfrm>
              <a:off x="723375" y="3347710"/>
              <a:ext cx="3145724" cy="1993359"/>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1"/>
                </a:buClr>
                <a:buSzPts val="3200"/>
                <a:buFont typeface="Calibri"/>
                <a:buNone/>
              </a:pPr>
              <a:r>
                <a:rPr lang="en-US" sz="3200" cap="none">
                  <a:solidFill>
                    <a:schemeClr val="dk1"/>
                  </a:solidFill>
                  <a:latin typeface="Calibri"/>
                  <a:ea typeface="Calibri"/>
                  <a:cs typeface="Calibri"/>
                  <a:sym typeface="Calibri"/>
                </a:rPr>
                <a:t>INTRODUCE YOURSELF</a:t>
              </a:r>
              <a:endParaRPr/>
            </a:p>
          </p:txBody>
        </p:sp>
        <p:sp>
          <p:nvSpPr>
            <p:cNvPr id="511" name="Google Shape;511;p29"/>
            <p:cNvSpPr/>
            <p:nvPr/>
          </p:nvSpPr>
          <p:spPr>
            <a:xfrm>
              <a:off x="5155875" y="831130"/>
              <a:ext cx="1918892" cy="1918892"/>
            </a:xfrm>
            <a:prstGeom prst="ellipse">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29"/>
            <p:cNvSpPr/>
            <p:nvPr/>
          </p:nvSpPr>
          <p:spPr>
            <a:xfrm>
              <a:off x="5564819" y="1240074"/>
              <a:ext cx="1101003" cy="110100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29"/>
            <p:cNvSpPr/>
            <p:nvPr/>
          </p:nvSpPr>
          <p:spPr>
            <a:xfrm>
              <a:off x="4419602" y="3347710"/>
              <a:ext cx="3391437" cy="199335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29"/>
            <p:cNvSpPr txBox="1"/>
            <p:nvPr/>
          </p:nvSpPr>
          <p:spPr>
            <a:xfrm>
              <a:off x="4419602" y="3347710"/>
              <a:ext cx="3391437" cy="1993359"/>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1"/>
                </a:buClr>
                <a:buSzPts val="3200"/>
                <a:buFont typeface="Calibri"/>
                <a:buNone/>
              </a:pPr>
              <a:r>
                <a:rPr lang="en-US" sz="3200" cap="none">
                  <a:solidFill>
                    <a:schemeClr val="dk1"/>
                  </a:solidFill>
                  <a:latin typeface="Calibri"/>
                  <a:ea typeface="Calibri"/>
                  <a:cs typeface="Calibri"/>
                  <a:sym typeface="Calibri"/>
                </a:rPr>
                <a:t>BE A COMPASSIONATE PRESENCE</a:t>
              </a:r>
              <a:endParaRPr/>
            </a:p>
          </p:txBody>
        </p:sp>
        <p:sp>
          <p:nvSpPr>
            <p:cNvPr id="515" name="Google Shape;515;p29"/>
            <p:cNvSpPr/>
            <p:nvPr/>
          </p:nvSpPr>
          <p:spPr>
            <a:xfrm>
              <a:off x="9088723" y="786359"/>
              <a:ext cx="1918892" cy="1918892"/>
            </a:xfrm>
            <a:prstGeom prst="ellipse">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29"/>
            <p:cNvSpPr/>
            <p:nvPr/>
          </p:nvSpPr>
          <p:spPr>
            <a:xfrm>
              <a:off x="9497667" y="1195303"/>
              <a:ext cx="1101003" cy="110100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29"/>
            <p:cNvSpPr/>
            <p:nvPr/>
          </p:nvSpPr>
          <p:spPr>
            <a:xfrm>
              <a:off x="8361542" y="3213397"/>
              <a:ext cx="3373255" cy="217244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29"/>
            <p:cNvSpPr txBox="1"/>
            <p:nvPr/>
          </p:nvSpPr>
          <p:spPr>
            <a:xfrm>
              <a:off x="8361542" y="3213397"/>
              <a:ext cx="3373255" cy="2172442"/>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1"/>
                </a:buClr>
                <a:buSzPts val="3200"/>
                <a:buFont typeface="Calibri"/>
                <a:buNone/>
              </a:pPr>
              <a:r>
                <a:rPr lang="en-US" sz="3200" cap="none">
                  <a:solidFill>
                    <a:schemeClr val="dk1"/>
                  </a:solidFill>
                  <a:latin typeface="Calibri"/>
                  <a:ea typeface="Calibri"/>
                  <a:cs typeface="Calibri"/>
                  <a:sym typeface="Calibri"/>
                </a:rPr>
                <a:t>ASK SIMPLE QUESTIONS TO CLARIFY YOUR UNDERSTANDING</a:t>
              </a:r>
              <a:endParaRPr/>
            </a:p>
          </p:txBody>
        </p:sp>
        <p:sp>
          <p:nvSpPr>
            <p:cNvPr id="519" name="Google Shape;519;p29"/>
            <p:cNvSpPr/>
            <p:nvPr/>
          </p:nvSpPr>
          <p:spPr>
            <a:xfrm>
              <a:off x="12898715" y="831130"/>
              <a:ext cx="1918892" cy="1918892"/>
            </a:xfrm>
            <a:prstGeom prst="ellipse">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29"/>
            <p:cNvSpPr/>
            <p:nvPr/>
          </p:nvSpPr>
          <p:spPr>
            <a:xfrm>
              <a:off x="13307659" y="1240074"/>
              <a:ext cx="1101003" cy="110100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29"/>
            <p:cNvSpPr/>
            <p:nvPr/>
          </p:nvSpPr>
          <p:spPr>
            <a:xfrm>
              <a:off x="12285299" y="3347710"/>
              <a:ext cx="3145724" cy="199335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29"/>
            <p:cNvSpPr txBox="1"/>
            <p:nvPr/>
          </p:nvSpPr>
          <p:spPr>
            <a:xfrm>
              <a:off x="12285299" y="3347710"/>
              <a:ext cx="3145724" cy="1993359"/>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1"/>
                </a:buClr>
                <a:buSzPts val="3200"/>
                <a:buFont typeface="Calibri"/>
                <a:buNone/>
              </a:pPr>
              <a:r>
                <a:rPr lang="en-US" sz="3200" cap="none">
                  <a:solidFill>
                    <a:schemeClr val="dk1"/>
                  </a:solidFill>
                  <a:latin typeface="Calibri"/>
                  <a:ea typeface="Calibri"/>
                  <a:cs typeface="Calibri"/>
                  <a:sym typeface="Calibri"/>
                </a:rPr>
                <a:t>LISTEN, LISTEN, LISTEN</a:t>
              </a:r>
              <a:endParaRPr/>
            </a:p>
          </p:txBody>
        </p:sp>
      </p:grpSp>
      <p:sp>
        <p:nvSpPr>
          <p:cNvPr id="523" name="Google Shape;523;p29"/>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pic>
        <p:nvPicPr>
          <p:cNvPr id="524" name="Google Shape;524;p29" descr="Social worker talking to homeless teen girl on bridge (Provided by Getty Images)"/>
          <p:cNvPicPr preferRelativeResize="0"/>
          <p:nvPr/>
        </p:nvPicPr>
        <p:blipFill>
          <a:blip r:embed="rId3">
            <a:alphaModFix/>
          </a:blip>
          <a:stretch>
            <a:fillRect/>
          </a:stretch>
        </p:blipFill>
        <p:spPr>
          <a:xfrm>
            <a:off x="2142450" y="3833814"/>
            <a:ext cx="2500096" cy="1662661"/>
          </a:xfrm>
          <a:prstGeom prst="rect">
            <a:avLst/>
          </a:prstGeom>
          <a:noFill/>
          <a:ln>
            <a:noFill/>
          </a:ln>
        </p:spPr>
      </p:pic>
      <p:pic>
        <p:nvPicPr>
          <p:cNvPr id="525" name="Google Shape;525;p29" descr="Mother with daughter at home (Provided by Getty Images)"/>
          <p:cNvPicPr preferRelativeResize="0"/>
          <p:nvPr/>
        </p:nvPicPr>
        <p:blipFill>
          <a:blip r:embed="rId4">
            <a:alphaModFix/>
          </a:blip>
          <a:stretch>
            <a:fillRect/>
          </a:stretch>
        </p:blipFill>
        <p:spPr>
          <a:xfrm>
            <a:off x="5760475" y="3833814"/>
            <a:ext cx="2597356" cy="1662663"/>
          </a:xfrm>
          <a:prstGeom prst="rect">
            <a:avLst/>
          </a:prstGeom>
          <a:noFill/>
          <a:ln>
            <a:noFill/>
          </a:ln>
        </p:spPr>
      </p:pic>
      <p:pic>
        <p:nvPicPr>
          <p:cNvPr id="526" name="Google Shape;526;p29" descr="Young couple in love in town sitting on stairs (Provided by Getty Images)"/>
          <p:cNvPicPr preferRelativeResize="0"/>
          <p:nvPr/>
        </p:nvPicPr>
        <p:blipFill>
          <a:blip r:embed="rId5">
            <a:alphaModFix/>
          </a:blip>
          <a:stretch>
            <a:fillRect/>
          </a:stretch>
        </p:blipFill>
        <p:spPr>
          <a:xfrm>
            <a:off x="9834275" y="3833814"/>
            <a:ext cx="2490952" cy="1662662"/>
          </a:xfrm>
          <a:prstGeom prst="rect">
            <a:avLst/>
          </a:prstGeom>
          <a:noFill/>
          <a:ln>
            <a:noFill/>
          </a:ln>
        </p:spPr>
      </p:pic>
      <p:pic>
        <p:nvPicPr>
          <p:cNvPr id="527" name="Google Shape;527;p29" descr="Diverse people studying the holy Bible (Provided by Getty Images)"/>
          <p:cNvPicPr preferRelativeResize="0"/>
          <p:nvPr/>
        </p:nvPicPr>
        <p:blipFill>
          <a:blip r:embed="rId6">
            <a:alphaModFix/>
          </a:blip>
          <a:stretch>
            <a:fillRect/>
          </a:stretch>
        </p:blipFill>
        <p:spPr>
          <a:xfrm>
            <a:off x="13326100" y="3833814"/>
            <a:ext cx="2492774" cy="166266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sp>
        <p:nvSpPr>
          <p:cNvPr id="533" name="Google Shape;533;p30"/>
          <p:cNvSpPr txBox="1">
            <a:spLocks noGrp="1"/>
          </p:cNvSpPr>
          <p:nvPr>
            <p:ph type="title"/>
          </p:nvPr>
        </p:nvSpPr>
        <p:spPr>
          <a:xfrm>
            <a:off x="1828800" y="940221"/>
            <a:ext cx="17297400" cy="1424941"/>
          </a:xfrm>
          <a:prstGeom prst="rect">
            <a:avLst/>
          </a:prstGeom>
          <a:noFill/>
          <a:ln>
            <a:noFill/>
          </a:ln>
        </p:spPr>
        <p:txBody>
          <a:bodyPr spcFirstLastPara="1" wrap="square" lIns="91425" tIns="45700" rIns="91425" bIns="45700" anchor="b" anchorCtr="0">
            <a:noAutofit/>
          </a:bodyPr>
          <a:lstStyle/>
          <a:p>
            <a:pPr marL="0" lvl="0" indent="0" algn="l" rtl="0">
              <a:lnSpc>
                <a:spcPct val="85000"/>
              </a:lnSpc>
              <a:spcBef>
                <a:spcPts val="0"/>
              </a:spcBef>
              <a:spcAft>
                <a:spcPts val="0"/>
              </a:spcAft>
              <a:buClr>
                <a:srgbClr val="3F3F3F"/>
              </a:buClr>
              <a:buSzPts val="7200"/>
              <a:buFont typeface="Calibri"/>
              <a:buNone/>
            </a:pPr>
            <a:r>
              <a:rPr lang="en-US"/>
              <a:t>Helpful communication skills </a:t>
            </a:r>
            <a:endParaRPr/>
          </a:p>
        </p:txBody>
      </p:sp>
      <p:sp>
        <p:nvSpPr>
          <p:cNvPr id="534" name="Google Shape;534;p30"/>
          <p:cNvSpPr txBox="1">
            <a:spLocks noGrp="1"/>
          </p:cNvSpPr>
          <p:nvPr>
            <p:ph type="body" idx="1"/>
          </p:nvPr>
        </p:nvSpPr>
        <p:spPr>
          <a:xfrm>
            <a:off x="1828800" y="2933700"/>
            <a:ext cx="8001000" cy="6035040"/>
          </a:xfrm>
          <a:prstGeom prst="rect">
            <a:avLst/>
          </a:prstGeom>
          <a:noFill/>
          <a:ln>
            <a:noFill/>
          </a:ln>
        </p:spPr>
        <p:txBody>
          <a:bodyPr spcFirstLastPara="1" wrap="square" lIns="0" tIns="45700" rIns="0" bIns="45700" anchor="t" anchorCtr="0">
            <a:normAutofit/>
          </a:bodyPr>
          <a:lstStyle/>
          <a:p>
            <a:pPr marL="137160" lvl="0" indent="-190500" algn="l" rtl="0">
              <a:lnSpc>
                <a:spcPct val="90000"/>
              </a:lnSpc>
              <a:spcBef>
                <a:spcPts val="0"/>
              </a:spcBef>
              <a:spcAft>
                <a:spcPts val="0"/>
              </a:spcAft>
              <a:buSzPts val="3000"/>
              <a:buChar char=" "/>
            </a:pPr>
            <a:r>
              <a:rPr lang="en-US"/>
              <a:t>Talk privately, if possible, at a mutually convenient time in a place free of distractions. </a:t>
            </a:r>
            <a:endParaRPr/>
          </a:p>
          <a:p>
            <a:pPr marL="137160" lvl="0" indent="-190500" algn="l" rtl="0">
              <a:lnSpc>
                <a:spcPct val="90000"/>
              </a:lnSpc>
              <a:spcBef>
                <a:spcPts val="2100"/>
              </a:spcBef>
              <a:spcAft>
                <a:spcPts val="0"/>
              </a:spcAft>
              <a:buSzPts val="3000"/>
              <a:buChar char=" "/>
            </a:pPr>
            <a:r>
              <a:rPr lang="en-US"/>
              <a:t>A person may not open up to you initially, or until they are sure that you care.</a:t>
            </a:r>
            <a:endParaRPr/>
          </a:p>
          <a:p>
            <a:pPr marL="137160" lvl="0" indent="-190500" algn="l" rtl="0">
              <a:lnSpc>
                <a:spcPct val="90000"/>
              </a:lnSpc>
              <a:spcBef>
                <a:spcPts val="2100"/>
              </a:spcBef>
              <a:spcAft>
                <a:spcPts val="0"/>
              </a:spcAft>
              <a:buSzPts val="3000"/>
              <a:buChar char=" "/>
            </a:pPr>
            <a:r>
              <a:rPr lang="en-US"/>
              <a:t>Ask questions that are open-ended, inviting the person to share more.</a:t>
            </a:r>
            <a:endParaRPr/>
          </a:p>
          <a:p>
            <a:pPr marL="137160" lvl="0" indent="-190500" algn="l" rtl="0">
              <a:lnSpc>
                <a:spcPct val="90000"/>
              </a:lnSpc>
              <a:spcBef>
                <a:spcPts val="2100"/>
              </a:spcBef>
              <a:spcAft>
                <a:spcPts val="0"/>
              </a:spcAft>
              <a:buSzPts val="3000"/>
              <a:buChar char=" "/>
            </a:pPr>
            <a:r>
              <a:rPr lang="en-US"/>
              <a:t>Use a nonjudgmental tone.</a:t>
            </a:r>
            <a:endParaRPr/>
          </a:p>
          <a:p>
            <a:pPr marL="137160" lvl="0" indent="-190500" algn="l" rtl="0">
              <a:lnSpc>
                <a:spcPct val="90000"/>
              </a:lnSpc>
              <a:spcBef>
                <a:spcPts val="2100"/>
              </a:spcBef>
              <a:spcAft>
                <a:spcPts val="0"/>
              </a:spcAft>
              <a:buSzPts val="3000"/>
              <a:buChar char=" "/>
            </a:pPr>
            <a:r>
              <a:rPr lang="en-US"/>
              <a:t>If you don’t know an answer, say “I’m not sure what to do, but I may be able to help you find someone who does.”</a:t>
            </a:r>
            <a:endParaRPr/>
          </a:p>
          <a:p>
            <a:pPr marL="137160" lvl="0" indent="0" algn="l" rtl="0">
              <a:lnSpc>
                <a:spcPct val="90000"/>
              </a:lnSpc>
              <a:spcBef>
                <a:spcPts val="2100"/>
              </a:spcBef>
              <a:spcAft>
                <a:spcPts val="0"/>
              </a:spcAft>
              <a:buSzPts val="3000"/>
              <a:buNone/>
            </a:pPr>
            <a:endParaRPr/>
          </a:p>
        </p:txBody>
      </p:sp>
      <p:sp>
        <p:nvSpPr>
          <p:cNvPr id="535" name="Google Shape;535;p30"/>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pic>
        <p:nvPicPr>
          <p:cNvPr id="536" name="Google Shape;536;p30" descr="A person sitting at a table with another person sitting at a table&#10;&#10;AI-generated content may be incorrect."/>
          <p:cNvPicPr preferRelativeResize="0"/>
          <p:nvPr/>
        </p:nvPicPr>
        <p:blipFill rotWithShape="1">
          <a:blip r:embed="rId3">
            <a:alphaModFix/>
          </a:blip>
          <a:srcRect/>
          <a:stretch/>
        </p:blipFill>
        <p:spPr>
          <a:xfrm>
            <a:off x="10439400" y="3048000"/>
            <a:ext cx="6286500" cy="41910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sp>
        <p:nvSpPr>
          <p:cNvPr id="542" name="Google Shape;542;p31"/>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350"/>
              <a:buFont typeface="Calibri"/>
              <a:buNone/>
            </a:pPr>
            <a:r>
              <a:rPr lang="en-US" sz="1350" b="0" i="0" u="none" strike="noStrike" cap="none">
                <a:solidFill>
                  <a:srgbClr val="FFFFFF"/>
                </a:solidFill>
                <a:latin typeface="Calibri"/>
                <a:ea typeface="Calibri"/>
                <a:cs typeface="Calibri"/>
                <a:sym typeface="Calibri"/>
              </a:rPr>
              <a:t>INTERNATIONAL ASSOCIATION OF CATHOLIC MENTAL HEALTH MINISTERS</a:t>
            </a:r>
            <a:endParaRPr/>
          </a:p>
        </p:txBody>
      </p:sp>
      <p:sp>
        <p:nvSpPr>
          <p:cNvPr id="543" name="Google Shape;543;p31"/>
          <p:cNvSpPr txBox="1"/>
          <p:nvPr/>
        </p:nvSpPr>
        <p:spPr>
          <a:xfrm>
            <a:off x="1828800" y="1270485"/>
            <a:ext cx="14630400" cy="817146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Calibri"/>
              <a:buNone/>
            </a:pPr>
            <a:r>
              <a:rPr lang="en-US" sz="3000" i="1" u="none" strike="noStrike" cap="none">
                <a:solidFill>
                  <a:srgbClr val="000000"/>
                </a:solidFill>
                <a:latin typeface="Calibri"/>
                <a:ea typeface="Calibri"/>
                <a:cs typeface="Calibri"/>
                <a:sym typeface="Calibri"/>
              </a:rPr>
              <a:t>SETTING: Church library. MICHELLE (30s) sits at a table, staring blankly at her phone. LINDA enters, sees her, approaches with bright energy.</a:t>
            </a:r>
            <a:endParaRPr/>
          </a:p>
          <a:p>
            <a:pPr marL="0" marR="0" lvl="0" indent="0" algn="l" rtl="0">
              <a:lnSpc>
                <a:spcPct val="100000"/>
              </a:lnSpc>
              <a:spcBef>
                <a:spcPts val="600"/>
              </a:spcBef>
              <a:spcAft>
                <a:spcPts val="0"/>
              </a:spcAft>
              <a:buClr>
                <a:schemeClr val="dk1"/>
              </a:buClr>
              <a:buSzPts val="1200"/>
              <a:buFont typeface="Calibri"/>
              <a:buNone/>
            </a:pPr>
            <a:endParaRPr sz="1200" i="1" u="none" strike="noStrike" cap="none">
              <a:solidFill>
                <a:srgbClr val="000000"/>
              </a:solidFill>
              <a:latin typeface="Calibri"/>
              <a:ea typeface="Calibri"/>
              <a:cs typeface="Calibri"/>
              <a:sym typeface="Calibri"/>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LINDA: Michelle! Hey! I haven't seen you at Bible study in weeks. We've missed you!</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MICHELLE: (barely looks up) Oh. Yeah. I've just been... tired.</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LINDA: (sits down across from her) Tired? Come on, we're all tired! That's life, right? (laughs) But you can't let that stop you. You've got to push through!</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MICHELLE: (quiet) I guess.</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LINDA: Are you not sleeping well? You should try melatonin. Or maybe you're sleeping too much? My cousin had that problem and she just set an alarm and forced herself to get up early.</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MICHELLE: It's not really about sleep.</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LINDA: Well, what is it then? You need to get out, get some exercise, get those endorphins going. Depression is all about brain chemistry, right? So, you've got to do things that boost your mood.</a:t>
            </a:r>
            <a:endParaRPr/>
          </a:p>
          <a:p>
            <a:pPr marL="0" marR="0" lvl="0" indent="0" algn="l" rtl="0">
              <a:lnSpc>
                <a:spcPct val="100000"/>
              </a:lnSpc>
              <a:spcBef>
                <a:spcPts val="600"/>
              </a:spcBef>
              <a:spcAft>
                <a:spcPts val="0"/>
              </a:spcAft>
              <a:buClr>
                <a:srgbClr val="000000"/>
              </a:buClr>
              <a:buSzPts val="3000"/>
              <a:buFont typeface="Calibri"/>
              <a:buNone/>
            </a:pPr>
            <a:r>
              <a:rPr lang="en-US" sz="3000" b="0" i="0" u="none" strike="noStrike" cap="none">
                <a:solidFill>
                  <a:srgbClr val="000000"/>
                </a:solidFill>
                <a:latin typeface="Calibri"/>
                <a:ea typeface="Calibri"/>
                <a:cs typeface="Calibri"/>
                <a:sym typeface="Calibri"/>
              </a:rPr>
              <a:t>MICHELLE: (looking down) I don't think I have depression.</a:t>
            </a:r>
            <a:endParaRPr/>
          </a:p>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544" name="Google Shape;544;p31"/>
          <p:cNvSpPr txBox="1"/>
          <p:nvPr/>
        </p:nvSpPr>
        <p:spPr>
          <a:xfrm>
            <a:off x="2895600" y="181823"/>
            <a:ext cx="11277600"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800"/>
              <a:buFont typeface="Calibri"/>
              <a:buNone/>
            </a:pPr>
            <a:r>
              <a:rPr lang="en-US" sz="4800" b="0" i="0" u="none" strike="noStrike" cap="none">
                <a:solidFill>
                  <a:srgbClr val="C00000"/>
                </a:solidFill>
                <a:latin typeface="Calibri"/>
                <a:ea typeface="Calibri"/>
                <a:cs typeface="Calibri"/>
                <a:sym typeface="Calibri"/>
              </a:rPr>
              <a:t>Vignette </a:t>
            </a:r>
            <a:r>
              <a:rPr lang="en-US" sz="4800">
                <a:solidFill>
                  <a:srgbClr val="C00000"/>
                </a:solidFill>
                <a:latin typeface="Calibri"/>
                <a:ea typeface="Calibri"/>
                <a:cs typeface="Calibri"/>
                <a:sym typeface="Calibri"/>
              </a:rPr>
              <a:t>2</a:t>
            </a:r>
            <a:r>
              <a:rPr lang="en-US" sz="4800" b="0" i="0" u="none" strike="noStrike" cap="none">
                <a:solidFill>
                  <a:srgbClr val="C00000"/>
                </a:solidFill>
                <a:latin typeface="Calibri"/>
                <a:ea typeface="Calibri"/>
                <a:cs typeface="Calibri"/>
                <a:sym typeface="Calibri"/>
              </a:rPr>
              <a:t>-A: </a:t>
            </a:r>
            <a:r>
              <a:rPr lang="en-US" sz="4800">
                <a:solidFill>
                  <a:srgbClr val="C00000"/>
                </a:solidFill>
                <a:latin typeface="Calibri"/>
                <a:ea typeface="Calibri"/>
                <a:cs typeface="Calibri"/>
                <a:sym typeface="Calibri"/>
              </a:rPr>
              <a:t> Depression</a:t>
            </a:r>
            <a:endParaRPr sz="4800" b="0" i="0" u="none" strike="noStrike" cap="none">
              <a:solidFill>
                <a:srgbClr val="C00000"/>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Google Shape;550;p32"/>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350"/>
              <a:buFont typeface="Calibri"/>
              <a:buNone/>
            </a:pPr>
            <a:r>
              <a:rPr lang="en-US" sz="1350" b="0" i="0" u="none" strike="noStrike" cap="none">
                <a:solidFill>
                  <a:srgbClr val="FFFFFF"/>
                </a:solidFill>
                <a:latin typeface="Calibri"/>
                <a:ea typeface="Calibri"/>
                <a:cs typeface="Calibri"/>
                <a:sym typeface="Calibri"/>
              </a:rPr>
              <a:t>INTERNATIONAL ASSOCIATION OF CATHOLIC MENTAL HEALTH MINISTERS</a:t>
            </a:r>
            <a:endParaRPr/>
          </a:p>
        </p:txBody>
      </p:sp>
      <p:sp>
        <p:nvSpPr>
          <p:cNvPr id="551" name="Google Shape;551;p32"/>
          <p:cNvSpPr txBox="1"/>
          <p:nvPr/>
        </p:nvSpPr>
        <p:spPr>
          <a:xfrm>
            <a:off x="1828800" y="1714500"/>
            <a:ext cx="14630400" cy="663258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LINDA: Oh honey, we all get a little depressed sometimes. But you've got to make a choice to be happy. I know it sounds harsh, but it's true - happiness is a choice.</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MICHELLE: (voice barely audible) Okay.</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LINDA: And you need to think about </a:t>
            </a:r>
            <a:r>
              <a:rPr lang="en-US" sz="3000">
                <a:solidFill>
                  <a:srgbClr val="000000"/>
                </a:solidFill>
                <a:latin typeface="Calibri"/>
                <a:ea typeface="Calibri"/>
                <a:cs typeface="Calibri"/>
                <a:sym typeface="Calibri"/>
              </a:rPr>
              <a:t>y</a:t>
            </a:r>
            <a:r>
              <a:rPr lang="en-US" sz="3000" i="0" u="none" strike="noStrike" cap="none">
                <a:solidFill>
                  <a:srgbClr val="000000"/>
                </a:solidFill>
                <a:latin typeface="Calibri"/>
                <a:ea typeface="Calibri"/>
                <a:cs typeface="Calibri"/>
                <a:sym typeface="Calibri"/>
              </a:rPr>
              <a:t>our husband, your kids - they need you to be present. They need you to show up. You can't just check out because you're feeling down.</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MICHELLE: (eyes filling with tears) I'm not trying to check out.</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LINDA: Pray about it. Ask God for strength. Maybe come back to Bible study - being around positive people will help.</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MICHELLE: (stands up) I should go. I have to... I need to pick up my kids.</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LINDA: Okay, but think about what I said. You've got everything to be grateful for - a husband who loves you, beautiful kids, a good life. Sometimes we just need to count our blessings and realize how good we have it.</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MICHELLE: Right. Thanks, Linda. (Michelle exits quickly)</a:t>
            </a:r>
            <a:endParaRPr/>
          </a:p>
        </p:txBody>
      </p:sp>
      <p:sp>
        <p:nvSpPr>
          <p:cNvPr id="552" name="Google Shape;552;p32"/>
          <p:cNvSpPr txBox="1"/>
          <p:nvPr/>
        </p:nvSpPr>
        <p:spPr>
          <a:xfrm>
            <a:off x="2895600" y="181823"/>
            <a:ext cx="13411200"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800"/>
              <a:buFont typeface="Calibri"/>
              <a:buNone/>
            </a:pPr>
            <a:r>
              <a:rPr lang="en-US" sz="4800" b="0" i="0" u="none" strike="noStrike" cap="none">
                <a:solidFill>
                  <a:srgbClr val="C00000"/>
                </a:solidFill>
                <a:latin typeface="Calibri"/>
                <a:ea typeface="Calibri"/>
                <a:cs typeface="Calibri"/>
                <a:sym typeface="Calibri"/>
              </a:rPr>
              <a:t>Vignette 2-A (cont.): Depression</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sp>
        <p:nvSpPr>
          <p:cNvPr id="557" name="Google Shape;557;p33"/>
          <p:cNvSpPr txBox="1">
            <a:spLocks noGrp="1"/>
          </p:cNvSpPr>
          <p:nvPr>
            <p:ph type="title"/>
          </p:nvPr>
        </p:nvSpPr>
        <p:spPr>
          <a:xfrm>
            <a:off x="1809750" y="1257300"/>
            <a:ext cx="15087600" cy="1122682"/>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7200"/>
              <a:buFont typeface="Calibri"/>
              <a:buNone/>
            </a:pPr>
            <a:r>
              <a:rPr lang="en-US"/>
              <a:t>Vignette 2A - Depression</a:t>
            </a:r>
            <a:endParaRPr/>
          </a:p>
        </p:txBody>
      </p:sp>
      <p:sp>
        <p:nvSpPr>
          <p:cNvPr id="558" name="Google Shape;558;p33"/>
          <p:cNvSpPr txBox="1">
            <a:spLocks noGrp="1"/>
          </p:cNvSpPr>
          <p:nvPr>
            <p:ph type="body" idx="1"/>
          </p:nvPr>
        </p:nvSpPr>
        <p:spPr>
          <a:xfrm>
            <a:off x="1809750" y="3009900"/>
            <a:ext cx="14725650" cy="5638800"/>
          </a:xfrm>
          <a:prstGeom prst="rect">
            <a:avLst/>
          </a:prstGeom>
          <a:noFill/>
          <a:ln>
            <a:noFill/>
          </a:ln>
        </p:spPr>
        <p:txBody>
          <a:bodyPr spcFirstLastPara="1" wrap="square" lIns="0" tIns="45700" rIns="0" bIns="45700" anchor="t" anchorCtr="0">
            <a:normAutofit/>
          </a:bodyPr>
          <a:lstStyle/>
          <a:p>
            <a:pPr marL="576072" lvl="1" indent="-279400" algn="l" rtl="0">
              <a:lnSpc>
                <a:spcPct val="90000"/>
              </a:lnSpc>
              <a:spcBef>
                <a:spcPts val="0"/>
              </a:spcBef>
              <a:spcAft>
                <a:spcPts val="0"/>
              </a:spcAft>
              <a:buSzPts val="4400"/>
              <a:buChar char="◦"/>
            </a:pPr>
            <a:r>
              <a:rPr lang="en-US" sz="4400"/>
              <a:t>What did you observe?</a:t>
            </a:r>
            <a:endParaRPr/>
          </a:p>
          <a:p>
            <a:pPr marL="576072" lvl="1" indent="-279400" algn="l" rtl="0">
              <a:lnSpc>
                <a:spcPct val="90000"/>
              </a:lnSpc>
              <a:spcBef>
                <a:spcPts val="900"/>
              </a:spcBef>
              <a:spcAft>
                <a:spcPts val="0"/>
              </a:spcAft>
              <a:buSzPts val="4400"/>
              <a:buChar char="◦"/>
            </a:pPr>
            <a:r>
              <a:rPr lang="en-US" sz="4400"/>
              <a:t>How would you feel if someone behaved in this way if you were in distress and needed help?</a:t>
            </a:r>
            <a:endParaRPr/>
          </a:p>
          <a:p>
            <a:pPr marL="576072" lvl="1" indent="-71120" algn="l" rtl="0">
              <a:lnSpc>
                <a:spcPct val="90000"/>
              </a:lnSpc>
              <a:spcBef>
                <a:spcPts val="900"/>
              </a:spcBef>
              <a:spcAft>
                <a:spcPts val="0"/>
              </a:spcAft>
              <a:buSzPts val="3200"/>
              <a:buNone/>
            </a:pPr>
            <a:endParaRPr sz="3200"/>
          </a:p>
          <a:p>
            <a:pPr marL="301752" lvl="1" indent="0" algn="l" rtl="0">
              <a:lnSpc>
                <a:spcPct val="90000"/>
              </a:lnSpc>
              <a:spcBef>
                <a:spcPts val="900"/>
              </a:spcBef>
              <a:spcAft>
                <a:spcPts val="0"/>
              </a:spcAft>
              <a:buSzPts val="2700"/>
              <a:buNone/>
            </a:pPr>
            <a:endParaRPr/>
          </a:p>
        </p:txBody>
      </p:sp>
      <p:sp>
        <p:nvSpPr>
          <p:cNvPr id="559" name="Google Shape;559;p33"/>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64"/>
        <p:cNvGrpSpPr/>
        <p:nvPr/>
      </p:nvGrpSpPr>
      <p:grpSpPr>
        <a:xfrm>
          <a:off x="0" y="0"/>
          <a:ext cx="0" cy="0"/>
          <a:chOff x="0" y="0"/>
          <a:chExt cx="0" cy="0"/>
        </a:xfrm>
      </p:grpSpPr>
      <p:sp>
        <p:nvSpPr>
          <p:cNvPr id="565" name="Google Shape;565;p34"/>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350"/>
              <a:buFont typeface="Calibri"/>
              <a:buNone/>
            </a:pPr>
            <a:r>
              <a:rPr lang="en-US" sz="1350" b="0" i="0" u="none" strike="noStrike" cap="none">
                <a:solidFill>
                  <a:srgbClr val="FFFFFF"/>
                </a:solidFill>
                <a:latin typeface="Calibri"/>
                <a:ea typeface="Calibri"/>
                <a:cs typeface="Calibri"/>
                <a:sym typeface="Calibri"/>
              </a:rPr>
              <a:t>INTERNATIONAL ASSOCIATION OF CATHOLIC MENTAL HEALTH MINISTERS</a:t>
            </a:r>
            <a:endParaRPr/>
          </a:p>
        </p:txBody>
      </p:sp>
      <p:sp>
        <p:nvSpPr>
          <p:cNvPr id="566" name="Google Shape;566;p34"/>
          <p:cNvSpPr txBox="1"/>
          <p:nvPr/>
        </p:nvSpPr>
        <p:spPr>
          <a:xfrm>
            <a:off x="1866900" y="1378321"/>
            <a:ext cx="14554200" cy="78944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Calibri"/>
              <a:buNone/>
            </a:pPr>
            <a:r>
              <a:rPr lang="en-US" sz="3000" i="1" u="none" strike="noStrike" cap="none">
                <a:solidFill>
                  <a:srgbClr val="000000"/>
                </a:solidFill>
                <a:latin typeface="Calibri"/>
                <a:ea typeface="Calibri"/>
                <a:cs typeface="Calibri"/>
                <a:sym typeface="Calibri"/>
              </a:rPr>
              <a:t>SETTING: Same church library. MICHELLE sits at the table, staring at her phone. LINDA enters, sees her, approaches gently.</a:t>
            </a:r>
            <a:endParaRPr/>
          </a:p>
          <a:p>
            <a:pPr marL="0" marR="0" lvl="0" indent="0" algn="l" rtl="0">
              <a:lnSpc>
                <a:spcPct val="100000"/>
              </a:lnSpc>
              <a:spcBef>
                <a:spcPts val="600"/>
              </a:spcBef>
              <a:spcAft>
                <a:spcPts val="0"/>
              </a:spcAft>
              <a:buClr>
                <a:schemeClr val="dk1"/>
              </a:buClr>
              <a:buSzPts val="1200"/>
              <a:buFont typeface="Calibri"/>
              <a:buNone/>
            </a:pPr>
            <a:endParaRPr sz="1200" i="1" u="none" strike="noStrike" cap="none">
              <a:solidFill>
                <a:srgbClr val="000000"/>
              </a:solidFill>
              <a:latin typeface="Calibri"/>
              <a:ea typeface="Calibri"/>
              <a:cs typeface="Calibri"/>
              <a:sym typeface="Calibri"/>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LINDA: Michelle? Hi. Is it okay if I join you for a minute? (sits, leaving space) How are you doing?</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MICHELLE: I don't know. Not great. </a:t>
            </a:r>
            <a:r>
              <a:rPr lang="en-US" sz="3000">
                <a:solidFill>
                  <a:srgbClr val="000000"/>
                </a:solidFill>
                <a:latin typeface="Calibri"/>
                <a:ea typeface="Calibri"/>
                <a:cs typeface="Calibri"/>
                <a:sym typeface="Calibri"/>
              </a:rPr>
              <a:t>Everything feels heavy</a:t>
            </a:r>
            <a:r>
              <a:rPr lang="en-US" sz="3000" i="0" u="none" strike="noStrike" cap="none">
                <a:solidFill>
                  <a:srgbClr val="000000"/>
                </a:solidFill>
                <a:latin typeface="Calibri"/>
                <a:ea typeface="Calibri"/>
                <a:cs typeface="Calibri"/>
                <a:sym typeface="Calibri"/>
              </a:rPr>
              <a:t>. I'm sorry, I don't want to burden you.</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LINDA: You're not burdening me. </a:t>
            </a:r>
            <a:r>
              <a:rPr lang="en-US" sz="3000">
                <a:solidFill>
                  <a:srgbClr val="000000"/>
                </a:solidFill>
                <a:latin typeface="Calibri"/>
                <a:ea typeface="Calibri"/>
                <a:cs typeface="Calibri"/>
                <a:sym typeface="Calibri"/>
              </a:rPr>
              <a:t>H</a:t>
            </a:r>
            <a:r>
              <a:rPr lang="en-US" sz="3000" i="0" u="none" strike="noStrike" cap="none">
                <a:solidFill>
                  <a:srgbClr val="000000"/>
                </a:solidFill>
                <a:latin typeface="Calibri"/>
                <a:ea typeface="Calibri"/>
                <a:cs typeface="Calibri"/>
                <a:sym typeface="Calibri"/>
              </a:rPr>
              <a:t>ow long has this been going on?</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MICHELLE: Maybe six months? I can't get out of bed in the morning. I mean, I do - I have to, for my kids - but it takes everything I have. Nothing feels good.</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LINDA: That sounds exhausting.</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MICHELLE: (tears forming) It is. And I feel so guilty because I have a good life. I have a husband who loves me, kids who need me. I know I'm not crazy. But I think I'm depressed.</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LINDA: Depression isn't being crazy. It's a medical condition that affects how your brain functions.</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MICHELLE: I thought if I just prayed more, or had more faith...</a:t>
            </a:r>
            <a:endParaRPr/>
          </a:p>
        </p:txBody>
      </p:sp>
      <p:sp>
        <p:nvSpPr>
          <p:cNvPr id="567" name="Google Shape;567;p34"/>
          <p:cNvSpPr txBox="1"/>
          <p:nvPr/>
        </p:nvSpPr>
        <p:spPr>
          <a:xfrm>
            <a:off x="3009900" y="244769"/>
            <a:ext cx="12268200" cy="7694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400"/>
              <a:buFont typeface="Calibri"/>
              <a:buNone/>
            </a:pPr>
            <a:r>
              <a:rPr lang="en-US" sz="4400" b="0" i="0" u="none" strike="noStrike" cap="none">
                <a:solidFill>
                  <a:srgbClr val="C00000"/>
                </a:solidFill>
                <a:latin typeface="Calibri"/>
                <a:ea typeface="Calibri"/>
                <a:cs typeface="Calibri"/>
                <a:sym typeface="Calibri"/>
              </a:rPr>
              <a:t>Vignette 2-B: PFA for Active Listening </a:t>
            </a:r>
            <a:r>
              <a:rPr lang="en-US" sz="4400">
                <a:solidFill>
                  <a:srgbClr val="C00000"/>
                </a:solidFill>
                <a:latin typeface="Calibri"/>
                <a:ea typeface="Calibri"/>
                <a:cs typeface="Calibri"/>
                <a:sym typeface="Calibri"/>
              </a:rPr>
              <a:t>and </a:t>
            </a:r>
            <a:r>
              <a:rPr lang="en-US" sz="4400" b="0" i="0" u="none" strike="noStrike" cap="none">
                <a:solidFill>
                  <a:srgbClr val="C00000"/>
                </a:solidFill>
                <a:latin typeface="Calibri"/>
                <a:ea typeface="Calibri"/>
                <a:cs typeface="Calibri"/>
                <a:sym typeface="Calibri"/>
              </a:rPr>
              <a:t>Depression</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35"/>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350"/>
              <a:buFont typeface="Calibri"/>
              <a:buNone/>
            </a:pPr>
            <a:r>
              <a:rPr lang="en-US" sz="1350" b="0" i="0" u="none" strike="noStrike" cap="none">
                <a:solidFill>
                  <a:srgbClr val="FFFFFF"/>
                </a:solidFill>
                <a:latin typeface="Calibri"/>
                <a:ea typeface="Calibri"/>
                <a:cs typeface="Calibri"/>
                <a:sym typeface="Calibri"/>
              </a:rPr>
              <a:t>INTERNATIONAL ASSOCIATION OF CATHOLIC MENTAL HEALTH MINISTERS</a:t>
            </a:r>
            <a:endParaRPr/>
          </a:p>
        </p:txBody>
      </p:sp>
      <p:sp>
        <p:nvSpPr>
          <p:cNvPr id="574" name="Google Shape;574;p35"/>
          <p:cNvSpPr txBox="1"/>
          <p:nvPr/>
        </p:nvSpPr>
        <p:spPr>
          <a:xfrm>
            <a:off x="1828800" y="1457875"/>
            <a:ext cx="14706600" cy="737124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LINDA: Prayer is important. But depression is a health problem. You wouldn't tell someone with diabetes they just need to pray harder for their pancreas to work, right? Would you be open to talking to someone? A doctor, or a therapist?</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MICHELLE: (hesitates) I'm scared. That they'll think I'm a bad mom. </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LINDA: (firm but gentle) Michelle, seeking help for depression doesn't make you a bad mom. It makes you a good mom. Because you're taking care of yourself so you can take care of them.</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MICHELLE: Okay. I think... I think I need to do something.</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LINDA: That's really brave. And Michelle? If you need to talk, if you need someone to sit with you, if you just need someone to know what you're going through - I'm here.</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MICHELLE: Thank you. Really. Thank you.</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LINDA: You don't have to thank me. This is what we're supposed to do for each other. Can I check in with you in a few days? </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MICHELLE: Yeah. I'd like that.</a:t>
            </a:r>
            <a:endParaRPr/>
          </a:p>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575" name="Google Shape;575;p35"/>
          <p:cNvSpPr txBox="1"/>
          <p:nvPr/>
        </p:nvSpPr>
        <p:spPr>
          <a:xfrm>
            <a:off x="2305050" y="419100"/>
            <a:ext cx="13754100" cy="7694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400"/>
              <a:buFont typeface="Calibri"/>
              <a:buNone/>
            </a:pPr>
            <a:r>
              <a:rPr lang="en-US" sz="4400" b="0" i="0" u="none" strike="noStrike" cap="none">
                <a:solidFill>
                  <a:srgbClr val="C00000"/>
                </a:solidFill>
                <a:latin typeface="Calibri"/>
                <a:ea typeface="Calibri"/>
                <a:cs typeface="Calibri"/>
                <a:sym typeface="Calibri"/>
              </a:rPr>
              <a:t>Vignette 2-B (cont): PFA for Active Listening </a:t>
            </a:r>
            <a:r>
              <a:rPr lang="en-US" sz="4400">
                <a:solidFill>
                  <a:srgbClr val="C00000"/>
                </a:solidFill>
                <a:latin typeface="Calibri"/>
                <a:ea typeface="Calibri"/>
                <a:cs typeface="Calibri"/>
                <a:sym typeface="Calibri"/>
              </a:rPr>
              <a:t>and </a:t>
            </a:r>
            <a:r>
              <a:rPr lang="en-US" sz="4400" b="0" i="0" u="none" strike="noStrike" cap="none">
                <a:solidFill>
                  <a:srgbClr val="C00000"/>
                </a:solidFill>
                <a:latin typeface="Calibri"/>
                <a:ea typeface="Calibri"/>
                <a:cs typeface="Calibri"/>
                <a:sym typeface="Calibri"/>
              </a:rPr>
              <a:t>Depression</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581" name="Google Shape;581;p36"/>
          <p:cNvSpPr txBox="1">
            <a:spLocks noGrp="1"/>
          </p:cNvSpPr>
          <p:nvPr>
            <p:ph type="title"/>
          </p:nvPr>
        </p:nvSpPr>
        <p:spPr>
          <a:xfrm>
            <a:off x="1809750" y="1257300"/>
            <a:ext cx="15087600" cy="1122682"/>
          </a:xfrm>
          <a:prstGeom prst="rect">
            <a:avLst/>
          </a:prstGeom>
          <a:noFill/>
          <a:ln>
            <a:noFill/>
          </a:ln>
        </p:spPr>
        <p:txBody>
          <a:bodyPr spcFirstLastPara="1" wrap="square" lIns="91425" tIns="45700" rIns="91425" bIns="45700" anchor="b" anchorCtr="0">
            <a:noAutofit/>
          </a:bodyPr>
          <a:lstStyle/>
          <a:p>
            <a:pPr marL="0" lvl="0" indent="0" algn="l" rtl="0">
              <a:lnSpc>
                <a:spcPct val="85000"/>
              </a:lnSpc>
              <a:spcBef>
                <a:spcPts val="0"/>
              </a:spcBef>
              <a:spcAft>
                <a:spcPts val="0"/>
              </a:spcAft>
              <a:buClr>
                <a:srgbClr val="3F3F3F"/>
              </a:buClr>
              <a:buSzPts val="5400"/>
              <a:buFont typeface="Calibri"/>
              <a:buNone/>
            </a:pPr>
            <a:r>
              <a:rPr lang="en-US" sz="5400"/>
              <a:t>Vignette 2B - PFA for Active listening and Depression</a:t>
            </a:r>
            <a:endParaRPr/>
          </a:p>
        </p:txBody>
      </p:sp>
      <p:sp>
        <p:nvSpPr>
          <p:cNvPr id="582" name="Google Shape;582;p36"/>
          <p:cNvSpPr txBox="1">
            <a:spLocks noGrp="1"/>
          </p:cNvSpPr>
          <p:nvPr>
            <p:ph type="body" idx="1"/>
          </p:nvPr>
        </p:nvSpPr>
        <p:spPr>
          <a:xfrm>
            <a:off x="1809750" y="3009900"/>
            <a:ext cx="14725650" cy="5638800"/>
          </a:xfrm>
          <a:prstGeom prst="rect">
            <a:avLst/>
          </a:prstGeom>
          <a:noFill/>
          <a:ln>
            <a:noFill/>
          </a:ln>
        </p:spPr>
        <p:txBody>
          <a:bodyPr spcFirstLastPara="1" wrap="square" lIns="0" tIns="45700" rIns="0" bIns="45700" anchor="t" anchorCtr="0">
            <a:normAutofit/>
          </a:bodyPr>
          <a:lstStyle/>
          <a:p>
            <a:pPr marL="576072" lvl="1" indent="-279400" algn="l" rtl="0">
              <a:lnSpc>
                <a:spcPct val="90000"/>
              </a:lnSpc>
              <a:spcBef>
                <a:spcPts val="0"/>
              </a:spcBef>
              <a:spcAft>
                <a:spcPts val="0"/>
              </a:spcAft>
              <a:buSzPts val="4400"/>
              <a:buChar char="◦"/>
            </a:pPr>
            <a:r>
              <a:rPr lang="en-US" sz="4400"/>
              <a:t>What did you observe?</a:t>
            </a:r>
            <a:endParaRPr/>
          </a:p>
          <a:p>
            <a:pPr marL="576072" lvl="1" indent="-279400" algn="l" rtl="0">
              <a:lnSpc>
                <a:spcPct val="90000"/>
              </a:lnSpc>
              <a:spcBef>
                <a:spcPts val="900"/>
              </a:spcBef>
              <a:spcAft>
                <a:spcPts val="0"/>
              </a:spcAft>
              <a:buSzPts val="4400"/>
              <a:buChar char="◦"/>
            </a:pPr>
            <a:r>
              <a:rPr lang="en-US" sz="4400"/>
              <a:t>How would you feel if someone behaved in this way if you were in distress and needed help?</a:t>
            </a:r>
            <a:endParaRPr/>
          </a:p>
          <a:p>
            <a:pPr marL="576072" lvl="1" indent="-71120" algn="l" rtl="0">
              <a:lnSpc>
                <a:spcPct val="90000"/>
              </a:lnSpc>
              <a:spcBef>
                <a:spcPts val="900"/>
              </a:spcBef>
              <a:spcAft>
                <a:spcPts val="0"/>
              </a:spcAft>
              <a:buSzPts val="3200"/>
              <a:buNone/>
            </a:pPr>
            <a:endParaRPr sz="3200"/>
          </a:p>
          <a:p>
            <a:pPr marL="301752" lvl="1" indent="0" algn="l" rtl="0">
              <a:lnSpc>
                <a:spcPct val="90000"/>
              </a:lnSpc>
              <a:spcBef>
                <a:spcPts val="900"/>
              </a:spcBef>
              <a:spcAft>
                <a:spcPts val="0"/>
              </a:spcAft>
              <a:buSzPts val="2700"/>
              <a:buNone/>
            </a:pPr>
            <a:endParaRPr/>
          </a:p>
        </p:txBody>
      </p:sp>
      <p:sp>
        <p:nvSpPr>
          <p:cNvPr id="583" name="Google Shape;583;p36"/>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350"/>
              <a:buFont typeface="Calibri"/>
              <a:buNone/>
            </a:pPr>
            <a:r>
              <a:rPr lang="en-US" sz="1350" b="0" i="0" u="none" strike="noStrike" cap="none">
                <a:solidFill>
                  <a:srgbClr val="FFFFFF"/>
                </a:solidFill>
                <a:latin typeface="Calibri"/>
                <a:ea typeface="Calibri"/>
                <a:cs typeface="Calibri"/>
                <a:sym typeface="Calibri"/>
              </a:rPr>
              <a:t>INTERNATIONAL ASSOCIATION OF CATHOLIC MENTAL HEALTH MINISTERS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Google Shape;589;p37"/>
          <p:cNvSpPr txBox="1">
            <a:spLocks noGrp="1"/>
          </p:cNvSpPr>
          <p:nvPr>
            <p:ph type="title"/>
          </p:nvPr>
        </p:nvSpPr>
        <p:spPr>
          <a:xfrm>
            <a:off x="826770" y="443228"/>
            <a:ext cx="17000220" cy="1805941"/>
          </a:xfrm>
          <a:prstGeom prst="rect">
            <a:avLst/>
          </a:prstGeom>
          <a:noFill/>
          <a:ln>
            <a:noFill/>
          </a:ln>
        </p:spPr>
        <p:txBody>
          <a:bodyPr spcFirstLastPara="1" wrap="square" lIns="91425" tIns="45700" rIns="91425" bIns="45700" anchor="b" anchorCtr="0">
            <a:normAutofit fontScale="90000"/>
          </a:bodyPr>
          <a:lstStyle/>
          <a:p>
            <a:pPr marL="0" lvl="0" indent="0" algn="l" rtl="0">
              <a:lnSpc>
                <a:spcPct val="85000"/>
              </a:lnSpc>
              <a:spcBef>
                <a:spcPts val="0"/>
              </a:spcBef>
              <a:spcAft>
                <a:spcPts val="0"/>
              </a:spcAft>
              <a:buClr>
                <a:srgbClr val="C00000"/>
              </a:buClr>
              <a:buSzPct val="100000"/>
              <a:buFont typeface="Calibri"/>
              <a:buNone/>
            </a:pPr>
            <a:r>
              <a:rPr lang="en-US" sz="4400" b="1">
                <a:solidFill>
                  <a:srgbClr val="C00000"/>
                </a:solidFill>
              </a:rPr>
              <a:t>ACTIVE LISTENING</a:t>
            </a:r>
            <a:br>
              <a:rPr lang="en-US" sz="4000"/>
            </a:br>
            <a:r>
              <a:rPr lang="en-US" sz="4000"/>
              <a:t>is an attitude and a set of skills that can help someone in distress. It is more than sitting passively while someone speaks to you. Active listening is both verbal and nonverbal.</a:t>
            </a:r>
            <a:endParaRPr/>
          </a:p>
        </p:txBody>
      </p:sp>
      <p:sp>
        <p:nvSpPr>
          <p:cNvPr id="590" name="Google Shape;590;p37"/>
          <p:cNvSpPr txBox="1">
            <a:spLocks noGrp="1"/>
          </p:cNvSpPr>
          <p:nvPr>
            <p:ph type="body" idx="1"/>
          </p:nvPr>
        </p:nvSpPr>
        <p:spPr>
          <a:xfrm>
            <a:off x="1645920" y="2934178"/>
            <a:ext cx="7406640" cy="77422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3200"/>
              <a:buNone/>
            </a:pPr>
            <a:r>
              <a:rPr lang="en-US" sz="3200">
                <a:solidFill>
                  <a:schemeClr val="accent1"/>
                </a:solidFill>
              </a:rPr>
              <a:t>NON-VERBAL</a:t>
            </a:r>
            <a:endParaRPr/>
          </a:p>
        </p:txBody>
      </p:sp>
      <p:sp>
        <p:nvSpPr>
          <p:cNvPr id="591" name="Google Shape;591;p37"/>
          <p:cNvSpPr txBox="1">
            <a:spLocks noGrp="1"/>
          </p:cNvSpPr>
          <p:nvPr>
            <p:ph type="body" idx="2"/>
          </p:nvPr>
        </p:nvSpPr>
        <p:spPr>
          <a:xfrm>
            <a:off x="1645920" y="3873501"/>
            <a:ext cx="7406640" cy="5067300"/>
          </a:xfrm>
          <a:prstGeom prst="rect">
            <a:avLst/>
          </a:prstGeom>
          <a:noFill/>
          <a:ln>
            <a:noFill/>
          </a:ln>
        </p:spPr>
        <p:txBody>
          <a:bodyPr spcFirstLastPara="1" wrap="square" lIns="0" tIns="45700" rIns="0" bIns="45700" anchor="t" anchorCtr="0">
            <a:normAutofit/>
          </a:bodyPr>
          <a:lstStyle/>
          <a:p>
            <a:pPr marL="137160" lvl="0" indent="-196850" algn="l" rtl="0">
              <a:lnSpc>
                <a:spcPct val="90000"/>
              </a:lnSpc>
              <a:spcBef>
                <a:spcPts val="0"/>
              </a:spcBef>
              <a:spcAft>
                <a:spcPts val="0"/>
              </a:spcAft>
              <a:buSzPts val="3100"/>
              <a:buChar char=" "/>
            </a:pPr>
            <a:r>
              <a:rPr lang="en-US" sz="3100"/>
              <a:t>• Using body language, such as eye contact, facial expressions, gestures </a:t>
            </a:r>
            <a:endParaRPr/>
          </a:p>
          <a:p>
            <a:pPr marL="137160" lvl="0" indent="-196850" algn="l" rtl="0">
              <a:lnSpc>
                <a:spcPct val="90000"/>
              </a:lnSpc>
              <a:spcBef>
                <a:spcPts val="2100"/>
              </a:spcBef>
              <a:spcAft>
                <a:spcPts val="0"/>
              </a:spcAft>
              <a:buSzPts val="3100"/>
              <a:buChar char=" "/>
            </a:pPr>
            <a:r>
              <a:rPr lang="en-US" sz="3100"/>
              <a:t>• Being aware of space, such as how you distance, position, and orient yourself in  relation to the other person </a:t>
            </a:r>
            <a:endParaRPr/>
          </a:p>
          <a:p>
            <a:pPr marL="137160" lvl="0" indent="-196850" algn="l" rtl="0">
              <a:lnSpc>
                <a:spcPct val="90000"/>
              </a:lnSpc>
              <a:spcBef>
                <a:spcPts val="2100"/>
              </a:spcBef>
              <a:spcAft>
                <a:spcPts val="0"/>
              </a:spcAft>
              <a:buSzPts val="3100"/>
              <a:buChar char=" "/>
            </a:pPr>
            <a:r>
              <a:rPr lang="en-US" sz="3100"/>
              <a:t>• Taking the time needed to understand what the other person is going through</a:t>
            </a:r>
            <a:endParaRPr/>
          </a:p>
          <a:p>
            <a:pPr marL="137160" lvl="0" indent="-196850" algn="l" rtl="0">
              <a:lnSpc>
                <a:spcPct val="90000"/>
              </a:lnSpc>
              <a:spcBef>
                <a:spcPts val="2100"/>
              </a:spcBef>
              <a:spcAft>
                <a:spcPts val="0"/>
              </a:spcAft>
              <a:buSzPts val="3100"/>
              <a:buChar char=" "/>
            </a:pPr>
            <a:r>
              <a:rPr lang="en-US" sz="3100"/>
              <a:t>• Appropriate silence</a:t>
            </a:r>
            <a:endParaRPr/>
          </a:p>
          <a:p>
            <a:pPr marL="137160" lvl="0" indent="-196850" algn="l" rtl="0">
              <a:lnSpc>
                <a:spcPct val="90000"/>
              </a:lnSpc>
              <a:spcBef>
                <a:spcPts val="2100"/>
              </a:spcBef>
              <a:spcAft>
                <a:spcPts val="0"/>
              </a:spcAft>
              <a:buSzPts val="3100"/>
              <a:buChar char=" "/>
            </a:pPr>
            <a:r>
              <a:rPr lang="en-US" sz="3100"/>
              <a:t>• Avoiding interruptions</a:t>
            </a:r>
            <a:endParaRPr/>
          </a:p>
        </p:txBody>
      </p:sp>
      <p:sp>
        <p:nvSpPr>
          <p:cNvPr id="592" name="Google Shape;592;p37"/>
          <p:cNvSpPr txBox="1">
            <a:spLocks noGrp="1"/>
          </p:cNvSpPr>
          <p:nvPr>
            <p:ph type="body" idx="3"/>
          </p:nvPr>
        </p:nvSpPr>
        <p:spPr>
          <a:xfrm>
            <a:off x="9326880" y="2934178"/>
            <a:ext cx="7406640" cy="77422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3200"/>
              <a:buNone/>
            </a:pPr>
            <a:r>
              <a:rPr lang="en-US" sz="3200">
                <a:solidFill>
                  <a:schemeClr val="accent1"/>
                </a:solidFill>
              </a:rPr>
              <a:t>VERBAL</a:t>
            </a:r>
            <a:endParaRPr sz="3200">
              <a:solidFill>
                <a:schemeClr val="accent1"/>
              </a:solidFill>
            </a:endParaRPr>
          </a:p>
        </p:txBody>
      </p:sp>
      <p:sp>
        <p:nvSpPr>
          <p:cNvPr id="593" name="Google Shape;593;p37"/>
          <p:cNvSpPr txBox="1">
            <a:spLocks noGrp="1"/>
          </p:cNvSpPr>
          <p:nvPr>
            <p:ph type="body" idx="4"/>
          </p:nvPr>
        </p:nvSpPr>
        <p:spPr>
          <a:xfrm>
            <a:off x="9326880" y="3873501"/>
            <a:ext cx="7589520" cy="5067300"/>
          </a:xfrm>
          <a:prstGeom prst="rect">
            <a:avLst/>
          </a:prstGeom>
          <a:noFill/>
          <a:ln>
            <a:noFill/>
          </a:ln>
        </p:spPr>
        <p:txBody>
          <a:bodyPr spcFirstLastPara="1" wrap="square" lIns="0" tIns="45700" rIns="0" bIns="45700" anchor="t" anchorCtr="0">
            <a:normAutofit/>
          </a:bodyPr>
          <a:lstStyle/>
          <a:p>
            <a:pPr marL="137160" lvl="0" indent="-196850" algn="l" rtl="0">
              <a:lnSpc>
                <a:spcPct val="90000"/>
              </a:lnSpc>
              <a:spcBef>
                <a:spcPts val="0"/>
              </a:spcBef>
              <a:spcAft>
                <a:spcPts val="0"/>
              </a:spcAft>
              <a:buSzPts val="3100"/>
              <a:buChar char=" "/>
            </a:pPr>
            <a:r>
              <a:rPr lang="en-US" sz="3100"/>
              <a:t>• Asking questions to improve your understanding of what is being shared</a:t>
            </a:r>
            <a:endParaRPr/>
          </a:p>
          <a:p>
            <a:pPr marL="137160" lvl="0" indent="-196850" algn="l" rtl="0">
              <a:lnSpc>
                <a:spcPct val="90000"/>
              </a:lnSpc>
              <a:spcBef>
                <a:spcPts val="2100"/>
              </a:spcBef>
              <a:spcAft>
                <a:spcPts val="0"/>
              </a:spcAft>
              <a:buSzPts val="3100"/>
              <a:buChar char=" "/>
            </a:pPr>
            <a:r>
              <a:rPr lang="en-US" sz="3100"/>
              <a:t>• Restating and summarizing what the person has said in your own words to ensure  understanding </a:t>
            </a:r>
            <a:endParaRPr/>
          </a:p>
          <a:p>
            <a:pPr marL="137160" lvl="0" indent="-196850" algn="l" rtl="0">
              <a:lnSpc>
                <a:spcPct val="90000"/>
              </a:lnSpc>
              <a:spcBef>
                <a:spcPts val="2100"/>
              </a:spcBef>
              <a:spcAft>
                <a:spcPts val="0"/>
              </a:spcAft>
              <a:buSzPts val="3100"/>
              <a:buChar char=" "/>
            </a:pPr>
            <a:r>
              <a:rPr lang="en-US" sz="3100"/>
              <a:t>• Being encouraging and positive</a:t>
            </a:r>
            <a:endParaRPr/>
          </a:p>
          <a:p>
            <a:pPr marL="137160" lvl="0" indent="-196850" algn="l" rtl="0">
              <a:lnSpc>
                <a:spcPct val="90000"/>
              </a:lnSpc>
              <a:spcBef>
                <a:spcPts val="2100"/>
              </a:spcBef>
              <a:spcAft>
                <a:spcPts val="0"/>
              </a:spcAft>
              <a:buSzPts val="3100"/>
              <a:buChar char=" "/>
            </a:pPr>
            <a:r>
              <a:rPr lang="en-US" sz="3100"/>
              <a:t>• Accepting others’ feelings and trying to avoid letting your own moral values or beliefs influence your helping behavior</a:t>
            </a:r>
            <a:endParaRPr sz="3100"/>
          </a:p>
        </p:txBody>
      </p:sp>
      <p:sp>
        <p:nvSpPr>
          <p:cNvPr id="594" name="Google Shape;594;p37"/>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pic>
        <p:nvPicPr>
          <p:cNvPr id="595" name="Google Shape;595;p37"/>
          <p:cNvPicPr preferRelativeResize="0"/>
          <p:nvPr/>
        </p:nvPicPr>
        <p:blipFill rotWithShape="1">
          <a:blip r:embed="rId3">
            <a:alphaModFix/>
          </a:blip>
          <a:srcRect/>
          <a:stretch/>
        </p:blipFill>
        <p:spPr>
          <a:xfrm>
            <a:off x="17678400" y="9688678"/>
            <a:ext cx="542591" cy="548688"/>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00"/>
        <p:cNvGrpSpPr/>
        <p:nvPr/>
      </p:nvGrpSpPr>
      <p:grpSpPr>
        <a:xfrm>
          <a:off x="0" y="0"/>
          <a:ext cx="0" cy="0"/>
          <a:chOff x="0" y="0"/>
          <a:chExt cx="0" cy="0"/>
        </a:xfrm>
      </p:grpSpPr>
      <p:sp>
        <p:nvSpPr>
          <p:cNvPr id="601" name="Google Shape;601;p38"/>
          <p:cNvSpPr txBox="1">
            <a:spLocks noGrp="1"/>
          </p:cNvSpPr>
          <p:nvPr>
            <p:ph type="title"/>
          </p:nvPr>
        </p:nvSpPr>
        <p:spPr>
          <a:xfrm>
            <a:off x="1645920" y="429904"/>
            <a:ext cx="15087600" cy="2176136"/>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7200"/>
              <a:buFont typeface="Calibri"/>
              <a:buNone/>
            </a:pPr>
            <a:r>
              <a:rPr lang="en-US"/>
              <a:t>Communication - What may be unhelpful things to say?</a:t>
            </a:r>
            <a:endParaRPr/>
          </a:p>
        </p:txBody>
      </p:sp>
      <p:sp>
        <p:nvSpPr>
          <p:cNvPr id="602" name="Google Shape;602;p38"/>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None/>
            </a:pPr>
            <a:r>
              <a:rPr lang="en-US"/>
              <a:t>INTERNATIONAL ASSOCIATION OF CATHOLIC MENTAL HEALTH MINISTERS</a:t>
            </a:r>
            <a:endParaRPr/>
          </a:p>
        </p:txBody>
      </p:sp>
      <p:pic>
        <p:nvPicPr>
          <p:cNvPr id="603" name="Google Shape;603;p38"/>
          <p:cNvPicPr preferRelativeResize="0"/>
          <p:nvPr/>
        </p:nvPicPr>
        <p:blipFill rotWithShape="1">
          <a:blip r:embed="rId3">
            <a:alphaModFix/>
          </a:blip>
          <a:srcRect/>
          <a:stretch/>
        </p:blipFill>
        <p:spPr>
          <a:xfrm>
            <a:off x="17678400" y="9689100"/>
            <a:ext cx="542591" cy="548688"/>
          </a:xfrm>
          <a:prstGeom prst="rect">
            <a:avLst/>
          </a:prstGeom>
          <a:noFill/>
          <a:ln>
            <a:noFill/>
          </a:ln>
        </p:spPr>
      </p:pic>
      <p:grpSp>
        <p:nvGrpSpPr>
          <p:cNvPr id="604" name="Google Shape;604;p38"/>
          <p:cNvGrpSpPr/>
          <p:nvPr/>
        </p:nvGrpSpPr>
        <p:grpSpPr>
          <a:xfrm>
            <a:off x="1645444" y="4056215"/>
            <a:ext cx="15087600" cy="3847820"/>
            <a:chOff x="0" y="908443"/>
            <a:chExt cx="15087600" cy="3847820"/>
          </a:xfrm>
        </p:grpSpPr>
        <p:sp>
          <p:nvSpPr>
            <p:cNvPr id="605" name="Google Shape;605;p38"/>
            <p:cNvSpPr/>
            <p:nvPr/>
          </p:nvSpPr>
          <p:spPr>
            <a:xfrm>
              <a:off x="0" y="908443"/>
              <a:ext cx="15087600" cy="1703736"/>
            </a:xfrm>
            <a:prstGeom prst="roundRect">
              <a:avLst>
                <a:gd name="adj" fmla="val 1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38"/>
            <p:cNvSpPr/>
            <p:nvPr/>
          </p:nvSpPr>
          <p:spPr>
            <a:xfrm>
              <a:off x="515380" y="1306197"/>
              <a:ext cx="937054" cy="93705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38"/>
            <p:cNvSpPr/>
            <p:nvPr/>
          </p:nvSpPr>
          <p:spPr>
            <a:xfrm>
              <a:off x="1967815" y="922856"/>
              <a:ext cx="13119784" cy="170373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38"/>
            <p:cNvSpPr txBox="1"/>
            <p:nvPr/>
          </p:nvSpPr>
          <p:spPr>
            <a:xfrm>
              <a:off x="1967815" y="922856"/>
              <a:ext cx="13119784" cy="1703736"/>
            </a:xfrm>
            <a:prstGeom prst="rect">
              <a:avLst/>
            </a:prstGeom>
            <a:noFill/>
            <a:ln>
              <a:noFill/>
            </a:ln>
          </p:spPr>
          <p:txBody>
            <a:bodyPr spcFirstLastPara="1" wrap="square" lIns="180300" tIns="180300" rIns="180300" bIns="180300" anchor="ctr" anchorCtr="0">
              <a:noAutofit/>
            </a:bodyPr>
            <a:lstStyle/>
            <a:p>
              <a:pPr marL="0" marR="0" lvl="0" indent="0" algn="l" rtl="0">
                <a:lnSpc>
                  <a:spcPct val="90000"/>
                </a:lnSpc>
                <a:spcBef>
                  <a:spcPts val="0"/>
                </a:spcBef>
                <a:spcAft>
                  <a:spcPts val="0"/>
                </a:spcAft>
                <a:buClr>
                  <a:schemeClr val="dk1"/>
                </a:buClr>
                <a:buSzPts val="3600"/>
                <a:buFont typeface="Calibri"/>
                <a:buNone/>
              </a:pPr>
              <a:r>
                <a:rPr lang="en-US" sz="3600">
                  <a:solidFill>
                    <a:schemeClr val="dk1"/>
                  </a:solidFill>
                  <a:latin typeface="Calibri"/>
                  <a:ea typeface="Calibri"/>
                  <a:cs typeface="Calibri"/>
                  <a:sym typeface="Calibri"/>
                </a:rPr>
                <a:t>1. When you've been in a challenging situation, what are some unhelpful comments that have been made to you?</a:t>
              </a:r>
              <a:endParaRPr/>
            </a:p>
          </p:txBody>
        </p:sp>
        <p:sp>
          <p:nvSpPr>
            <p:cNvPr id="609" name="Google Shape;609;p38"/>
            <p:cNvSpPr/>
            <p:nvPr/>
          </p:nvSpPr>
          <p:spPr>
            <a:xfrm>
              <a:off x="0" y="3052527"/>
              <a:ext cx="15087600" cy="1703736"/>
            </a:xfrm>
            <a:prstGeom prst="roundRect">
              <a:avLst>
                <a:gd name="adj" fmla="val 1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38"/>
            <p:cNvSpPr/>
            <p:nvPr/>
          </p:nvSpPr>
          <p:spPr>
            <a:xfrm>
              <a:off x="515380" y="3435867"/>
              <a:ext cx="937054" cy="93705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38"/>
            <p:cNvSpPr/>
            <p:nvPr/>
          </p:nvSpPr>
          <p:spPr>
            <a:xfrm>
              <a:off x="1967815" y="3052527"/>
              <a:ext cx="13119784" cy="170373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38"/>
            <p:cNvSpPr txBox="1"/>
            <p:nvPr/>
          </p:nvSpPr>
          <p:spPr>
            <a:xfrm>
              <a:off x="1967815" y="3052527"/>
              <a:ext cx="13119784" cy="1703736"/>
            </a:xfrm>
            <a:prstGeom prst="rect">
              <a:avLst/>
            </a:prstGeom>
            <a:noFill/>
            <a:ln>
              <a:noFill/>
            </a:ln>
          </p:spPr>
          <p:txBody>
            <a:bodyPr spcFirstLastPara="1" wrap="square" lIns="180300" tIns="180300" rIns="180300" bIns="180300" anchor="ctr" anchorCtr="0">
              <a:noAutofit/>
            </a:bodyPr>
            <a:lstStyle/>
            <a:p>
              <a:pPr marL="0" marR="0" lvl="0" indent="0" algn="l" rtl="0">
                <a:lnSpc>
                  <a:spcPct val="90000"/>
                </a:lnSpc>
                <a:spcBef>
                  <a:spcPts val="0"/>
                </a:spcBef>
                <a:spcAft>
                  <a:spcPts val="0"/>
                </a:spcAft>
                <a:buClr>
                  <a:schemeClr val="dk1"/>
                </a:buClr>
                <a:buSzPts val="3600"/>
                <a:buFont typeface="Calibri"/>
                <a:buNone/>
              </a:pPr>
              <a:r>
                <a:rPr lang="en-US" sz="3600">
                  <a:solidFill>
                    <a:schemeClr val="dk1"/>
                  </a:solidFill>
                  <a:latin typeface="Calibri"/>
                  <a:ea typeface="Calibri"/>
                  <a:cs typeface="Calibri"/>
                  <a:sym typeface="Calibri"/>
                </a:rPr>
                <a:t>2. What are some unhelpful comments you’ve heard made to others?</a:t>
              </a:r>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17"/>
        <p:cNvGrpSpPr/>
        <p:nvPr/>
      </p:nvGrpSpPr>
      <p:grpSpPr>
        <a:xfrm>
          <a:off x="0" y="0"/>
          <a:ext cx="0" cy="0"/>
          <a:chOff x="0" y="0"/>
          <a:chExt cx="0" cy="0"/>
        </a:xfrm>
      </p:grpSpPr>
      <p:sp>
        <p:nvSpPr>
          <p:cNvPr id="618" name="Google Shape;618;p39"/>
          <p:cNvSpPr txBox="1">
            <a:spLocks noGrp="1"/>
          </p:cNvSpPr>
          <p:nvPr>
            <p:ph type="title"/>
          </p:nvPr>
        </p:nvSpPr>
        <p:spPr>
          <a:xfrm>
            <a:off x="1645920" y="429905"/>
            <a:ext cx="15087600" cy="2176136"/>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3F3F3F"/>
              </a:buClr>
              <a:buSzPts val="7200"/>
              <a:buFont typeface="Calibri"/>
              <a:buNone/>
            </a:pPr>
            <a:r>
              <a:rPr lang="en-US"/>
              <a:t>Communication: phrases to avoid</a:t>
            </a:r>
            <a:endParaRPr/>
          </a:p>
        </p:txBody>
      </p:sp>
      <p:grpSp>
        <p:nvGrpSpPr>
          <p:cNvPr id="619" name="Google Shape;619;p39"/>
          <p:cNvGrpSpPr/>
          <p:nvPr/>
        </p:nvGrpSpPr>
        <p:grpSpPr>
          <a:xfrm>
            <a:off x="1646238" y="2771547"/>
            <a:ext cx="8945562" cy="6029780"/>
            <a:chOff x="0" y="2947"/>
            <a:chExt cx="8945562" cy="6029780"/>
          </a:xfrm>
        </p:grpSpPr>
        <p:cxnSp>
          <p:nvCxnSpPr>
            <p:cNvPr id="620" name="Google Shape;620;p39"/>
            <p:cNvCxnSpPr/>
            <p:nvPr/>
          </p:nvCxnSpPr>
          <p:spPr>
            <a:xfrm>
              <a:off x="0" y="2947"/>
              <a:ext cx="8945562" cy="0"/>
            </a:xfrm>
            <a:prstGeom prst="straightConnector1">
              <a:avLst/>
            </a:prstGeom>
            <a:solidFill>
              <a:schemeClr val="accent2"/>
            </a:solidFill>
            <a:ln w="15875" cap="flat" cmpd="sng">
              <a:solidFill>
                <a:schemeClr val="accent2"/>
              </a:solidFill>
              <a:prstDash val="solid"/>
              <a:round/>
              <a:headEnd type="none" w="sm" len="sm"/>
              <a:tailEnd type="none" w="sm" len="sm"/>
            </a:ln>
          </p:spPr>
        </p:cxnSp>
        <p:sp>
          <p:nvSpPr>
            <p:cNvPr id="621" name="Google Shape;621;p39"/>
            <p:cNvSpPr/>
            <p:nvPr/>
          </p:nvSpPr>
          <p:spPr>
            <a:xfrm>
              <a:off x="0" y="2947"/>
              <a:ext cx="8945562" cy="100496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39"/>
            <p:cNvSpPr txBox="1"/>
            <p:nvPr/>
          </p:nvSpPr>
          <p:spPr>
            <a:xfrm>
              <a:off x="0" y="2947"/>
              <a:ext cx="8945562" cy="1004963"/>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Let’s talk about something else</a:t>
              </a:r>
              <a:endParaRPr/>
            </a:p>
          </p:txBody>
        </p:sp>
        <p:cxnSp>
          <p:nvCxnSpPr>
            <p:cNvPr id="623" name="Google Shape;623;p39"/>
            <p:cNvCxnSpPr/>
            <p:nvPr/>
          </p:nvCxnSpPr>
          <p:spPr>
            <a:xfrm>
              <a:off x="0" y="1007910"/>
              <a:ext cx="8945562" cy="0"/>
            </a:xfrm>
            <a:prstGeom prst="straightConnector1">
              <a:avLst/>
            </a:prstGeom>
            <a:solidFill>
              <a:srgbClr val="A61111"/>
            </a:solidFill>
            <a:ln w="15875" cap="flat" cmpd="sng">
              <a:solidFill>
                <a:srgbClr val="A61111"/>
              </a:solidFill>
              <a:prstDash val="solid"/>
              <a:round/>
              <a:headEnd type="none" w="sm" len="sm"/>
              <a:tailEnd type="none" w="sm" len="sm"/>
            </a:ln>
          </p:spPr>
        </p:cxnSp>
        <p:sp>
          <p:nvSpPr>
            <p:cNvPr id="624" name="Google Shape;624;p39"/>
            <p:cNvSpPr/>
            <p:nvPr/>
          </p:nvSpPr>
          <p:spPr>
            <a:xfrm>
              <a:off x="0" y="1007910"/>
              <a:ext cx="8945562" cy="100496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39"/>
            <p:cNvSpPr txBox="1"/>
            <p:nvPr/>
          </p:nvSpPr>
          <p:spPr>
            <a:xfrm>
              <a:off x="0" y="1007910"/>
              <a:ext cx="8945562" cy="1004963"/>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You should just pray more</a:t>
              </a:r>
              <a:endParaRPr/>
            </a:p>
          </p:txBody>
        </p:sp>
        <p:cxnSp>
          <p:nvCxnSpPr>
            <p:cNvPr id="626" name="Google Shape;626;p39"/>
            <p:cNvCxnSpPr/>
            <p:nvPr/>
          </p:nvCxnSpPr>
          <p:spPr>
            <a:xfrm>
              <a:off x="0" y="2012874"/>
              <a:ext cx="8945562" cy="0"/>
            </a:xfrm>
            <a:prstGeom prst="straightConnector1">
              <a:avLst/>
            </a:prstGeom>
            <a:solidFill>
              <a:srgbClr val="B12B2B"/>
            </a:solidFill>
            <a:ln w="15875" cap="flat" cmpd="sng">
              <a:solidFill>
                <a:srgbClr val="B12B2B"/>
              </a:solidFill>
              <a:prstDash val="solid"/>
              <a:round/>
              <a:headEnd type="none" w="sm" len="sm"/>
              <a:tailEnd type="none" w="sm" len="sm"/>
            </a:ln>
          </p:spPr>
        </p:cxnSp>
        <p:sp>
          <p:nvSpPr>
            <p:cNvPr id="627" name="Google Shape;627;p39"/>
            <p:cNvSpPr/>
            <p:nvPr/>
          </p:nvSpPr>
          <p:spPr>
            <a:xfrm>
              <a:off x="0" y="2012874"/>
              <a:ext cx="8945562" cy="100496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39"/>
            <p:cNvSpPr txBox="1"/>
            <p:nvPr/>
          </p:nvSpPr>
          <p:spPr>
            <a:xfrm>
              <a:off x="0" y="2012874"/>
              <a:ext cx="8945562" cy="1004963"/>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It is God’s will</a:t>
              </a:r>
              <a:endParaRPr/>
            </a:p>
          </p:txBody>
        </p:sp>
        <p:cxnSp>
          <p:nvCxnSpPr>
            <p:cNvPr id="629" name="Google Shape;629;p39"/>
            <p:cNvCxnSpPr/>
            <p:nvPr/>
          </p:nvCxnSpPr>
          <p:spPr>
            <a:xfrm>
              <a:off x="0" y="3017837"/>
              <a:ext cx="8945562" cy="0"/>
            </a:xfrm>
            <a:prstGeom prst="straightConnector1">
              <a:avLst/>
            </a:prstGeom>
            <a:solidFill>
              <a:srgbClr val="B34C4C"/>
            </a:solidFill>
            <a:ln w="15875" cap="flat" cmpd="sng">
              <a:solidFill>
                <a:srgbClr val="B34C4C"/>
              </a:solidFill>
              <a:prstDash val="solid"/>
              <a:round/>
              <a:headEnd type="none" w="sm" len="sm"/>
              <a:tailEnd type="none" w="sm" len="sm"/>
            </a:ln>
          </p:spPr>
        </p:cxnSp>
        <p:sp>
          <p:nvSpPr>
            <p:cNvPr id="630" name="Google Shape;630;p39"/>
            <p:cNvSpPr/>
            <p:nvPr/>
          </p:nvSpPr>
          <p:spPr>
            <a:xfrm>
              <a:off x="0" y="3017837"/>
              <a:ext cx="8945562" cy="100496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39"/>
            <p:cNvSpPr txBox="1"/>
            <p:nvPr/>
          </p:nvSpPr>
          <p:spPr>
            <a:xfrm>
              <a:off x="0" y="3017837"/>
              <a:ext cx="8945562" cy="1004963"/>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I know exactly how you feel </a:t>
              </a:r>
              <a:endParaRPr/>
            </a:p>
          </p:txBody>
        </p:sp>
        <p:cxnSp>
          <p:nvCxnSpPr>
            <p:cNvPr id="632" name="Google Shape;632;p39"/>
            <p:cNvCxnSpPr/>
            <p:nvPr/>
          </p:nvCxnSpPr>
          <p:spPr>
            <a:xfrm>
              <a:off x="0" y="4022800"/>
              <a:ext cx="8945562" cy="0"/>
            </a:xfrm>
            <a:prstGeom prst="straightConnector1">
              <a:avLst/>
            </a:prstGeom>
            <a:solidFill>
              <a:srgbClr val="A87C7C"/>
            </a:solidFill>
            <a:ln w="15875" cap="flat" cmpd="sng">
              <a:solidFill>
                <a:srgbClr val="A87C7C"/>
              </a:solidFill>
              <a:prstDash val="solid"/>
              <a:round/>
              <a:headEnd type="none" w="sm" len="sm"/>
              <a:tailEnd type="none" w="sm" len="sm"/>
            </a:ln>
          </p:spPr>
        </p:cxnSp>
        <p:sp>
          <p:nvSpPr>
            <p:cNvPr id="633" name="Google Shape;633;p39"/>
            <p:cNvSpPr/>
            <p:nvPr/>
          </p:nvSpPr>
          <p:spPr>
            <a:xfrm>
              <a:off x="0" y="4022800"/>
              <a:ext cx="8945562" cy="100496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39"/>
            <p:cNvSpPr txBox="1"/>
            <p:nvPr/>
          </p:nvSpPr>
          <p:spPr>
            <a:xfrm>
              <a:off x="0" y="4022800"/>
              <a:ext cx="8945562" cy="1004963"/>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You’ll feel better soon</a:t>
              </a:r>
              <a:endParaRPr/>
            </a:p>
          </p:txBody>
        </p:sp>
        <p:cxnSp>
          <p:nvCxnSpPr>
            <p:cNvPr id="635" name="Google Shape;635;p39"/>
            <p:cNvCxnSpPr/>
            <p:nvPr/>
          </p:nvCxnSpPr>
          <p:spPr>
            <a:xfrm>
              <a:off x="0" y="5027764"/>
              <a:ext cx="8945562" cy="0"/>
            </a:xfrm>
            <a:prstGeom prst="straightConnector1">
              <a:avLst/>
            </a:prstGeom>
            <a:solidFill>
              <a:srgbClr val="A4A4A4"/>
            </a:solidFill>
            <a:ln w="15875" cap="flat" cmpd="sng">
              <a:solidFill>
                <a:srgbClr val="A4A4A4"/>
              </a:solidFill>
              <a:prstDash val="solid"/>
              <a:round/>
              <a:headEnd type="none" w="sm" len="sm"/>
              <a:tailEnd type="none" w="sm" len="sm"/>
            </a:ln>
          </p:spPr>
        </p:cxnSp>
        <p:sp>
          <p:nvSpPr>
            <p:cNvPr id="636" name="Google Shape;636;p39"/>
            <p:cNvSpPr/>
            <p:nvPr/>
          </p:nvSpPr>
          <p:spPr>
            <a:xfrm>
              <a:off x="0" y="5027764"/>
              <a:ext cx="8945562" cy="100496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39"/>
            <p:cNvSpPr txBox="1"/>
            <p:nvPr/>
          </p:nvSpPr>
          <p:spPr>
            <a:xfrm>
              <a:off x="0" y="5027764"/>
              <a:ext cx="8945562" cy="1004963"/>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0"/>
                </a:spcBef>
                <a:spcAft>
                  <a:spcPts val="0"/>
                </a:spcAft>
                <a:buClr>
                  <a:schemeClr val="dk1"/>
                </a:buClr>
                <a:buSzPts val="3200"/>
                <a:buFont typeface="Calibri"/>
                <a:buNone/>
              </a:pPr>
              <a:r>
                <a:rPr lang="en-US" sz="3200">
                  <a:solidFill>
                    <a:schemeClr val="dk1"/>
                  </a:solidFill>
                  <a:latin typeface="Calibri"/>
                  <a:ea typeface="Calibri"/>
                  <a:cs typeface="Calibri"/>
                  <a:sym typeface="Calibri"/>
                </a:rPr>
                <a:t>You need to relax</a:t>
              </a:r>
              <a:endParaRPr/>
            </a:p>
          </p:txBody>
        </p:sp>
      </p:grpSp>
      <p:sp>
        <p:nvSpPr>
          <p:cNvPr id="638" name="Google Shape;638;p39"/>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pic>
        <p:nvPicPr>
          <p:cNvPr id="639" name="Google Shape;639;p39" descr="A yellow sign on a wooden post&#10;&#10;AI-generated content may be incorrect."/>
          <p:cNvPicPr preferRelativeResize="0"/>
          <p:nvPr/>
        </p:nvPicPr>
        <p:blipFill rotWithShape="1">
          <a:blip r:embed="rId3">
            <a:alphaModFix/>
          </a:blip>
          <a:srcRect/>
          <a:stretch/>
        </p:blipFill>
        <p:spPr>
          <a:xfrm>
            <a:off x="12361863" y="2974975"/>
            <a:ext cx="4371975" cy="58293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p40"/>
          <p:cNvSpPr txBox="1">
            <a:spLocks noGrp="1"/>
          </p:cNvSpPr>
          <p:nvPr>
            <p:ph type="title"/>
          </p:nvPr>
        </p:nvSpPr>
        <p:spPr>
          <a:xfrm>
            <a:off x="1645920" y="429905"/>
            <a:ext cx="15087600" cy="2176136"/>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7200"/>
              <a:buFont typeface="Calibri"/>
              <a:buNone/>
            </a:pPr>
            <a:r>
              <a:rPr lang="en-US"/>
              <a:t>Calm and comfort</a:t>
            </a:r>
            <a:endParaRPr/>
          </a:p>
        </p:txBody>
      </p:sp>
      <p:sp>
        <p:nvSpPr>
          <p:cNvPr id="646" name="Google Shape;646;p40"/>
          <p:cNvSpPr txBox="1">
            <a:spLocks noGrp="1"/>
          </p:cNvSpPr>
          <p:nvPr>
            <p:ph type="body" idx="1"/>
          </p:nvPr>
        </p:nvSpPr>
        <p:spPr>
          <a:xfrm>
            <a:off x="1645920" y="2864910"/>
            <a:ext cx="8564880" cy="6565899"/>
          </a:xfrm>
          <a:prstGeom prst="rect">
            <a:avLst/>
          </a:prstGeom>
          <a:noFill/>
          <a:ln>
            <a:noFill/>
          </a:ln>
        </p:spPr>
        <p:txBody>
          <a:bodyPr spcFirstLastPara="1" wrap="square" lIns="0" tIns="45700" rIns="0" bIns="45700" anchor="t" anchorCtr="0">
            <a:normAutofit/>
          </a:bodyPr>
          <a:lstStyle/>
          <a:p>
            <a:pPr marL="137160" lvl="0" indent="-190500" algn="l" rtl="0">
              <a:lnSpc>
                <a:spcPct val="90000"/>
              </a:lnSpc>
              <a:spcBef>
                <a:spcPts val="0"/>
              </a:spcBef>
              <a:spcAft>
                <a:spcPts val="0"/>
              </a:spcAft>
              <a:buSzPts val="3000"/>
              <a:buChar char=" "/>
            </a:pPr>
            <a:r>
              <a:rPr lang="en-US"/>
              <a:t>Meet the person where they are</a:t>
            </a:r>
            <a:endParaRPr/>
          </a:p>
          <a:p>
            <a:pPr marL="137160" lvl="0" indent="-190500" algn="l" rtl="0">
              <a:lnSpc>
                <a:spcPct val="90000"/>
              </a:lnSpc>
              <a:spcBef>
                <a:spcPts val="2100"/>
              </a:spcBef>
              <a:spcAft>
                <a:spcPts val="0"/>
              </a:spcAft>
              <a:buSzPts val="3000"/>
              <a:buChar char=" "/>
            </a:pPr>
            <a:r>
              <a:rPr lang="en-US"/>
              <a:t>Don’t push for information</a:t>
            </a:r>
            <a:endParaRPr/>
          </a:p>
          <a:p>
            <a:pPr marL="137160" lvl="0" indent="-190500" algn="l" rtl="0">
              <a:lnSpc>
                <a:spcPct val="90000"/>
              </a:lnSpc>
              <a:spcBef>
                <a:spcPts val="2100"/>
              </a:spcBef>
              <a:spcAft>
                <a:spcPts val="0"/>
              </a:spcAft>
              <a:buSzPts val="3000"/>
              <a:buChar char=" "/>
            </a:pPr>
            <a:r>
              <a:rPr lang="en-US"/>
              <a:t>Don’t make yourself the focus</a:t>
            </a:r>
            <a:endParaRPr/>
          </a:p>
          <a:p>
            <a:pPr marL="137160" lvl="0" indent="-190500" algn="l" rtl="0">
              <a:lnSpc>
                <a:spcPct val="90000"/>
              </a:lnSpc>
              <a:spcBef>
                <a:spcPts val="2100"/>
              </a:spcBef>
              <a:spcAft>
                <a:spcPts val="0"/>
              </a:spcAft>
              <a:buSzPts val="3000"/>
              <a:buChar char=" "/>
            </a:pPr>
            <a:r>
              <a:rPr lang="en-US"/>
              <a:t>Most often, people just need someone to talk to about their experience:</a:t>
            </a:r>
            <a:endParaRPr/>
          </a:p>
          <a:p>
            <a:pPr marL="576072" lvl="1" indent="-274320" algn="l" rtl="0">
              <a:lnSpc>
                <a:spcPct val="90000"/>
              </a:lnSpc>
              <a:spcBef>
                <a:spcPts val="600"/>
              </a:spcBef>
              <a:spcAft>
                <a:spcPts val="0"/>
              </a:spcAft>
              <a:buSzPts val="3000"/>
              <a:buFont typeface="Arial"/>
              <a:buChar char="•"/>
            </a:pPr>
            <a:r>
              <a:rPr lang="en-US" sz="3000"/>
              <a:t>Someone to care </a:t>
            </a:r>
            <a:endParaRPr/>
          </a:p>
          <a:p>
            <a:pPr marL="576072" lvl="1" indent="-274320" algn="l" rtl="0">
              <a:lnSpc>
                <a:spcPct val="90000"/>
              </a:lnSpc>
              <a:spcBef>
                <a:spcPts val="900"/>
              </a:spcBef>
              <a:spcAft>
                <a:spcPts val="0"/>
              </a:spcAft>
              <a:buSzPts val="3000"/>
              <a:buFont typeface="Arial"/>
              <a:buChar char="•"/>
            </a:pPr>
            <a:r>
              <a:rPr lang="en-US" sz="3000"/>
              <a:t>Someone to really listen</a:t>
            </a:r>
            <a:endParaRPr/>
          </a:p>
          <a:p>
            <a:pPr marL="576072" lvl="1" indent="-274320" algn="l" rtl="0">
              <a:lnSpc>
                <a:spcPct val="90000"/>
              </a:lnSpc>
              <a:spcBef>
                <a:spcPts val="900"/>
              </a:spcBef>
              <a:spcAft>
                <a:spcPts val="0"/>
              </a:spcAft>
              <a:buSzPts val="3000"/>
              <a:buFont typeface="Arial"/>
              <a:buChar char="•"/>
            </a:pPr>
            <a:r>
              <a:rPr lang="en-US" sz="3000"/>
              <a:t>Someone to pray or cry with</a:t>
            </a:r>
            <a:endParaRPr/>
          </a:p>
          <a:p>
            <a:pPr marL="576072" lvl="1" indent="-274320" algn="l" rtl="0">
              <a:lnSpc>
                <a:spcPct val="90000"/>
              </a:lnSpc>
              <a:spcBef>
                <a:spcPts val="900"/>
              </a:spcBef>
              <a:spcAft>
                <a:spcPts val="0"/>
              </a:spcAft>
              <a:buSzPts val="3000"/>
              <a:buFont typeface="Arial"/>
              <a:buChar char="•"/>
            </a:pPr>
            <a:r>
              <a:rPr lang="en-US" sz="3000"/>
              <a:t>Someone to BE PRESENT with them</a:t>
            </a:r>
            <a:endParaRPr/>
          </a:p>
          <a:p>
            <a:pPr marL="137160" lvl="0" indent="0" algn="l" rtl="0">
              <a:lnSpc>
                <a:spcPct val="90000"/>
              </a:lnSpc>
              <a:spcBef>
                <a:spcPts val="2400"/>
              </a:spcBef>
              <a:spcAft>
                <a:spcPts val="0"/>
              </a:spcAft>
              <a:buSzPts val="3000"/>
              <a:buNone/>
            </a:pPr>
            <a:endParaRPr/>
          </a:p>
          <a:p>
            <a:pPr marL="137160" lvl="0" indent="0" algn="l" rtl="0">
              <a:lnSpc>
                <a:spcPct val="90000"/>
              </a:lnSpc>
              <a:spcBef>
                <a:spcPts val="2100"/>
              </a:spcBef>
              <a:spcAft>
                <a:spcPts val="0"/>
              </a:spcAft>
              <a:buSzPts val="3000"/>
              <a:buNone/>
            </a:pPr>
            <a:endParaRPr/>
          </a:p>
          <a:p>
            <a:pPr marL="137160" lvl="0" indent="0" algn="l" rtl="0">
              <a:lnSpc>
                <a:spcPct val="90000"/>
              </a:lnSpc>
              <a:spcBef>
                <a:spcPts val="2100"/>
              </a:spcBef>
              <a:spcAft>
                <a:spcPts val="0"/>
              </a:spcAft>
              <a:buSzPts val="3000"/>
              <a:buNone/>
            </a:pPr>
            <a:endParaRPr/>
          </a:p>
        </p:txBody>
      </p:sp>
      <p:sp>
        <p:nvSpPr>
          <p:cNvPr id="647" name="Google Shape;647;p40"/>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pic>
        <p:nvPicPr>
          <p:cNvPr id="648" name="Google Shape;648;p40" descr="Two people sitting on a couch&#10;&#10;AI-generated content may be incorrect."/>
          <p:cNvPicPr preferRelativeResize="0"/>
          <p:nvPr/>
        </p:nvPicPr>
        <p:blipFill rotWithShape="1">
          <a:blip r:embed="rId3">
            <a:alphaModFix/>
          </a:blip>
          <a:srcRect/>
          <a:stretch/>
        </p:blipFill>
        <p:spPr>
          <a:xfrm>
            <a:off x="10248358" y="3252471"/>
            <a:ext cx="6485162" cy="4329429"/>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4" name="Google Shape;654;p41"/>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350"/>
              <a:buFont typeface="Calibri"/>
              <a:buNone/>
            </a:pPr>
            <a:r>
              <a:rPr lang="en-US" sz="1350" b="0" i="0" u="none" strike="noStrike" cap="none">
                <a:solidFill>
                  <a:srgbClr val="FFFFFF"/>
                </a:solidFill>
                <a:latin typeface="Calibri"/>
                <a:ea typeface="Calibri"/>
                <a:cs typeface="Calibri"/>
                <a:sym typeface="Calibri"/>
              </a:rPr>
              <a:t>INTERNATIONAL ASSOCIATION OF CATHOLIC MENTAL HEALTH MINISTERS</a:t>
            </a:r>
            <a:endParaRPr/>
          </a:p>
        </p:txBody>
      </p:sp>
      <p:sp>
        <p:nvSpPr>
          <p:cNvPr id="655" name="Google Shape;655;p41"/>
          <p:cNvSpPr txBox="1"/>
          <p:nvPr/>
        </p:nvSpPr>
        <p:spPr>
          <a:xfrm>
            <a:off x="1905000" y="1519431"/>
            <a:ext cx="14554200" cy="724813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Calibri"/>
              <a:buNone/>
            </a:pPr>
            <a:r>
              <a:rPr lang="en-US" sz="3000" i="1" u="none" strike="noStrike" cap="none">
                <a:solidFill>
                  <a:srgbClr val="000000"/>
                </a:solidFill>
                <a:latin typeface="Calibri"/>
                <a:ea typeface="Calibri"/>
                <a:cs typeface="Calibri"/>
                <a:sym typeface="Calibri"/>
              </a:rPr>
              <a:t>SETTING: Church parking lot after evening Mass. CARLOS leans against his car, exhausted. THOMAS approaches.</a:t>
            </a:r>
            <a:endParaRPr/>
          </a:p>
          <a:p>
            <a:pPr marL="0" marR="0" lvl="0" indent="0" algn="l" rtl="0">
              <a:lnSpc>
                <a:spcPct val="100000"/>
              </a:lnSpc>
              <a:spcBef>
                <a:spcPts val="600"/>
              </a:spcBef>
              <a:spcAft>
                <a:spcPts val="0"/>
              </a:spcAft>
              <a:buClr>
                <a:schemeClr val="dk1"/>
              </a:buClr>
              <a:buSzPts val="1200"/>
              <a:buFont typeface="Calibri"/>
              <a:buNone/>
            </a:pPr>
            <a:endParaRPr sz="1200" i="1" u="none" strike="noStrike" cap="none">
              <a:solidFill>
                <a:srgbClr val="000000"/>
              </a:solidFill>
              <a:latin typeface="Calibri"/>
              <a:ea typeface="Calibri"/>
              <a:cs typeface="Calibri"/>
              <a:sym typeface="Calibri"/>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THOMAS: Carlos! Hey man, haven't seen you at men's group lately. Everything okay?</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CARLOS: (looks around, lowers voice) It's my brother. Miguel. He’s</a:t>
            </a:r>
            <a:r>
              <a:rPr lang="en-US" sz="3000">
                <a:solidFill>
                  <a:srgbClr val="000000"/>
                </a:solidFill>
                <a:latin typeface="Calibri"/>
                <a:ea typeface="Calibri"/>
                <a:cs typeface="Calibri"/>
                <a:sym typeface="Calibri"/>
              </a:rPr>
              <a:t> </a:t>
            </a:r>
            <a:r>
              <a:rPr lang="en-US" sz="3000" i="0" u="none" strike="noStrike" cap="none">
                <a:solidFill>
                  <a:srgbClr val="000000"/>
                </a:solidFill>
                <a:latin typeface="Calibri"/>
                <a:ea typeface="Calibri"/>
                <a:cs typeface="Calibri"/>
                <a:sym typeface="Calibri"/>
              </a:rPr>
              <a:t>using again.</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THOMAS: Look, I'm going to be straight with you because somebody needs to say it - you’re enabling him. Every time you bail him out, every time you let him stay at your place - you're making it easier for him to keep using. </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CARLOS: He's my brother. What am I supposed to do, let him die on the streets?</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THOMAS: Sometimes people need to hit rock bottom before they get serious about recovery. </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CARLOS: (angry) You don't understand. He has nowhere else to go.</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THOMAS: That's his problem, not yours. You've got your own family to think about. How is this affecting them?</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CARLOS: My wife is... she's at her limit. She doesn't want him in the house anymore.</a:t>
            </a:r>
            <a:endParaRPr/>
          </a:p>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656" name="Google Shape;656;p41"/>
          <p:cNvSpPr txBox="1"/>
          <p:nvPr/>
        </p:nvSpPr>
        <p:spPr>
          <a:xfrm>
            <a:off x="5029200" y="342900"/>
            <a:ext cx="6781800"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800"/>
              <a:buFont typeface="Calibri"/>
              <a:buNone/>
            </a:pPr>
            <a:r>
              <a:rPr lang="en-US" sz="4800" b="0" i="0" u="none" strike="noStrike" cap="none">
                <a:solidFill>
                  <a:srgbClr val="C00000"/>
                </a:solidFill>
                <a:latin typeface="Calibri"/>
                <a:ea typeface="Calibri"/>
                <a:cs typeface="Calibri"/>
                <a:sym typeface="Calibri"/>
              </a:rPr>
              <a:t>Vignette </a:t>
            </a:r>
            <a:r>
              <a:rPr lang="en-US" sz="4800">
                <a:solidFill>
                  <a:srgbClr val="C00000"/>
                </a:solidFill>
                <a:latin typeface="Calibri"/>
                <a:ea typeface="Calibri"/>
                <a:cs typeface="Calibri"/>
                <a:sym typeface="Calibri"/>
              </a:rPr>
              <a:t>3</a:t>
            </a:r>
            <a:r>
              <a:rPr lang="en-US" sz="4800" b="0" i="0" u="none" strike="noStrike" cap="none">
                <a:solidFill>
                  <a:srgbClr val="C00000"/>
                </a:solidFill>
                <a:latin typeface="Calibri"/>
                <a:ea typeface="Calibri"/>
                <a:cs typeface="Calibri"/>
                <a:sym typeface="Calibri"/>
              </a:rPr>
              <a:t>-A:  Addiction</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sp>
        <p:nvSpPr>
          <p:cNvPr id="662" name="Google Shape;662;p42"/>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350"/>
              <a:buFont typeface="Calibri"/>
              <a:buNone/>
            </a:pPr>
            <a:r>
              <a:rPr lang="en-US" sz="1350" b="0" i="0" u="none" strike="noStrike" cap="none">
                <a:solidFill>
                  <a:srgbClr val="FFFFFF"/>
                </a:solidFill>
                <a:latin typeface="Calibri"/>
                <a:ea typeface="Calibri"/>
                <a:cs typeface="Calibri"/>
                <a:sym typeface="Calibri"/>
              </a:rPr>
              <a:t>INTERNATIONAL ASSOCIATION OF CATHOLIC MENTAL HEALTH MINISTERS</a:t>
            </a:r>
            <a:endParaRPr/>
          </a:p>
        </p:txBody>
      </p:sp>
      <p:sp>
        <p:nvSpPr>
          <p:cNvPr id="663" name="Google Shape;663;p42"/>
          <p:cNvSpPr txBox="1"/>
          <p:nvPr/>
        </p:nvSpPr>
        <p:spPr>
          <a:xfrm>
            <a:off x="1828800" y="1333500"/>
            <a:ext cx="14630400" cy="732508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THOMAS: Of course she doesn't! Tell Miguel he can't come back until he’s sober. Tough love - that's what he needs.</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CARLOS: I've tried that. He just disappears and I don't know if he's alive or dead.</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THOMAS: That's his choice, Carlos. You can't save someone who doesn't want to be saved. Miguel is using you and </a:t>
            </a:r>
            <a:r>
              <a:rPr lang="en-US" sz="3000">
                <a:solidFill>
                  <a:srgbClr val="000000"/>
                </a:solidFill>
                <a:latin typeface="Calibri"/>
                <a:ea typeface="Calibri"/>
                <a:cs typeface="Calibri"/>
                <a:sym typeface="Calibri"/>
              </a:rPr>
              <a:t>so that he can</a:t>
            </a:r>
            <a:r>
              <a:rPr lang="en-US" sz="3000" i="0" u="none" strike="noStrike" cap="none">
                <a:solidFill>
                  <a:srgbClr val="000000"/>
                </a:solidFill>
                <a:latin typeface="Calibri"/>
                <a:ea typeface="Calibri"/>
                <a:cs typeface="Calibri"/>
                <a:sym typeface="Calibri"/>
              </a:rPr>
              <a:t> go get high again.</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CARLOS: (voice tight) He's not using me. He's sick.</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THOMAS: He's sick because he keeps choosing drugs over his family. That's on him, not you. Tell him you're done until he gets serious about rehab.</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CARLOS: (defeated) I don't think I can do that.</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THOMAS: Then you're part of the problem. Look, I know that sounds harsh. You can't set yourself on fire to keep someone else warm.</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CARLOS: (nods numbly) Yeah. Okay. I should go.</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THOMAS: Think about what I said. And pray about it. God will show you what to do.</a:t>
            </a:r>
            <a:endParaRPr/>
          </a:p>
          <a:p>
            <a:pPr marL="0" marR="0" lvl="0" indent="0" algn="l" rtl="0">
              <a:lnSpc>
                <a:spcPct val="100000"/>
              </a:lnSpc>
              <a:spcBef>
                <a:spcPts val="600"/>
              </a:spcBef>
              <a:spcAft>
                <a:spcPts val="0"/>
              </a:spcAft>
              <a:buClr>
                <a:srgbClr val="000000"/>
              </a:buClr>
              <a:buSzPts val="3000"/>
              <a:buFont typeface="Calibri"/>
              <a:buNone/>
            </a:pPr>
            <a:r>
              <a:rPr lang="en-US" sz="3000" i="0" u="none" strike="noStrike" cap="none">
                <a:solidFill>
                  <a:srgbClr val="000000"/>
                </a:solidFill>
                <a:latin typeface="Calibri"/>
                <a:ea typeface="Calibri"/>
                <a:cs typeface="Calibri"/>
                <a:sym typeface="Calibri"/>
              </a:rPr>
              <a:t>CARLOS: (gets in car) Right. Thanks. (Carlos drives away</a:t>
            </a:r>
            <a:r>
              <a:rPr lang="en-US" sz="3000">
                <a:solidFill>
                  <a:srgbClr val="000000"/>
                </a:solidFill>
                <a:latin typeface="Calibri"/>
                <a:ea typeface="Calibri"/>
                <a:cs typeface="Calibri"/>
                <a:sym typeface="Calibri"/>
              </a:rPr>
              <a:t>)</a:t>
            </a:r>
            <a:endParaRPr sz="3000" i="0" u="none" strike="noStrike" cap="none">
              <a:solidFill>
                <a:srgbClr val="000000"/>
              </a:solidFill>
              <a:latin typeface="Calibri"/>
              <a:ea typeface="Calibri"/>
              <a:cs typeface="Calibri"/>
              <a:sym typeface="Calibri"/>
            </a:endParaRPr>
          </a:p>
        </p:txBody>
      </p:sp>
      <p:sp>
        <p:nvSpPr>
          <p:cNvPr id="664" name="Google Shape;664;p42"/>
          <p:cNvSpPr txBox="1"/>
          <p:nvPr/>
        </p:nvSpPr>
        <p:spPr>
          <a:xfrm>
            <a:off x="4419600" y="190500"/>
            <a:ext cx="8039100"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800"/>
              <a:buFont typeface="Calibri"/>
              <a:buNone/>
            </a:pPr>
            <a:r>
              <a:rPr lang="en-US" sz="4800" b="0" i="0" u="none" strike="noStrike" cap="none">
                <a:solidFill>
                  <a:srgbClr val="C00000"/>
                </a:solidFill>
                <a:latin typeface="Calibri"/>
                <a:ea typeface="Calibri"/>
                <a:cs typeface="Calibri"/>
                <a:sym typeface="Calibri"/>
              </a:rPr>
              <a:t>Vignette 3-A (cont.) Addiction</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p43"/>
          <p:cNvSpPr txBox="1">
            <a:spLocks noGrp="1"/>
          </p:cNvSpPr>
          <p:nvPr>
            <p:ph type="title"/>
          </p:nvPr>
        </p:nvSpPr>
        <p:spPr>
          <a:xfrm>
            <a:off x="1809750" y="1257300"/>
            <a:ext cx="15087600" cy="1122682"/>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7200"/>
              <a:buFont typeface="Calibri"/>
              <a:buNone/>
            </a:pPr>
            <a:r>
              <a:rPr lang="en-US"/>
              <a:t>Vignette 3A - Addiction</a:t>
            </a:r>
            <a:endParaRPr/>
          </a:p>
        </p:txBody>
      </p:sp>
      <p:sp>
        <p:nvSpPr>
          <p:cNvPr id="671" name="Google Shape;671;p43"/>
          <p:cNvSpPr txBox="1">
            <a:spLocks noGrp="1"/>
          </p:cNvSpPr>
          <p:nvPr>
            <p:ph type="body" idx="1"/>
          </p:nvPr>
        </p:nvSpPr>
        <p:spPr>
          <a:xfrm>
            <a:off x="1809750" y="3009900"/>
            <a:ext cx="14725650" cy="5638800"/>
          </a:xfrm>
          <a:prstGeom prst="rect">
            <a:avLst/>
          </a:prstGeom>
          <a:noFill/>
          <a:ln>
            <a:noFill/>
          </a:ln>
        </p:spPr>
        <p:txBody>
          <a:bodyPr spcFirstLastPara="1" wrap="square" lIns="0" tIns="45700" rIns="0" bIns="45700" anchor="t" anchorCtr="0">
            <a:normAutofit/>
          </a:bodyPr>
          <a:lstStyle/>
          <a:p>
            <a:pPr marL="576072" lvl="1" indent="-279400" algn="l" rtl="0">
              <a:lnSpc>
                <a:spcPct val="90000"/>
              </a:lnSpc>
              <a:spcBef>
                <a:spcPts val="0"/>
              </a:spcBef>
              <a:spcAft>
                <a:spcPts val="0"/>
              </a:spcAft>
              <a:buSzPts val="4400"/>
              <a:buChar char="◦"/>
            </a:pPr>
            <a:r>
              <a:rPr lang="en-US" sz="4400"/>
              <a:t>What did you observe?</a:t>
            </a:r>
            <a:endParaRPr/>
          </a:p>
          <a:p>
            <a:pPr marL="576072" lvl="1" indent="-279400" algn="l" rtl="0">
              <a:lnSpc>
                <a:spcPct val="90000"/>
              </a:lnSpc>
              <a:spcBef>
                <a:spcPts val="900"/>
              </a:spcBef>
              <a:spcAft>
                <a:spcPts val="0"/>
              </a:spcAft>
              <a:buSzPts val="4400"/>
              <a:buChar char="◦"/>
            </a:pPr>
            <a:r>
              <a:rPr lang="en-US" sz="4400"/>
              <a:t>How would you feel if someone behaved in this way if you were in distress and needed help?</a:t>
            </a:r>
            <a:endParaRPr/>
          </a:p>
          <a:p>
            <a:pPr marL="576072" lvl="1" indent="-71120" algn="l" rtl="0">
              <a:lnSpc>
                <a:spcPct val="90000"/>
              </a:lnSpc>
              <a:spcBef>
                <a:spcPts val="900"/>
              </a:spcBef>
              <a:spcAft>
                <a:spcPts val="0"/>
              </a:spcAft>
              <a:buSzPts val="3200"/>
              <a:buNone/>
            </a:pPr>
            <a:endParaRPr sz="3200"/>
          </a:p>
          <a:p>
            <a:pPr marL="301752" lvl="1" indent="0" algn="l" rtl="0">
              <a:lnSpc>
                <a:spcPct val="90000"/>
              </a:lnSpc>
              <a:spcBef>
                <a:spcPts val="900"/>
              </a:spcBef>
              <a:spcAft>
                <a:spcPts val="0"/>
              </a:spcAft>
              <a:buSzPts val="2700"/>
              <a:buNone/>
            </a:pPr>
            <a:endParaRPr/>
          </a:p>
        </p:txBody>
      </p:sp>
      <p:sp>
        <p:nvSpPr>
          <p:cNvPr id="672" name="Google Shape;672;p43"/>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350"/>
              <a:buFont typeface="Calibri"/>
              <a:buNone/>
            </a:pPr>
            <a:r>
              <a:rPr lang="en-US" sz="1350" b="0" i="0" u="none" strike="noStrike" cap="none">
                <a:solidFill>
                  <a:srgbClr val="FFFFFF"/>
                </a:solidFill>
                <a:latin typeface="Calibri"/>
                <a:ea typeface="Calibri"/>
                <a:cs typeface="Calibri"/>
                <a:sym typeface="Calibri"/>
              </a:rPr>
              <a:t>INTERNATIONAL ASSOCIATION OF CATHOLIC MENTAL HEALTH MINISTERS</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sp>
        <p:nvSpPr>
          <p:cNvPr id="678" name="Google Shape;678;p44"/>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350"/>
              <a:buFont typeface="Calibri"/>
              <a:buNone/>
            </a:pPr>
            <a:r>
              <a:rPr lang="en-US" sz="1350" b="0" i="0" u="none" strike="noStrike" cap="none">
                <a:solidFill>
                  <a:srgbClr val="FFFFFF"/>
                </a:solidFill>
                <a:latin typeface="Calibri"/>
                <a:ea typeface="Calibri"/>
                <a:cs typeface="Calibri"/>
                <a:sym typeface="Calibri"/>
              </a:rPr>
              <a:t>INTERNATIONAL ASSOCIATION OF CATHOLIC MENTAL HEALTH MINISTERS</a:t>
            </a:r>
            <a:endParaRPr/>
          </a:p>
        </p:txBody>
      </p:sp>
      <p:sp>
        <p:nvSpPr>
          <p:cNvPr id="679" name="Google Shape;679;p44"/>
          <p:cNvSpPr txBox="1"/>
          <p:nvPr/>
        </p:nvSpPr>
        <p:spPr>
          <a:xfrm>
            <a:off x="2895600" y="342900"/>
            <a:ext cx="12573000"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800"/>
              <a:buFont typeface="Calibri"/>
              <a:buNone/>
            </a:pPr>
            <a:r>
              <a:rPr lang="en-US" sz="4800" b="0" i="0" u="none" strike="noStrike" cap="none">
                <a:solidFill>
                  <a:srgbClr val="C00000"/>
                </a:solidFill>
                <a:latin typeface="Calibri"/>
                <a:ea typeface="Calibri"/>
                <a:cs typeface="Calibri"/>
                <a:sym typeface="Calibri"/>
              </a:rPr>
              <a:t>Vignette 3-B: PFA Communication </a:t>
            </a:r>
            <a:r>
              <a:rPr lang="en-US" sz="4800">
                <a:solidFill>
                  <a:srgbClr val="C00000"/>
                </a:solidFill>
                <a:latin typeface="Calibri"/>
                <a:ea typeface="Calibri"/>
                <a:cs typeface="Calibri"/>
                <a:sym typeface="Calibri"/>
              </a:rPr>
              <a:t>and</a:t>
            </a:r>
            <a:r>
              <a:rPr lang="en-US" sz="4800" b="0" i="0" u="none" strike="noStrike" cap="none">
                <a:solidFill>
                  <a:srgbClr val="C00000"/>
                </a:solidFill>
                <a:latin typeface="Calibri"/>
                <a:ea typeface="Calibri"/>
                <a:cs typeface="Calibri"/>
                <a:sym typeface="Calibri"/>
              </a:rPr>
              <a:t> Addiction</a:t>
            </a:r>
            <a:endParaRPr/>
          </a:p>
        </p:txBody>
      </p:sp>
      <p:sp>
        <p:nvSpPr>
          <p:cNvPr id="680" name="Google Shape;680;p44"/>
          <p:cNvSpPr txBox="1"/>
          <p:nvPr/>
        </p:nvSpPr>
        <p:spPr>
          <a:xfrm>
            <a:off x="1752600" y="1484278"/>
            <a:ext cx="14782800" cy="84792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i="1">
                <a:solidFill>
                  <a:schemeClr val="dk1"/>
                </a:solidFill>
                <a:latin typeface="Calibri"/>
                <a:ea typeface="Calibri"/>
                <a:cs typeface="Calibri"/>
                <a:sym typeface="Calibri"/>
              </a:rPr>
              <a:t>SETTING: Same church parking lot. CARLOS leans against his car, exhausted. THOMAS approaches.</a:t>
            </a:r>
            <a:endParaRPr/>
          </a:p>
          <a:p>
            <a:pPr marL="0" marR="0" lvl="0" indent="0" algn="l" rtl="0">
              <a:spcBef>
                <a:spcPts val="600"/>
              </a:spcBef>
              <a:spcAft>
                <a:spcPts val="0"/>
              </a:spcAft>
              <a:buNone/>
            </a:pPr>
            <a:endParaRPr sz="1200" i="1">
              <a:solidFill>
                <a:schemeClr val="dk1"/>
              </a:solidFill>
              <a:latin typeface="Calibri"/>
              <a:ea typeface="Calibri"/>
              <a:cs typeface="Calibri"/>
              <a:sym typeface="Calibri"/>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THOMAS: Carlos. Hey. You look exhausted, man. You okay?</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CARLOS: Not really. It's my brother. Miguel. He's using again.</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THOMAS: Want to talk about it? How are you holding up? Can you tell me what's going on?</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CARLOS: He showed up at my house three weeks ago. High, broke, nowhere to go. I couldn't just turn him away. My wife won't let him in the main house with the kids. And I get it, I do. But he's my brother. And I see him out there, shaking, sweating, and I just...</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THOMAS: You feel like you're failing him either way.</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CARLOS: Yes. If I let him stay, I'm enabling him - that's what everyone says. But if I kick him out, what if I find out he overdosed in some alley and died and the last thing I did was turn him away?</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THOMAS: That's an impossible position to be in.</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CARLOS: (wipes eyes) I just want him to be okay. I want my brother back.</a:t>
            </a:r>
            <a:endParaRPr/>
          </a:p>
          <a:p>
            <a:pPr marL="0" marR="0" lvl="0" indent="0" algn="l" rtl="0">
              <a:spcBef>
                <a:spcPts val="600"/>
              </a:spcBef>
              <a:spcAft>
                <a:spcPts val="0"/>
              </a:spcAft>
              <a:buNone/>
            </a:pPr>
            <a:endParaRPr sz="3000">
              <a:solidFill>
                <a:schemeClr val="dk1"/>
              </a:solidFill>
              <a:latin typeface="Calibri"/>
              <a:ea typeface="Calibri"/>
              <a:cs typeface="Calibri"/>
              <a:sym typeface="Calibri"/>
            </a:endParaRPr>
          </a:p>
          <a:p>
            <a:pPr marL="0" marR="0" lvl="0" indent="0" algn="l" rtl="0">
              <a:spcBef>
                <a:spcPts val="600"/>
              </a:spcBef>
              <a:spcAft>
                <a:spcPts val="0"/>
              </a:spcAft>
              <a:buNone/>
            </a:pPr>
            <a:endParaRPr sz="2800">
              <a:solidFill>
                <a:schemeClr val="dk1"/>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sp>
        <p:nvSpPr>
          <p:cNvPr id="686" name="Google Shape;686;p45"/>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350"/>
              <a:buFont typeface="Calibri"/>
              <a:buNone/>
            </a:pPr>
            <a:r>
              <a:rPr lang="en-US" sz="1350" b="0" i="0" u="none" strike="noStrike" cap="none">
                <a:solidFill>
                  <a:srgbClr val="FFFFFF"/>
                </a:solidFill>
                <a:latin typeface="Calibri"/>
                <a:ea typeface="Calibri"/>
                <a:cs typeface="Calibri"/>
                <a:sym typeface="Calibri"/>
              </a:rPr>
              <a:t>INTERNATIONAL ASSOCIATION OF CATHOLIC MENTAL HEALTH MINISTERS</a:t>
            </a:r>
            <a:endParaRPr/>
          </a:p>
        </p:txBody>
      </p:sp>
      <p:sp>
        <p:nvSpPr>
          <p:cNvPr id="687" name="Google Shape;687;p45"/>
          <p:cNvSpPr txBox="1"/>
          <p:nvPr/>
        </p:nvSpPr>
        <p:spPr>
          <a:xfrm>
            <a:off x="1943100" y="266700"/>
            <a:ext cx="14020800"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800"/>
              <a:buFont typeface="Calibri"/>
              <a:buNone/>
            </a:pPr>
            <a:r>
              <a:rPr lang="en-US" sz="4800" b="0" i="0" u="none" strike="noStrike" cap="none">
                <a:solidFill>
                  <a:srgbClr val="C00000"/>
                </a:solidFill>
                <a:latin typeface="Calibri"/>
                <a:ea typeface="Calibri"/>
                <a:cs typeface="Calibri"/>
                <a:sym typeface="Calibri"/>
              </a:rPr>
              <a:t>Vignette 3-B (cont): PFA Communication and Addiction</a:t>
            </a:r>
            <a:endParaRPr/>
          </a:p>
        </p:txBody>
      </p:sp>
      <p:sp>
        <p:nvSpPr>
          <p:cNvPr id="688" name="Google Shape;688;p45"/>
          <p:cNvSpPr txBox="1"/>
          <p:nvPr/>
        </p:nvSpPr>
        <p:spPr>
          <a:xfrm>
            <a:off x="1752600" y="1257300"/>
            <a:ext cx="14401800" cy="76328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a:solidFill>
                  <a:schemeClr val="dk1"/>
                </a:solidFill>
                <a:latin typeface="Calibri"/>
                <a:ea typeface="Calibri"/>
                <a:cs typeface="Calibri"/>
                <a:sym typeface="Calibri"/>
              </a:rPr>
              <a:t>THOMAS: I know. And that's not weakness, that's love. But here's what I want you to hear - Miguel's addiction is not your fault. And it's not your responsibility to fix it.</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CARLOS: Then what am I supposed to do?</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THOMAS: Have you talked to anyone? A counselor? A support group for families dealing with addiction? Like Al-Anon, Nar-Anon -  People who understand what you're going through. Would you be open to that?</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CARLOS: (hesitates) Maybe. I don't know. I just feel so alone in this.</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THOMAS: You're not alone. If you need to talk, if you need someone who won’t judge you, if you just need to sit in your car and cry - call me. Anytime.</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CARLOS:  Thank you. I mean it.</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THOMAS: Do you want me to help you find a support group? I can look some up, send you information?</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CARLOS: Yeah. Yeah, I think I need that.</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THOMAS: Okay. I'll get you some resources. You're doing the best you can in an impossible situation. That's all anyone can do. (They shake hands. Carlos gets in his car)</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sp>
        <p:nvSpPr>
          <p:cNvPr id="694" name="Google Shape;694;p46"/>
          <p:cNvSpPr txBox="1">
            <a:spLocks noGrp="1"/>
          </p:cNvSpPr>
          <p:nvPr>
            <p:ph type="title"/>
          </p:nvPr>
        </p:nvSpPr>
        <p:spPr>
          <a:xfrm>
            <a:off x="1809750" y="1257300"/>
            <a:ext cx="15087600" cy="1122682"/>
          </a:xfrm>
          <a:prstGeom prst="rect">
            <a:avLst/>
          </a:prstGeom>
          <a:noFill/>
          <a:ln>
            <a:noFill/>
          </a:ln>
        </p:spPr>
        <p:txBody>
          <a:bodyPr spcFirstLastPara="1" wrap="square" lIns="91425" tIns="45700" rIns="91425" bIns="45700" anchor="b" anchorCtr="0">
            <a:noAutofit/>
          </a:bodyPr>
          <a:lstStyle/>
          <a:p>
            <a:pPr marL="0" lvl="0" indent="0" algn="l" rtl="0">
              <a:lnSpc>
                <a:spcPct val="85000"/>
              </a:lnSpc>
              <a:spcBef>
                <a:spcPts val="0"/>
              </a:spcBef>
              <a:spcAft>
                <a:spcPts val="0"/>
              </a:spcAft>
              <a:buClr>
                <a:srgbClr val="3F3F3F"/>
              </a:buClr>
              <a:buSzPts val="6000"/>
              <a:buFont typeface="Calibri"/>
              <a:buNone/>
            </a:pPr>
            <a:r>
              <a:rPr lang="en-US" sz="6000"/>
              <a:t>Vignette 3B - PFA Communication and Addiction</a:t>
            </a:r>
            <a:endParaRPr/>
          </a:p>
        </p:txBody>
      </p:sp>
      <p:sp>
        <p:nvSpPr>
          <p:cNvPr id="695" name="Google Shape;695;p46"/>
          <p:cNvSpPr txBox="1">
            <a:spLocks noGrp="1"/>
          </p:cNvSpPr>
          <p:nvPr>
            <p:ph type="body" idx="1"/>
          </p:nvPr>
        </p:nvSpPr>
        <p:spPr>
          <a:xfrm>
            <a:off x="1809750" y="3009900"/>
            <a:ext cx="14725650" cy="5638800"/>
          </a:xfrm>
          <a:prstGeom prst="rect">
            <a:avLst/>
          </a:prstGeom>
          <a:noFill/>
          <a:ln>
            <a:noFill/>
          </a:ln>
        </p:spPr>
        <p:txBody>
          <a:bodyPr spcFirstLastPara="1" wrap="square" lIns="0" tIns="45700" rIns="0" bIns="45700" anchor="t" anchorCtr="0">
            <a:normAutofit/>
          </a:bodyPr>
          <a:lstStyle/>
          <a:p>
            <a:pPr marL="576072" lvl="1" indent="-279400" algn="l" rtl="0">
              <a:lnSpc>
                <a:spcPct val="90000"/>
              </a:lnSpc>
              <a:spcBef>
                <a:spcPts val="0"/>
              </a:spcBef>
              <a:spcAft>
                <a:spcPts val="0"/>
              </a:spcAft>
              <a:buSzPts val="4400"/>
              <a:buChar char="◦"/>
            </a:pPr>
            <a:r>
              <a:rPr lang="en-US" sz="4400"/>
              <a:t>What did you observe?</a:t>
            </a:r>
            <a:endParaRPr/>
          </a:p>
          <a:p>
            <a:pPr marL="576072" lvl="1" indent="-279400" algn="l" rtl="0">
              <a:lnSpc>
                <a:spcPct val="90000"/>
              </a:lnSpc>
              <a:spcBef>
                <a:spcPts val="900"/>
              </a:spcBef>
              <a:spcAft>
                <a:spcPts val="0"/>
              </a:spcAft>
              <a:buSzPts val="4400"/>
              <a:buChar char="◦"/>
            </a:pPr>
            <a:r>
              <a:rPr lang="en-US" sz="4400"/>
              <a:t>How would you feel if someone behaved in this way if you were in distress and needed help?</a:t>
            </a:r>
            <a:endParaRPr/>
          </a:p>
          <a:p>
            <a:pPr marL="576072" lvl="1" indent="-71120" algn="l" rtl="0">
              <a:lnSpc>
                <a:spcPct val="90000"/>
              </a:lnSpc>
              <a:spcBef>
                <a:spcPts val="900"/>
              </a:spcBef>
              <a:spcAft>
                <a:spcPts val="0"/>
              </a:spcAft>
              <a:buSzPts val="3200"/>
              <a:buNone/>
            </a:pPr>
            <a:endParaRPr sz="3200"/>
          </a:p>
          <a:p>
            <a:pPr marL="301752" lvl="1" indent="0" algn="l" rtl="0">
              <a:lnSpc>
                <a:spcPct val="90000"/>
              </a:lnSpc>
              <a:spcBef>
                <a:spcPts val="900"/>
              </a:spcBef>
              <a:spcAft>
                <a:spcPts val="0"/>
              </a:spcAft>
              <a:buSzPts val="2700"/>
              <a:buNone/>
            </a:pPr>
            <a:endParaRPr/>
          </a:p>
        </p:txBody>
      </p:sp>
      <p:sp>
        <p:nvSpPr>
          <p:cNvPr id="696" name="Google Shape;696;p46"/>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350"/>
              <a:buFont typeface="Calibri"/>
              <a:buNone/>
            </a:pPr>
            <a:r>
              <a:rPr lang="en-US" sz="1350" b="0" i="0" u="none" strike="noStrike" cap="none">
                <a:solidFill>
                  <a:srgbClr val="FFFFFF"/>
                </a:solidFill>
                <a:latin typeface="Calibri"/>
                <a:ea typeface="Calibri"/>
                <a:cs typeface="Calibri"/>
                <a:sym typeface="Calibri"/>
              </a:rPr>
              <a:t>INTERNATIONAL ASSOCIATION OF CATHOLIC MENTAL HEALTH MINISTERS</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pic>
        <p:nvPicPr>
          <p:cNvPr id="702" name="Google Shape;702;p47" descr="A close-up of a person's hands&#10;&#10;AI-generated content may be incorrect."/>
          <p:cNvPicPr preferRelativeResize="0"/>
          <p:nvPr/>
        </p:nvPicPr>
        <p:blipFill rotWithShape="1">
          <a:blip r:embed="rId3">
            <a:alphaModFix/>
          </a:blip>
          <a:srcRect/>
          <a:stretch/>
        </p:blipFill>
        <p:spPr>
          <a:xfrm>
            <a:off x="9125886" y="3003853"/>
            <a:ext cx="7607634" cy="4279294"/>
          </a:xfrm>
          <a:prstGeom prst="rect">
            <a:avLst/>
          </a:prstGeom>
          <a:noFill/>
          <a:ln>
            <a:noFill/>
          </a:ln>
        </p:spPr>
      </p:pic>
      <p:sp>
        <p:nvSpPr>
          <p:cNvPr id="703" name="Google Shape;703;p47"/>
          <p:cNvSpPr txBox="1">
            <a:spLocks noGrp="1"/>
          </p:cNvSpPr>
          <p:nvPr>
            <p:ph type="title"/>
          </p:nvPr>
        </p:nvSpPr>
        <p:spPr>
          <a:xfrm>
            <a:off x="1645920" y="429905"/>
            <a:ext cx="15087600" cy="2176136"/>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7200"/>
              <a:buFont typeface="Calibri"/>
              <a:buNone/>
            </a:pPr>
            <a:r>
              <a:rPr lang="en-US"/>
              <a:t>What about prayer?</a:t>
            </a:r>
            <a:endParaRPr/>
          </a:p>
        </p:txBody>
      </p:sp>
      <p:sp>
        <p:nvSpPr>
          <p:cNvPr id="704" name="Google Shape;704;p47"/>
          <p:cNvSpPr txBox="1">
            <a:spLocks noGrp="1"/>
          </p:cNvSpPr>
          <p:nvPr>
            <p:ph type="body" idx="1"/>
          </p:nvPr>
        </p:nvSpPr>
        <p:spPr>
          <a:xfrm>
            <a:off x="1645920" y="2769079"/>
            <a:ext cx="7406640" cy="77422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3000"/>
              <a:buNone/>
            </a:pPr>
            <a:r>
              <a:rPr lang="en-US" b="1">
                <a:solidFill>
                  <a:srgbClr val="C00000"/>
                </a:solidFill>
              </a:rPr>
              <a:t>SUBTLE</a:t>
            </a:r>
            <a:endParaRPr/>
          </a:p>
        </p:txBody>
      </p:sp>
      <p:sp>
        <p:nvSpPr>
          <p:cNvPr id="705" name="Google Shape;705;p47"/>
          <p:cNvSpPr txBox="1">
            <a:spLocks noGrp="1"/>
          </p:cNvSpPr>
          <p:nvPr>
            <p:ph type="body" idx="2"/>
          </p:nvPr>
        </p:nvSpPr>
        <p:spPr>
          <a:xfrm>
            <a:off x="1644648" y="3498294"/>
            <a:ext cx="7405687" cy="2203927"/>
          </a:xfrm>
          <a:prstGeom prst="rect">
            <a:avLst/>
          </a:prstGeom>
          <a:noFill/>
          <a:ln>
            <a:noFill/>
          </a:ln>
        </p:spPr>
        <p:txBody>
          <a:bodyPr spcFirstLastPara="1" wrap="square" lIns="0" tIns="45700" rIns="0" bIns="45700" anchor="t" anchorCtr="0">
            <a:normAutofit/>
          </a:bodyPr>
          <a:lstStyle/>
          <a:p>
            <a:pPr marL="137160" lvl="0" indent="-190500" algn="l" rtl="0">
              <a:lnSpc>
                <a:spcPct val="90000"/>
              </a:lnSpc>
              <a:spcBef>
                <a:spcPts val="0"/>
              </a:spcBef>
              <a:spcAft>
                <a:spcPts val="0"/>
              </a:spcAft>
              <a:buSzPts val="3000"/>
              <a:buChar char=" "/>
            </a:pPr>
            <a:r>
              <a:rPr lang="en-US"/>
              <a:t>Pray for the person silently</a:t>
            </a:r>
            <a:endParaRPr/>
          </a:p>
          <a:p>
            <a:pPr marL="137160" lvl="0" indent="-190500" algn="l" rtl="0">
              <a:lnSpc>
                <a:spcPct val="90000"/>
              </a:lnSpc>
              <a:spcBef>
                <a:spcPts val="2100"/>
              </a:spcBef>
              <a:spcAft>
                <a:spcPts val="0"/>
              </a:spcAft>
              <a:buSzPts val="3000"/>
              <a:buChar char=" "/>
            </a:pPr>
            <a:r>
              <a:rPr lang="en-US"/>
              <a:t>Add their intention (maintain confidentiality) to your parish prayer list or the CMHM Prayer Ministry</a:t>
            </a:r>
            <a:endParaRPr/>
          </a:p>
        </p:txBody>
      </p:sp>
      <p:sp>
        <p:nvSpPr>
          <p:cNvPr id="706" name="Google Shape;706;p47"/>
          <p:cNvSpPr txBox="1">
            <a:spLocks noGrp="1"/>
          </p:cNvSpPr>
          <p:nvPr>
            <p:ph type="body" idx="3"/>
          </p:nvPr>
        </p:nvSpPr>
        <p:spPr>
          <a:xfrm>
            <a:off x="1642423" y="5646987"/>
            <a:ext cx="7406640" cy="66267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3000"/>
              <a:buNone/>
            </a:pPr>
            <a:r>
              <a:rPr lang="en-US" b="1">
                <a:solidFill>
                  <a:srgbClr val="C00000"/>
                </a:solidFill>
              </a:rPr>
              <a:t>OVERT</a:t>
            </a:r>
            <a:endParaRPr/>
          </a:p>
        </p:txBody>
      </p:sp>
      <p:sp>
        <p:nvSpPr>
          <p:cNvPr id="707" name="Google Shape;707;p47"/>
          <p:cNvSpPr txBox="1">
            <a:spLocks noGrp="1"/>
          </p:cNvSpPr>
          <p:nvPr>
            <p:ph type="body" idx="4"/>
          </p:nvPr>
        </p:nvSpPr>
        <p:spPr>
          <a:xfrm>
            <a:off x="1643376" y="6309664"/>
            <a:ext cx="7405687" cy="3124200"/>
          </a:xfrm>
          <a:prstGeom prst="rect">
            <a:avLst/>
          </a:prstGeom>
          <a:noFill/>
          <a:ln>
            <a:noFill/>
          </a:ln>
        </p:spPr>
        <p:txBody>
          <a:bodyPr spcFirstLastPara="1" wrap="square" lIns="0" tIns="45700" rIns="0" bIns="45700" anchor="t" anchorCtr="0">
            <a:normAutofit/>
          </a:bodyPr>
          <a:lstStyle/>
          <a:p>
            <a:pPr marL="137160" lvl="0" indent="-190500" algn="l" rtl="0">
              <a:lnSpc>
                <a:spcPct val="90000"/>
              </a:lnSpc>
              <a:spcBef>
                <a:spcPts val="0"/>
              </a:spcBef>
              <a:spcAft>
                <a:spcPts val="0"/>
              </a:spcAft>
              <a:buSzPts val="3000"/>
              <a:buChar char=" "/>
            </a:pPr>
            <a:r>
              <a:rPr lang="en-US"/>
              <a:t>Pray together with the person:</a:t>
            </a:r>
            <a:endParaRPr/>
          </a:p>
          <a:p>
            <a:pPr marL="576072" lvl="1" indent="-274320" algn="l" rtl="0">
              <a:lnSpc>
                <a:spcPct val="90000"/>
              </a:lnSpc>
              <a:spcBef>
                <a:spcPts val="600"/>
              </a:spcBef>
              <a:spcAft>
                <a:spcPts val="0"/>
              </a:spcAft>
              <a:buSzPts val="2700"/>
              <a:buChar char="◦"/>
            </a:pPr>
            <a:r>
              <a:rPr lang="en-US"/>
              <a:t>a Rosary, Stations of the Cross, or other rote prayers </a:t>
            </a:r>
            <a:endParaRPr/>
          </a:p>
          <a:p>
            <a:pPr marL="576072" lvl="1" indent="-274320" algn="l" rtl="0">
              <a:lnSpc>
                <a:spcPct val="90000"/>
              </a:lnSpc>
              <a:spcBef>
                <a:spcPts val="900"/>
              </a:spcBef>
              <a:spcAft>
                <a:spcPts val="0"/>
              </a:spcAft>
              <a:buSzPts val="2700"/>
              <a:buChar char="◦"/>
            </a:pPr>
            <a:r>
              <a:rPr lang="en-US"/>
              <a:t>a spontaneous prayer</a:t>
            </a:r>
            <a:endParaRPr/>
          </a:p>
          <a:p>
            <a:pPr marL="137160" lvl="0" indent="-190500" algn="l" rtl="0">
              <a:lnSpc>
                <a:spcPct val="90000"/>
              </a:lnSpc>
              <a:spcBef>
                <a:spcPts val="2400"/>
              </a:spcBef>
              <a:spcAft>
                <a:spcPts val="0"/>
              </a:spcAft>
              <a:buSzPts val="3000"/>
              <a:buChar char=" "/>
            </a:pPr>
            <a:r>
              <a:rPr lang="en-US"/>
              <a:t>These prayers could be silent or spoken out loud</a:t>
            </a:r>
            <a:endParaRPr/>
          </a:p>
        </p:txBody>
      </p:sp>
      <p:sp>
        <p:nvSpPr>
          <p:cNvPr id="708" name="Google Shape;708;p47"/>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pic>
        <p:nvPicPr>
          <p:cNvPr id="709" name="Google Shape;709;p47"/>
          <p:cNvPicPr preferRelativeResize="0"/>
          <p:nvPr/>
        </p:nvPicPr>
        <p:blipFill rotWithShape="1">
          <a:blip r:embed="rId4">
            <a:alphaModFix/>
          </a:blip>
          <a:srcRect/>
          <a:stretch/>
        </p:blipFill>
        <p:spPr>
          <a:xfrm>
            <a:off x="17602200" y="9689100"/>
            <a:ext cx="542591" cy="548688"/>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714"/>
        <p:cNvGrpSpPr/>
        <p:nvPr/>
      </p:nvGrpSpPr>
      <p:grpSpPr>
        <a:xfrm>
          <a:off x="0" y="0"/>
          <a:ext cx="0" cy="0"/>
          <a:chOff x="0" y="0"/>
          <a:chExt cx="0" cy="0"/>
        </a:xfrm>
      </p:grpSpPr>
      <p:sp>
        <p:nvSpPr>
          <p:cNvPr id="715" name="Google Shape;715;p48"/>
          <p:cNvSpPr txBox="1">
            <a:spLocks noGrp="1"/>
          </p:cNvSpPr>
          <p:nvPr>
            <p:ph type="title"/>
          </p:nvPr>
        </p:nvSpPr>
        <p:spPr>
          <a:xfrm>
            <a:off x="1645920" y="429905"/>
            <a:ext cx="15087600" cy="2176136"/>
          </a:xfrm>
          <a:prstGeom prst="rect">
            <a:avLst/>
          </a:prstGeom>
          <a:noFill/>
          <a:ln>
            <a:noFill/>
          </a:ln>
        </p:spPr>
        <p:txBody>
          <a:bodyPr spcFirstLastPara="1" wrap="square" lIns="91425" tIns="45700" rIns="91425" bIns="45700" anchor="b" anchorCtr="0">
            <a:noAutofit/>
          </a:bodyPr>
          <a:lstStyle/>
          <a:p>
            <a:pPr marL="0" lvl="0" indent="0" algn="l" rtl="0">
              <a:lnSpc>
                <a:spcPct val="85000"/>
              </a:lnSpc>
              <a:spcBef>
                <a:spcPts val="0"/>
              </a:spcBef>
              <a:spcAft>
                <a:spcPts val="0"/>
              </a:spcAft>
              <a:buClr>
                <a:srgbClr val="C00000"/>
              </a:buClr>
              <a:buSzPts val="7200"/>
              <a:buFont typeface="Calibri"/>
              <a:buNone/>
            </a:pPr>
            <a:r>
              <a:rPr lang="en-US">
                <a:solidFill>
                  <a:srgbClr val="C00000"/>
                </a:solidFill>
              </a:rPr>
              <a:t>LINK: </a:t>
            </a:r>
            <a:r>
              <a:rPr lang="en-US"/>
              <a:t>connect people to other resources</a:t>
            </a:r>
            <a:endParaRPr/>
          </a:p>
        </p:txBody>
      </p:sp>
      <p:sp>
        <p:nvSpPr>
          <p:cNvPr id="716" name="Google Shape;716;p48"/>
          <p:cNvSpPr txBox="1">
            <a:spLocks noGrp="1"/>
          </p:cNvSpPr>
          <p:nvPr>
            <p:ph type="body" idx="1"/>
          </p:nvPr>
        </p:nvSpPr>
        <p:spPr>
          <a:xfrm>
            <a:off x="1664117" y="2943860"/>
            <a:ext cx="7802562" cy="4737100"/>
          </a:xfrm>
          <a:prstGeom prst="rect">
            <a:avLst/>
          </a:prstGeom>
          <a:noFill/>
          <a:ln>
            <a:noFill/>
          </a:ln>
        </p:spPr>
        <p:txBody>
          <a:bodyPr spcFirstLastPara="1" wrap="square" lIns="0" tIns="45700" rIns="0" bIns="45700" anchor="t" anchorCtr="0">
            <a:normAutofit/>
          </a:bodyPr>
          <a:lstStyle/>
          <a:p>
            <a:pPr marL="137160" lvl="0" indent="-203200" algn="l" rtl="0">
              <a:lnSpc>
                <a:spcPct val="90000"/>
              </a:lnSpc>
              <a:spcBef>
                <a:spcPts val="0"/>
              </a:spcBef>
              <a:spcAft>
                <a:spcPts val="0"/>
              </a:spcAft>
              <a:buSzPts val="3200"/>
              <a:buChar char=" "/>
            </a:pPr>
            <a:r>
              <a:rPr lang="en-US" sz="3200"/>
              <a:t>If someone does not want help, do not try to impose it. </a:t>
            </a:r>
            <a:endParaRPr/>
          </a:p>
          <a:p>
            <a:pPr marL="576072" lvl="1" indent="-274320" algn="l" rtl="0">
              <a:lnSpc>
                <a:spcPct val="90000"/>
              </a:lnSpc>
              <a:spcBef>
                <a:spcPts val="600"/>
              </a:spcBef>
              <a:spcAft>
                <a:spcPts val="0"/>
              </a:spcAft>
              <a:buSzPts val="3200"/>
              <a:buChar char="◦"/>
            </a:pPr>
            <a:r>
              <a:rPr lang="en-US" sz="3200"/>
              <a:t>Only give accurate information about what you and/or your community may be able to offer, do not offer platitudes or false hope.</a:t>
            </a:r>
            <a:endParaRPr/>
          </a:p>
          <a:p>
            <a:pPr marL="137160" lvl="0" indent="-203200" algn="l" rtl="0">
              <a:lnSpc>
                <a:spcPct val="90000"/>
              </a:lnSpc>
              <a:spcBef>
                <a:spcPts val="2400"/>
              </a:spcBef>
              <a:spcAft>
                <a:spcPts val="0"/>
              </a:spcAft>
              <a:buSzPts val="3200"/>
              <a:buChar char=" "/>
            </a:pPr>
            <a:r>
              <a:rPr lang="en-US" sz="3200"/>
              <a:t>Each region or community can curate a list of local resources that may be of help.</a:t>
            </a:r>
            <a:endParaRPr/>
          </a:p>
          <a:p>
            <a:pPr marL="1124712" lvl="3" indent="-140970" algn="l" rtl="0">
              <a:lnSpc>
                <a:spcPct val="90000"/>
              </a:lnSpc>
              <a:spcBef>
                <a:spcPts val="600"/>
              </a:spcBef>
              <a:spcAft>
                <a:spcPts val="0"/>
              </a:spcAft>
              <a:buSzPts val="2100"/>
              <a:buNone/>
            </a:pPr>
            <a:endParaRPr/>
          </a:p>
          <a:p>
            <a:pPr marL="137160" lvl="0" indent="0" algn="l" rtl="0">
              <a:lnSpc>
                <a:spcPct val="90000"/>
              </a:lnSpc>
              <a:spcBef>
                <a:spcPts val="2400"/>
              </a:spcBef>
              <a:spcAft>
                <a:spcPts val="0"/>
              </a:spcAft>
              <a:buSzPts val="3000"/>
              <a:buNone/>
            </a:pPr>
            <a:endParaRPr/>
          </a:p>
        </p:txBody>
      </p:sp>
      <p:sp>
        <p:nvSpPr>
          <p:cNvPr id="717" name="Google Shape;717;p48"/>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pic>
        <p:nvPicPr>
          <p:cNvPr id="718" name="Google Shape;718;p48" descr="A reception desk in a building&#10;&#10;AI-generated content may be incorrect."/>
          <p:cNvPicPr preferRelativeResize="0"/>
          <p:nvPr/>
        </p:nvPicPr>
        <p:blipFill rotWithShape="1">
          <a:blip r:embed="rId3">
            <a:alphaModFix/>
          </a:blip>
          <a:srcRect/>
          <a:stretch/>
        </p:blipFill>
        <p:spPr>
          <a:xfrm>
            <a:off x="10428288" y="3041650"/>
            <a:ext cx="6305550" cy="42037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23"/>
        <p:cNvGrpSpPr/>
        <p:nvPr/>
      </p:nvGrpSpPr>
      <p:grpSpPr>
        <a:xfrm>
          <a:off x="0" y="0"/>
          <a:ext cx="0" cy="0"/>
          <a:chOff x="0" y="0"/>
          <a:chExt cx="0" cy="0"/>
        </a:xfrm>
      </p:grpSpPr>
      <p:sp>
        <p:nvSpPr>
          <p:cNvPr id="724" name="Google Shape;724;p49"/>
          <p:cNvSpPr txBox="1">
            <a:spLocks noGrp="1"/>
          </p:cNvSpPr>
          <p:nvPr>
            <p:ph type="title"/>
          </p:nvPr>
        </p:nvSpPr>
        <p:spPr>
          <a:xfrm>
            <a:off x="1645920" y="429905"/>
            <a:ext cx="15087600" cy="2176136"/>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7200"/>
              <a:buFont typeface="Calibri"/>
              <a:buNone/>
            </a:pPr>
            <a:r>
              <a:rPr lang="en-US"/>
              <a:t>When additional support is needed</a:t>
            </a:r>
            <a:endParaRPr/>
          </a:p>
        </p:txBody>
      </p:sp>
      <p:sp>
        <p:nvSpPr>
          <p:cNvPr id="725" name="Google Shape;725;p49"/>
          <p:cNvSpPr txBox="1">
            <a:spLocks noGrp="1"/>
          </p:cNvSpPr>
          <p:nvPr>
            <p:ph type="body" idx="1"/>
          </p:nvPr>
        </p:nvSpPr>
        <p:spPr>
          <a:xfrm>
            <a:off x="1645920" y="2768601"/>
            <a:ext cx="15087600" cy="6035040"/>
          </a:xfrm>
          <a:prstGeom prst="rect">
            <a:avLst/>
          </a:prstGeom>
          <a:noFill/>
          <a:ln>
            <a:noFill/>
          </a:ln>
        </p:spPr>
        <p:txBody>
          <a:bodyPr spcFirstLastPara="1" wrap="square" lIns="0" tIns="45700" rIns="0" bIns="45700" anchor="t" anchorCtr="0">
            <a:normAutofit/>
          </a:bodyPr>
          <a:lstStyle/>
          <a:p>
            <a:pPr marL="137160" lvl="0" indent="-190500" algn="l" rtl="0">
              <a:lnSpc>
                <a:spcPct val="90000"/>
              </a:lnSpc>
              <a:spcBef>
                <a:spcPts val="0"/>
              </a:spcBef>
              <a:spcAft>
                <a:spcPts val="0"/>
              </a:spcAft>
              <a:buSzPts val="3000"/>
              <a:buChar char=" "/>
            </a:pPr>
            <a:r>
              <a:rPr lang="en-US"/>
              <a:t>It is cause for immediate concern if someone shows or shares:</a:t>
            </a:r>
            <a:endParaRPr/>
          </a:p>
          <a:p>
            <a:pPr marL="137160" lvl="0" indent="-190500" algn="l" rtl="0">
              <a:lnSpc>
                <a:spcPct val="90000"/>
              </a:lnSpc>
              <a:spcBef>
                <a:spcPts val="2100"/>
              </a:spcBef>
              <a:spcAft>
                <a:spcPts val="0"/>
              </a:spcAft>
              <a:buSzPts val="3000"/>
              <a:buChar char=" "/>
            </a:pPr>
            <a:r>
              <a:rPr lang="en-US"/>
              <a:t>• Unresponsiveness to verbal questions or commands</a:t>
            </a:r>
            <a:endParaRPr/>
          </a:p>
          <a:p>
            <a:pPr marL="137160" lvl="0" indent="-190500" algn="l" rtl="0">
              <a:lnSpc>
                <a:spcPct val="90000"/>
              </a:lnSpc>
              <a:spcBef>
                <a:spcPts val="2100"/>
              </a:spcBef>
              <a:spcAft>
                <a:spcPts val="0"/>
              </a:spcAft>
              <a:buSzPts val="3000"/>
              <a:buChar char=" "/>
            </a:pPr>
            <a:r>
              <a:rPr lang="en-US"/>
              <a:t>• They have no food, water or a place to sleep</a:t>
            </a:r>
            <a:endParaRPr/>
          </a:p>
          <a:p>
            <a:pPr marL="137160" lvl="0" indent="-190500" algn="l" rtl="0">
              <a:lnSpc>
                <a:spcPct val="90000"/>
              </a:lnSpc>
              <a:spcBef>
                <a:spcPts val="2100"/>
              </a:spcBef>
              <a:spcAft>
                <a:spcPts val="0"/>
              </a:spcAft>
              <a:buSzPts val="3000"/>
              <a:buChar char=" "/>
            </a:pPr>
            <a:r>
              <a:rPr lang="en-US"/>
              <a:t>• A loss of control over their behavior and behave in an unpredictable or destructive manner </a:t>
            </a:r>
            <a:endParaRPr/>
          </a:p>
          <a:p>
            <a:pPr marL="137160" lvl="0" indent="-190500" algn="l" rtl="0">
              <a:lnSpc>
                <a:spcPct val="90000"/>
              </a:lnSpc>
              <a:spcBef>
                <a:spcPts val="2100"/>
              </a:spcBef>
              <a:spcAft>
                <a:spcPts val="0"/>
              </a:spcAft>
              <a:buSzPts val="3000"/>
              <a:buChar char=" "/>
            </a:pPr>
            <a:r>
              <a:rPr lang="en-US"/>
              <a:t>• A threat to harm themselves or others, expresses suicidal ideation</a:t>
            </a:r>
            <a:endParaRPr/>
          </a:p>
          <a:p>
            <a:pPr marL="137160" lvl="0" indent="-190500" algn="l" rtl="0">
              <a:lnSpc>
                <a:spcPct val="90000"/>
              </a:lnSpc>
              <a:spcBef>
                <a:spcPts val="2100"/>
              </a:spcBef>
              <a:spcAft>
                <a:spcPts val="0"/>
              </a:spcAft>
              <a:buSzPts val="3000"/>
              <a:buChar char=" "/>
            </a:pPr>
            <a:r>
              <a:rPr lang="en-US"/>
              <a:t>• Significant withdrawal - change in behavior</a:t>
            </a:r>
            <a:endParaRPr/>
          </a:p>
        </p:txBody>
      </p:sp>
      <p:sp>
        <p:nvSpPr>
          <p:cNvPr id="726" name="Google Shape;726;p49"/>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p50"/>
          <p:cNvSpPr txBox="1">
            <a:spLocks noGrp="1"/>
          </p:cNvSpPr>
          <p:nvPr>
            <p:ph type="title"/>
          </p:nvPr>
        </p:nvSpPr>
        <p:spPr>
          <a:xfrm>
            <a:off x="1646238" y="149763"/>
            <a:ext cx="15422880" cy="2176136"/>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6000"/>
              <a:buFont typeface="Calibri"/>
              <a:buNone/>
            </a:pPr>
            <a:r>
              <a:rPr lang="en-US" sz="6000"/>
              <a:t>Concerned someone may wish to harm themselves</a:t>
            </a:r>
            <a:endParaRPr/>
          </a:p>
        </p:txBody>
      </p:sp>
      <p:sp>
        <p:nvSpPr>
          <p:cNvPr id="733" name="Google Shape;733;p50"/>
          <p:cNvSpPr txBox="1">
            <a:spLocks noGrp="1"/>
          </p:cNvSpPr>
          <p:nvPr>
            <p:ph type="body" idx="1"/>
          </p:nvPr>
        </p:nvSpPr>
        <p:spPr>
          <a:xfrm>
            <a:off x="1646238" y="2768600"/>
            <a:ext cx="15087600" cy="6035675"/>
          </a:xfrm>
          <a:prstGeom prst="rect">
            <a:avLst/>
          </a:prstGeom>
          <a:noFill/>
          <a:ln>
            <a:noFill/>
          </a:ln>
        </p:spPr>
        <p:txBody>
          <a:bodyPr spcFirstLastPara="1" wrap="square" lIns="0" tIns="45700" rIns="0" bIns="45700" anchor="t" anchorCtr="0">
            <a:normAutofit/>
          </a:bodyPr>
          <a:lstStyle/>
          <a:p>
            <a:pPr marL="137160" lvl="0" indent="-203200" algn="l" rtl="0">
              <a:lnSpc>
                <a:spcPct val="90000"/>
              </a:lnSpc>
              <a:spcBef>
                <a:spcPts val="0"/>
              </a:spcBef>
              <a:spcAft>
                <a:spcPts val="0"/>
              </a:spcAft>
              <a:buSzPts val="3200"/>
              <a:buChar char=" "/>
            </a:pPr>
            <a:r>
              <a:rPr lang="en-US" sz="3200"/>
              <a:t>Ask the question directly, doing so will not ‘put the idea of suicide’ into someone’s head.</a:t>
            </a:r>
            <a:endParaRPr/>
          </a:p>
          <a:p>
            <a:pPr marL="137160" lvl="0" indent="-203200" algn="l" rtl="0">
              <a:lnSpc>
                <a:spcPct val="90000"/>
              </a:lnSpc>
              <a:spcBef>
                <a:spcPts val="2100"/>
              </a:spcBef>
              <a:spcAft>
                <a:spcPts val="0"/>
              </a:spcAft>
              <a:buSzPts val="3200"/>
              <a:buChar char=" "/>
            </a:pPr>
            <a:r>
              <a:rPr lang="en-US" sz="3200"/>
              <a:t>Ask:</a:t>
            </a:r>
            <a:endParaRPr/>
          </a:p>
          <a:p>
            <a:pPr marL="1399032" lvl="4" indent="-274320" algn="l" rtl="0">
              <a:lnSpc>
                <a:spcPct val="90000"/>
              </a:lnSpc>
              <a:spcBef>
                <a:spcPts val="600"/>
              </a:spcBef>
              <a:spcAft>
                <a:spcPts val="0"/>
              </a:spcAft>
              <a:buSzPts val="3200"/>
              <a:buChar char="◦"/>
            </a:pPr>
            <a:r>
              <a:rPr lang="en-US" sz="3200"/>
              <a:t>1. Are you thinking about suicide? </a:t>
            </a:r>
            <a:endParaRPr/>
          </a:p>
          <a:p>
            <a:pPr marL="1399032" lvl="4" indent="-274320" algn="l" rtl="0">
              <a:lnSpc>
                <a:spcPct val="90000"/>
              </a:lnSpc>
              <a:spcBef>
                <a:spcPts val="900"/>
              </a:spcBef>
              <a:spcAft>
                <a:spcPts val="0"/>
              </a:spcAft>
              <a:buSzPts val="3200"/>
              <a:buChar char="◦"/>
            </a:pPr>
            <a:r>
              <a:rPr lang="en-US" sz="3200"/>
              <a:t>2. Are you thinking about killing yourself?</a:t>
            </a:r>
            <a:endParaRPr/>
          </a:p>
          <a:p>
            <a:pPr marL="137160" lvl="0" indent="-203200" algn="l" rtl="0">
              <a:lnSpc>
                <a:spcPct val="90000"/>
              </a:lnSpc>
              <a:spcBef>
                <a:spcPts val="2400"/>
              </a:spcBef>
              <a:spcAft>
                <a:spcPts val="0"/>
              </a:spcAft>
              <a:buSzPts val="3200"/>
              <a:buChar char=" "/>
            </a:pPr>
            <a:r>
              <a:rPr lang="en-US" sz="3200"/>
              <a:t>This gives the person the opportunity to share if they are feeling this way. This can bring them relief.</a:t>
            </a:r>
            <a:endParaRPr/>
          </a:p>
          <a:p>
            <a:pPr marL="137160" lvl="0" indent="-203200" algn="l" rtl="0">
              <a:lnSpc>
                <a:spcPct val="90000"/>
              </a:lnSpc>
              <a:spcBef>
                <a:spcPts val="2100"/>
              </a:spcBef>
              <a:spcAft>
                <a:spcPts val="0"/>
              </a:spcAft>
              <a:buSzPts val="3200"/>
              <a:buChar char=" "/>
            </a:pPr>
            <a:r>
              <a:rPr lang="en-US" sz="3200"/>
              <a:t>Having this conversation in a clear and direct manner can allow you to connect them to potentially life-saving help.</a:t>
            </a:r>
            <a:endParaRPr/>
          </a:p>
        </p:txBody>
      </p:sp>
      <p:sp>
        <p:nvSpPr>
          <p:cNvPr id="734" name="Google Shape;734;p50"/>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739"/>
        <p:cNvGrpSpPr/>
        <p:nvPr/>
      </p:nvGrpSpPr>
      <p:grpSpPr>
        <a:xfrm>
          <a:off x="0" y="0"/>
          <a:ext cx="0" cy="0"/>
          <a:chOff x="0" y="0"/>
          <a:chExt cx="0" cy="0"/>
        </a:xfrm>
      </p:grpSpPr>
      <p:sp>
        <p:nvSpPr>
          <p:cNvPr id="740" name="Google Shape;740;p51"/>
          <p:cNvSpPr txBox="1">
            <a:spLocks noGrp="1"/>
          </p:cNvSpPr>
          <p:nvPr>
            <p:ph type="title"/>
          </p:nvPr>
        </p:nvSpPr>
        <p:spPr>
          <a:xfrm>
            <a:off x="1645920" y="429905"/>
            <a:ext cx="15087600" cy="2176136"/>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7200"/>
              <a:buFont typeface="Calibri"/>
              <a:buNone/>
            </a:pPr>
            <a:r>
              <a:rPr lang="en-US"/>
              <a:t>What if additional support is needed?</a:t>
            </a:r>
            <a:endParaRPr/>
          </a:p>
        </p:txBody>
      </p:sp>
      <p:sp>
        <p:nvSpPr>
          <p:cNvPr id="741" name="Google Shape;741;p51"/>
          <p:cNvSpPr txBox="1">
            <a:spLocks noGrp="1"/>
          </p:cNvSpPr>
          <p:nvPr>
            <p:ph type="body" idx="1"/>
          </p:nvPr>
        </p:nvSpPr>
        <p:spPr>
          <a:xfrm>
            <a:off x="1581331" y="2932610"/>
            <a:ext cx="9543869" cy="3505199"/>
          </a:xfrm>
          <a:prstGeom prst="rect">
            <a:avLst/>
          </a:prstGeom>
          <a:noFill/>
          <a:ln>
            <a:noFill/>
          </a:ln>
        </p:spPr>
        <p:txBody>
          <a:bodyPr spcFirstLastPara="1" wrap="square" lIns="0" tIns="45700" rIns="0" bIns="45700" anchor="t" anchorCtr="0">
            <a:normAutofit fontScale="70000" lnSpcReduction="20000"/>
          </a:bodyPr>
          <a:lstStyle/>
          <a:p>
            <a:pPr marL="137160" lvl="0" indent="-204470" algn="l" rtl="0">
              <a:lnSpc>
                <a:spcPct val="90000"/>
              </a:lnSpc>
              <a:spcBef>
                <a:spcPts val="0"/>
              </a:spcBef>
              <a:spcAft>
                <a:spcPts val="0"/>
              </a:spcAft>
              <a:buSzPct val="100000"/>
              <a:buChar char=" "/>
            </a:pPr>
            <a:r>
              <a:rPr lang="en-US" sz="4600"/>
              <a:t>When in doubt – CONSULT!</a:t>
            </a:r>
            <a:endParaRPr/>
          </a:p>
          <a:p>
            <a:pPr marL="137160" lvl="0" indent="-204470" algn="l" rtl="0">
              <a:lnSpc>
                <a:spcPct val="120000"/>
              </a:lnSpc>
              <a:spcBef>
                <a:spcPts val="2100"/>
              </a:spcBef>
              <a:spcAft>
                <a:spcPts val="0"/>
              </a:spcAft>
              <a:buSzPct val="100000"/>
              <a:buChar char=" "/>
            </a:pPr>
            <a:r>
              <a:rPr lang="en-US" sz="4600" i="1"/>
              <a:t>- If someone’s life is in immediate danger, this is a crisis - contact medical, safety, or mental health professionals. </a:t>
            </a:r>
            <a:endParaRPr/>
          </a:p>
          <a:p>
            <a:pPr marL="137160" lvl="0" indent="-204470" algn="l" rtl="0">
              <a:lnSpc>
                <a:spcPct val="120000"/>
              </a:lnSpc>
              <a:spcBef>
                <a:spcPts val="2100"/>
              </a:spcBef>
              <a:spcAft>
                <a:spcPts val="0"/>
              </a:spcAft>
              <a:buSzPct val="100000"/>
              <a:buChar char=" "/>
            </a:pPr>
            <a:r>
              <a:rPr lang="en-US" sz="4600"/>
              <a:t>- Do not leave a person who is at risk unattended until help has arrived or you have reached a place where you can get more help. </a:t>
            </a:r>
            <a:endParaRPr/>
          </a:p>
          <a:p>
            <a:pPr marL="137160" lvl="0" indent="0" algn="l" rtl="0">
              <a:lnSpc>
                <a:spcPct val="90000"/>
              </a:lnSpc>
              <a:spcBef>
                <a:spcPts val="2100"/>
              </a:spcBef>
              <a:spcAft>
                <a:spcPts val="0"/>
              </a:spcAft>
              <a:buSzPct val="100000"/>
              <a:buNone/>
            </a:pPr>
            <a:endParaRPr/>
          </a:p>
        </p:txBody>
      </p:sp>
      <p:sp>
        <p:nvSpPr>
          <p:cNvPr id="742" name="Google Shape;742;p51"/>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pic>
        <p:nvPicPr>
          <p:cNvPr id="743" name="Google Shape;743;p51" descr="A yellow smiley face on a road&#10;&#10;AI-generated content may be incorrect."/>
          <p:cNvPicPr preferRelativeResize="0"/>
          <p:nvPr/>
        </p:nvPicPr>
        <p:blipFill rotWithShape="1">
          <a:blip r:embed="rId3">
            <a:alphaModFix/>
          </a:blip>
          <a:srcRect/>
          <a:stretch/>
        </p:blipFill>
        <p:spPr>
          <a:xfrm>
            <a:off x="11448868" y="2769325"/>
            <a:ext cx="5257801" cy="3505200"/>
          </a:xfrm>
          <a:prstGeom prst="rect">
            <a:avLst/>
          </a:prstGeom>
          <a:noFill/>
          <a:ln>
            <a:noFill/>
          </a:ln>
        </p:spPr>
      </p:pic>
      <p:sp>
        <p:nvSpPr>
          <p:cNvPr id="744" name="Google Shape;744;p51"/>
          <p:cNvSpPr txBox="1"/>
          <p:nvPr/>
        </p:nvSpPr>
        <p:spPr>
          <a:xfrm>
            <a:off x="1544116" y="6437809"/>
            <a:ext cx="15087600" cy="15696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chemeClr val="dk1"/>
                </a:solidFill>
                <a:latin typeface="Calibri"/>
                <a:ea typeface="Calibri"/>
                <a:cs typeface="Calibri"/>
                <a:sym typeface="Calibri"/>
              </a:rPr>
              <a:t>- Know who you can turn to for assistance: supervisor, mental health professional, crisis help line.</a:t>
            </a:r>
            <a:endParaRPr/>
          </a:p>
          <a:p>
            <a:pPr marL="0" marR="0" lvl="0" indent="0" algn="l" rtl="0">
              <a:spcBef>
                <a:spcPts val="0"/>
              </a:spcBef>
              <a:spcAft>
                <a:spcPts val="0"/>
              </a:spcAft>
              <a:buNone/>
            </a:pPr>
            <a:endParaRPr sz="3200">
              <a:solidFill>
                <a:schemeClr val="dk1"/>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sp>
        <p:nvSpPr>
          <p:cNvPr id="750" name="Google Shape;750;p52"/>
          <p:cNvSpPr txBox="1">
            <a:spLocks noGrp="1"/>
          </p:cNvSpPr>
          <p:nvPr>
            <p:ph type="title"/>
          </p:nvPr>
        </p:nvSpPr>
        <p:spPr>
          <a:xfrm>
            <a:off x="1645920" y="429905"/>
            <a:ext cx="15087600" cy="2176136"/>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7200"/>
              <a:buFont typeface="Calibri"/>
              <a:buNone/>
            </a:pPr>
            <a:r>
              <a:rPr lang="en-US"/>
              <a:t>Someone may remain/become agitated</a:t>
            </a:r>
            <a:endParaRPr/>
          </a:p>
        </p:txBody>
      </p:sp>
      <p:sp>
        <p:nvSpPr>
          <p:cNvPr id="751" name="Google Shape;751;p52"/>
          <p:cNvSpPr txBox="1">
            <a:spLocks noGrp="1"/>
          </p:cNvSpPr>
          <p:nvPr>
            <p:ph type="body" idx="1"/>
          </p:nvPr>
        </p:nvSpPr>
        <p:spPr>
          <a:xfrm>
            <a:off x="1645920" y="2768601"/>
            <a:ext cx="14356080" cy="6035040"/>
          </a:xfrm>
          <a:prstGeom prst="rect">
            <a:avLst/>
          </a:prstGeom>
          <a:noFill/>
          <a:ln>
            <a:noFill/>
          </a:ln>
        </p:spPr>
        <p:txBody>
          <a:bodyPr spcFirstLastPara="1" wrap="square" lIns="0" tIns="45700" rIns="0" bIns="45700" anchor="t" anchorCtr="0">
            <a:normAutofit/>
          </a:bodyPr>
          <a:lstStyle/>
          <a:p>
            <a:pPr marL="137160" lvl="0" indent="-203200" algn="l" rtl="0">
              <a:lnSpc>
                <a:spcPct val="90000"/>
              </a:lnSpc>
              <a:spcBef>
                <a:spcPts val="0"/>
              </a:spcBef>
              <a:spcAft>
                <a:spcPts val="0"/>
              </a:spcAft>
              <a:buSzPts val="3200"/>
              <a:buChar char=" "/>
            </a:pPr>
            <a:r>
              <a:rPr lang="en-US" sz="3200"/>
              <a:t>Refuse to follow directions</a:t>
            </a:r>
            <a:endParaRPr/>
          </a:p>
          <a:p>
            <a:pPr marL="137160" lvl="0" indent="-203200" algn="l" rtl="0">
              <a:lnSpc>
                <a:spcPct val="90000"/>
              </a:lnSpc>
              <a:spcBef>
                <a:spcPts val="2100"/>
              </a:spcBef>
              <a:spcAft>
                <a:spcPts val="0"/>
              </a:spcAft>
              <a:buSzPts val="3200"/>
              <a:buChar char=" "/>
            </a:pPr>
            <a:r>
              <a:rPr lang="en-US" sz="3200"/>
              <a:t>Experience loss of control, becoming verbally agitated</a:t>
            </a:r>
            <a:endParaRPr/>
          </a:p>
          <a:p>
            <a:pPr marL="137160" lvl="0" indent="-203200" algn="l" rtl="0">
              <a:lnSpc>
                <a:spcPct val="90000"/>
              </a:lnSpc>
              <a:spcBef>
                <a:spcPts val="2100"/>
              </a:spcBef>
              <a:spcAft>
                <a:spcPts val="0"/>
              </a:spcAft>
              <a:buSzPts val="3200"/>
              <a:buChar char=" "/>
            </a:pPr>
            <a:r>
              <a:rPr lang="en-US" sz="3200"/>
              <a:t>Become threatening</a:t>
            </a:r>
            <a:endParaRPr/>
          </a:p>
          <a:p>
            <a:pPr marL="137160" lvl="0" indent="-203200" algn="l" rtl="0">
              <a:lnSpc>
                <a:spcPct val="90000"/>
              </a:lnSpc>
              <a:spcBef>
                <a:spcPts val="2100"/>
              </a:spcBef>
              <a:spcAft>
                <a:spcPts val="0"/>
              </a:spcAft>
              <a:buSzPts val="3200"/>
              <a:buChar char=" "/>
            </a:pPr>
            <a:r>
              <a:rPr lang="en-US" sz="3200"/>
              <a:t>It is usually not personal</a:t>
            </a:r>
            <a:endParaRPr/>
          </a:p>
          <a:p>
            <a:pPr marL="137160" lvl="0" indent="-203200" algn="l" rtl="0">
              <a:lnSpc>
                <a:spcPct val="90000"/>
              </a:lnSpc>
              <a:spcBef>
                <a:spcPts val="2100"/>
              </a:spcBef>
              <a:spcAft>
                <a:spcPts val="0"/>
              </a:spcAft>
              <a:buSzPts val="3200"/>
              <a:buChar char=" "/>
            </a:pPr>
            <a:r>
              <a:rPr lang="en-US" sz="3200"/>
              <a:t>This may be their reaction to a distressing situation, and it likely has nothing to do with you.</a:t>
            </a:r>
            <a:endParaRPr/>
          </a:p>
          <a:p>
            <a:pPr marL="137160" lvl="0" indent="0" algn="l" rtl="0">
              <a:lnSpc>
                <a:spcPct val="90000"/>
              </a:lnSpc>
              <a:spcBef>
                <a:spcPts val="2100"/>
              </a:spcBef>
              <a:spcAft>
                <a:spcPts val="0"/>
              </a:spcAft>
              <a:buSzPts val="3200"/>
              <a:buNone/>
            </a:pPr>
            <a:endParaRPr sz="3200"/>
          </a:p>
          <a:p>
            <a:pPr marL="137160" lvl="0" indent="0" algn="l" rtl="0">
              <a:lnSpc>
                <a:spcPct val="90000"/>
              </a:lnSpc>
              <a:spcBef>
                <a:spcPts val="2100"/>
              </a:spcBef>
              <a:spcAft>
                <a:spcPts val="0"/>
              </a:spcAft>
              <a:buSzPts val="3000"/>
              <a:buNone/>
            </a:pPr>
            <a:endParaRPr/>
          </a:p>
          <a:p>
            <a:pPr marL="137160" lvl="0" indent="0" algn="l" rtl="0">
              <a:lnSpc>
                <a:spcPct val="90000"/>
              </a:lnSpc>
              <a:spcBef>
                <a:spcPts val="2100"/>
              </a:spcBef>
              <a:spcAft>
                <a:spcPts val="0"/>
              </a:spcAft>
              <a:buSzPts val="3000"/>
              <a:buNone/>
            </a:pPr>
            <a:endParaRPr/>
          </a:p>
        </p:txBody>
      </p:sp>
      <p:sp>
        <p:nvSpPr>
          <p:cNvPr id="752" name="Google Shape;752;p52"/>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57"/>
        <p:cNvGrpSpPr/>
        <p:nvPr/>
      </p:nvGrpSpPr>
      <p:grpSpPr>
        <a:xfrm>
          <a:off x="0" y="0"/>
          <a:ext cx="0" cy="0"/>
          <a:chOff x="0" y="0"/>
          <a:chExt cx="0" cy="0"/>
        </a:xfrm>
      </p:grpSpPr>
      <p:sp>
        <p:nvSpPr>
          <p:cNvPr id="758" name="Google Shape;758;p53"/>
          <p:cNvSpPr txBox="1">
            <a:spLocks noGrp="1"/>
          </p:cNvSpPr>
          <p:nvPr>
            <p:ph type="title"/>
          </p:nvPr>
        </p:nvSpPr>
        <p:spPr>
          <a:xfrm>
            <a:off x="1828800" y="874712"/>
            <a:ext cx="15087600" cy="1450975"/>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85000"/>
              </a:lnSpc>
              <a:spcBef>
                <a:spcPts val="0"/>
              </a:spcBef>
              <a:spcAft>
                <a:spcPts val="0"/>
              </a:spcAft>
              <a:buClr>
                <a:srgbClr val="3F3F3F"/>
              </a:buClr>
              <a:buSzPct val="100000"/>
              <a:buFont typeface="Calibri"/>
              <a:buNone/>
            </a:pPr>
            <a:br>
              <a:rPr lang="en-US" b="1"/>
            </a:br>
            <a:r>
              <a:rPr lang="en-US"/>
              <a:t>If someone is agitated</a:t>
            </a:r>
            <a:endParaRPr/>
          </a:p>
        </p:txBody>
      </p:sp>
      <p:sp>
        <p:nvSpPr>
          <p:cNvPr id="759" name="Google Shape;759;p53"/>
          <p:cNvSpPr txBox="1">
            <a:spLocks noGrp="1"/>
          </p:cNvSpPr>
          <p:nvPr>
            <p:ph type="body" idx="1"/>
          </p:nvPr>
        </p:nvSpPr>
        <p:spPr>
          <a:xfrm>
            <a:off x="1828800" y="2933700"/>
            <a:ext cx="14935200" cy="5029200"/>
          </a:xfrm>
          <a:prstGeom prst="rect">
            <a:avLst/>
          </a:prstGeom>
          <a:noFill/>
          <a:ln>
            <a:noFill/>
          </a:ln>
        </p:spPr>
        <p:txBody>
          <a:bodyPr spcFirstLastPara="1" wrap="square" lIns="0" tIns="45700" rIns="0" bIns="45700" anchor="t" anchorCtr="0">
            <a:normAutofit/>
          </a:bodyPr>
          <a:lstStyle/>
          <a:p>
            <a:pPr marL="0" lvl="0" indent="0" algn="l" rtl="0">
              <a:lnSpc>
                <a:spcPct val="90000"/>
              </a:lnSpc>
              <a:spcBef>
                <a:spcPts val="0"/>
              </a:spcBef>
              <a:spcAft>
                <a:spcPts val="0"/>
              </a:spcAft>
              <a:buSzPts val="3200"/>
              <a:buNone/>
            </a:pPr>
            <a:r>
              <a:rPr lang="en-US" sz="3200"/>
              <a:t>If it is safe to do so, attempt to de-escalate.</a:t>
            </a:r>
            <a:endParaRPr/>
          </a:p>
          <a:p>
            <a:pPr marL="0" lvl="0" indent="0" algn="l" rtl="0">
              <a:lnSpc>
                <a:spcPct val="90000"/>
              </a:lnSpc>
              <a:spcBef>
                <a:spcPts val="2100"/>
              </a:spcBef>
              <a:spcAft>
                <a:spcPts val="0"/>
              </a:spcAft>
              <a:buSzPts val="3200"/>
              <a:buNone/>
            </a:pPr>
            <a:r>
              <a:rPr lang="en-US" sz="3200"/>
              <a:t>Be kind, calm and compassionate and:</a:t>
            </a:r>
            <a:endParaRPr/>
          </a:p>
          <a:p>
            <a:pPr marL="576072" lvl="1" indent="-274320" algn="l" rtl="0">
              <a:lnSpc>
                <a:spcPct val="90000"/>
              </a:lnSpc>
              <a:spcBef>
                <a:spcPts val="600"/>
              </a:spcBef>
              <a:spcAft>
                <a:spcPts val="0"/>
              </a:spcAft>
              <a:buSzPts val="3200"/>
              <a:buChar char="◦"/>
            </a:pPr>
            <a:r>
              <a:rPr lang="en-US" sz="3200"/>
              <a:t>Be sure everyone involved is safe and has a clear exit from the area. </a:t>
            </a:r>
            <a:endParaRPr/>
          </a:p>
          <a:p>
            <a:pPr marL="576072" lvl="1" indent="-274320" algn="l" rtl="0">
              <a:lnSpc>
                <a:spcPct val="90000"/>
              </a:lnSpc>
              <a:spcBef>
                <a:spcPts val="900"/>
              </a:spcBef>
              <a:spcAft>
                <a:spcPts val="0"/>
              </a:spcAft>
              <a:buSzPts val="3200"/>
              <a:buChar char="◦"/>
            </a:pPr>
            <a:r>
              <a:rPr lang="en-US" sz="3200"/>
              <a:t>If anyone’s safety is at risk, call an appropriate mental health or safety professional.</a:t>
            </a:r>
            <a:endParaRPr/>
          </a:p>
          <a:p>
            <a:pPr marL="576072" lvl="1" indent="-274320" algn="l" rtl="0">
              <a:lnSpc>
                <a:spcPct val="90000"/>
              </a:lnSpc>
              <a:spcBef>
                <a:spcPts val="900"/>
              </a:spcBef>
              <a:spcAft>
                <a:spcPts val="0"/>
              </a:spcAft>
              <a:buSzPts val="3200"/>
              <a:buChar char="◦"/>
            </a:pPr>
            <a:r>
              <a:rPr lang="en-US" sz="3200"/>
              <a:t>Express patience and compassion in your words and manner, reflect the love of Jesus.</a:t>
            </a:r>
            <a:endParaRPr/>
          </a:p>
          <a:p>
            <a:pPr marL="576072" lvl="1" indent="-274320" algn="l" rtl="0">
              <a:lnSpc>
                <a:spcPct val="90000"/>
              </a:lnSpc>
              <a:spcBef>
                <a:spcPts val="900"/>
              </a:spcBef>
              <a:spcAft>
                <a:spcPts val="0"/>
              </a:spcAft>
              <a:buSzPts val="3200"/>
              <a:buChar char="◦"/>
            </a:pPr>
            <a:r>
              <a:rPr lang="en-US" sz="3200"/>
              <a:t>If the situation cannot be resolved, if de-escalation is not possible, call an appropriate professional.</a:t>
            </a:r>
            <a:endParaRPr/>
          </a:p>
        </p:txBody>
      </p:sp>
      <p:sp>
        <p:nvSpPr>
          <p:cNvPr id="760" name="Google Shape;760;p53"/>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765"/>
        <p:cNvGrpSpPr/>
        <p:nvPr/>
      </p:nvGrpSpPr>
      <p:grpSpPr>
        <a:xfrm>
          <a:off x="0" y="0"/>
          <a:ext cx="0" cy="0"/>
          <a:chOff x="0" y="0"/>
          <a:chExt cx="0" cy="0"/>
        </a:xfrm>
      </p:grpSpPr>
      <p:sp>
        <p:nvSpPr>
          <p:cNvPr id="766" name="Google Shape;766;p54"/>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350"/>
              <a:buFont typeface="Calibri"/>
              <a:buNone/>
            </a:pPr>
            <a:r>
              <a:rPr lang="en-US" sz="1350" b="0" i="0" u="none" strike="noStrike" cap="none">
                <a:solidFill>
                  <a:srgbClr val="FFFFFF"/>
                </a:solidFill>
                <a:latin typeface="Calibri"/>
                <a:ea typeface="Calibri"/>
                <a:cs typeface="Calibri"/>
                <a:sym typeface="Calibri"/>
              </a:rPr>
              <a:t>INTERNATIONAL ASSOCIATION OF CATHOLIC MENTAL HEALTH MINISTERS</a:t>
            </a:r>
            <a:endParaRPr/>
          </a:p>
        </p:txBody>
      </p:sp>
      <p:sp>
        <p:nvSpPr>
          <p:cNvPr id="767" name="Google Shape;767;p54"/>
          <p:cNvSpPr txBox="1"/>
          <p:nvPr/>
        </p:nvSpPr>
        <p:spPr>
          <a:xfrm>
            <a:off x="5334000" y="342900"/>
            <a:ext cx="7620000"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800"/>
              <a:buFont typeface="Calibri"/>
              <a:buNone/>
            </a:pPr>
            <a:r>
              <a:rPr lang="en-US" sz="4800" b="0" i="0" u="none" strike="noStrike" cap="none">
                <a:solidFill>
                  <a:srgbClr val="C00000"/>
                </a:solidFill>
                <a:latin typeface="Calibri"/>
                <a:ea typeface="Calibri"/>
                <a:cs typeface="Calibri"/>
                <a:sym typeface="Calibri"/>
              </a:rPr>
              <a:t>Vignette 4-A: </a:t>
            </a:r>
            <a:r>
              <a:rPr lang="en-US" sz="4800">
                <a:solidFill>
                  <a:srgbClr val="C00000"/>
                </a:solidFill>
                <a:latin typeface="Calibri"/>
                <a:ea typeface="Calibri"/>
                <a:cs typeface="Calibri"/>
                <a:sym typeface="Calibri"/>
              </a:rPr>
              <a:t>Psychosis</a:t>
            </a:r>
            <a:endParaRPr sz="4800" b="0" i="0" u="none" strike="noStrike" cap="none">
              <a:solidFill>
                <a:srgbClr val="C00000"/>
              </a:solidFill>
              <a:latin typeface="Calibri"/>
              <a:ea typeface="Calibri"/>
              <a:cs typeface="Calibri"/>
              <a:sym typeface="Calibri"/>
            </a:endParaRPr>
          </a:p>
        </p:txBody>
      </p:sp>
      <p:sp>
        <p:nvSpPr>
          <p:cNvPr id="768" name="Google Shape;768;p54"/>
          <p:cNvSpPr txBox="1"/>
          <p:nvPr/>
        </p:nvSpPr>
        <p:spPr>
          <a:xfrm>
            <a:off x="1905000" y="1465570"/>
            <a:ext cx="14478000" cy="73558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i="1">
                <a:solidFill>
                  <a:schemeClr val="dk1"/>
                </a:solidFill>
                <a:latin typeface="Calibri"/>
                <a:ea typeface="Calibri"/>
                <a:cs typeface="Calibri"/>
                <a:sym typeface="Calibri"/>
              </a:rPr>
              <a:t>SETTING: Parish hall kitchen. LUCY (40s) is washing dishes alone after a parish event. She’s visibly tense, jumping at sounds. CAROL enters.</a:t>
            </a:r>
            <a:endParaRPr/>
          </a:p>
          <a:p>
            <a:pPr marL="0" marR="0" lvl="0" indent="0" algn="l" rtl="0">
              <a:spcBef>
                <a:spcPts val="600"/>
              </a:spcBef>
              <a:spcAft>
                <a:spcPts val="0"/>
              </a:spcAft>
              <a:buNone/>
            </a:pPr>
            <a:endParaRPr sz="1200" i="1">
              <a:solidFill>
                <a:schemeClr val="dk1"/>
              </a:solidFill>
              <a:latin typeface="Calibri"/>
              <a:ea typeface="Calibri"/>
              <a:cs typeface="Calibri"/>
              <a:sym typeface="Calibri"/>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CAROL: Lucy! There you are, hiding in the kitchen again.</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LUCY: (lowers voice, moves closer) Carol, can I tell you something? Something's going on. I think... I think people are watching me.</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CAROL: (laughs lightly) Watching you? What do you mean?</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LUCY: I know it sounds crazy. But there are these cars that keep parking outside my house. The same cars, different days. And my neighbor - he's been talking to people. I've seen him. And at work, people stop talking when I walk in the room.</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CAROL: Lucy, honey - I think you're just stressed. Everyone's stressed right now.</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LUCY: No, it's not stress. This is real. Something is happening. I've been keeping notes, writing down license plates, times...</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CAROL: (gently but dismissively) Oh, Lucy. I think you might be overthinking this. You’ve always been a little anxious, right? Maybe you need a vacation.</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773"/>
        <p:cNvGrpSpPr/>
        <p:nvPr/>
      </p:nvGrpSpPr>
      <p:grpSpPr>
        <a:xfrm>
          <a:off x="0" y="0"/>
          <a:ext cx="0" cy="0"/>
          <a:chOff x="0" y="0"/>
          <a:chExt cx="0" cy="0"/>
        </a:xfrm>
      </p:grpSpPr>
      <p:sp>
        <p:nvSpPr>
          <p:cNvPr id="774" name="Google Shape;774;p55"/>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350"/>
              <a:buFont typeface="Calibri"/>
              <a:buNone/>
            </a:pPr>
            <a:r>
              <a:rPr lang="en-US" sz="1350" b="0" i="0" u="none" strike="noStrike" cap="none">
                <a:solidFill>
                  <a:srgbClr val="FFFFFF"/>
                </a:solidFill>
                <a:latin typeface="Calibri"/>
                <a:ea typeface="Calibri"/>
                <a:cs typeface="Calibri"/>
                <a:sym typeface="Calibri"/>
              </a:rPr>
              <a:t>INTERNATIONAL ASSOCIATION OF CATHOLIC MENTAL HEALTH MINISTERS</a:t>
            </a:r>
            <a:endParaRPr/>
          </a:p>
        </p:txBody>
      </p:sp>
      <p:sp>
        <p:nvSpPr>
          <p:cNvPr id="775" name="Google Shape;775;p55"/>
          <p:cNvSpPr txBox="1"/>
          <p:nvPr/>
        </p:nvSpPr>
        <p:spPr>
          <a:xfrm>
            <a:off x="4572000" y="420366"/>
            <a:ext cx="8001000"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800"/>
              <a:buFont typeface="Calibri"/>
              <a:buNone/>
            </a:pPr>
            <a:r>
              <a:rPr lang="en-US" sz="4800" b="0" i="0" u="none" strike="noStrike" cap="none">
                <a:solidFill>
                  <a:srgbClr val="C00000"/>
                </a:solidFill>
                <a:latin typeface="Calibri"/>
                <a:ea typeface="Calibri"/>
                <a:cs typeface="Calibri"/>
                <a:sym typeface="Calibri"/>
              </a:rPr>
              <a:t>Vignette 4-A (cont.): Psychosis</a:t>
            </a:r>
            <a:endParaRPr/>
          </a:p>
        </p:txBody>
      </p:sp>
      <p:sp>
        <p:nvSpPr>
          <p:cNvPr id="776" name="Google Shape;776;p55"/>
          <p:cNvSpPr txBox="1"/>
          <p:nvPr/>
        </p:nvSpPr>
        <p:spPr>
          <a:xfrm>
            <a:off x="1866900" y="1333500"/>
            <a:ext cx="14554200" cy="744819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LUCY: (frustrated) I'm not anxious. I'm telling you what I've seen. Why won't anyone believe me?</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CAROL: I believe that you believe it. But think about it rationally - why would anyone watch you? There's no reason for that.</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LUCY: (defensive) I don't know why. But I know what I see.</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CAROL: Look, I'm not trying to dismiss you. But I really think this is anxiety. Maybe talk to your doctor about medication? Something to take the edge off?</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LUCY: (pulling back) I'm not crazy. I don't need medication.</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CAROL: I didn't say you were crazy. I just think you're under a lot of stress and your mind is playing tricks on you. </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LUCY: (turns back to dishes) I'm fine. Really. Forget I said anything.</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CAROL: (after a pause) Lucy, don't be like that. I'm trying to help. I'm sure it will all seem less scary after a good night's sleep. (Carol exits. Lucy stares at the dishes, more alone and more frightened than before.)</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781"/>
        <p:cNvGrpSpPr/>
        <p:nvPr/>
      </p:nvGrpSpPr>
      <p:grpSpPr>
        <a:xfrm>
          <a:off x="0" y="0"/>
          <a:ext cx="0" cy="0"/>
          <a:chOff x="0" y="0"/>
          <a:chExt cx="0" cy="0"/>
        </a:xfrm>
      </p:grpSpPr>
      <p:sp>
        <p:nvSpPr>
          <p:cNvPr id="782" name="Google Shape;782;p56"/>
          <p:cNvSpPr txBox="1">
            <a:spLocks noGrp="1"/>
          </p:cNvSpPr>
          <p:nvPr>
            <p:ph type="title"/>
          </p:nvPr>
        </p:nvSpPr>
        <p:spPr>
          <a:xfrm>
            <a:off x="1809750" y="1257300"/>
            <a:ext cx="15087600" cy="1122682"/>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7200"/>
              <a:buFont typeface="Calibri"/>
              <a:buNone/>
            </a:pPr>
            <a:r>
              <a:rPr lang="en-US"/>
              <a:t>Vignette 4A - Psychosis</a:t>
            </a:r>
            <a:endParaRPr/>
          </a:p>
        </p:txBody>
      </p:sp>
      <p:sp>
        <p:nvSpPr>
          <p:cNvPr id="783" name="Google Shape;783;p56"/>
          <p:cNvSpPr txBox="1">
            <a:spLocks noGrp="1"/>
          </p:cNvSpPr>
          <p:nvPr>
            <p:ph type="body" idx="1"/>
          </p:nvPr>
        </p:nvSpPr>
        <p:spPr>
          <a:xfrm>
            <a:off x="1809750" y="3009900"/>
            <a:ext cx="14725650" cy="5638800"/>
          </a:xfrm>
          <a:prstGeom prst="rect">
            <a:avLst/>
          </a:prstGeom>
          <a:noFill/>
          <a:ln>
            <a:noFill/>
          </a:ln>
        </p:spPr>
        <p:txBody>
          <a:bodyPr spcFirstLastPara="1" wrap="square" lIns="0" tIns="45700" rIns="0" bIns="45700" anchor="t" anchorCtr="0">
            <a:normAutofit/>
          </a:bodyPr>
          <a:lstStyle/>
          <a:p>
            <a:pPr marL="576072" lvl="1" indent="-279400" algn="l" rtl="0">
              <a:lnSpc>
                <a:spcPct val="90000"/>
              </a:lnSpc>
              <a:spcBef>
                <a:spcPts val="0"/>
              </a:spcBef>
              <a:spcAft>
                <a:spcPts val="0"/>
              </a:spcAft>
              <a:buSzPts val="4400"/>
              <a:buChar char="◦"/>
            </a:pPr>
            <a:r>
              <a:rPr lang="en-US" sz="4400"/>
              <a:t>What did you observe?</a:t>
            </a:r>
            <a:endParaRPr/>
          </a:p>
          <a:p>
            <a:pPr marL="576072" lvl="1" indent="-279400" algn="l" rtl="0">
              <a:lnSpc>
                <a:spcPct val="90000"/>
              </a:lnSpc>
              <a:spcBef>
                <a:spcPts val="900"/>
              </a:spcBef>
              <a:spcAft>
                <a:spcPts val="0"/>
              </a:spcAft>
              <a:buSzPts val="4400"/>
              <a:buChar char="◦"/>
            </a:pPr>
            <a:r>
              <a:rPr lang="en-US" sz="4400"/>
              <a:t>How would you feel if someone behaved in this way if you were in distress and needed help?</a:t>
            </a:r>
            <a:endParaRPr/>
          </a:p>
          <a:p>
            <a:pPr marL="576072" lvl="1" indent="-71120" algn="l" rtl="0">
              <a:lnSpc>
                <a:spcPct val="90000"/>
              </a:lnSpc>
              <a:spcBef>
                <a:spcPts val="900"/>
              </a:spcBef>
              <a:spcAft>
                <a:spcPts val="0"/>
              </a:spcAft>
              <a:buSzPts val="3200"/>
              <a:buNone/>
            </a:pPr>
            <a:endParaRPr sz="3200"/>
          </a:p>
          <a:p>
            <a:pPr marL="301752" lvl="1" indent="0" algn="l" rtl="0">
              <a:lnSpc>
                <a:spcPct val="90000"/>
              </a:lnSpc>
              <a:spcBef>
                <a:spcPts val="900"/>
              </a:spcBef>
              <a:spcAft>
                <a:spcPts val="0"/>
              </a:spcAft>
              <a:buSzPts val="2700"/>
              <a:buNone/>
            </a:pPr>
            <a:endParaRPr/>
          </a:p>
        </p:txBody>
      </p:sp>
      <p:sp>
        <p:nvSpPr>
          <p:cNvPr id="784" name="Google Shape;784;p56"/>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350"/>
              <a:buFont typeface="Calibri"/>
              <a:buNone/>
            </a:pPr>
            <a:r>
              <a:rPr lang="en-US" sz="1350" b="0" i="0" u="none" strike="noStrike" cap="none">
                <a:solidFill>
                  <a:srgbClr val="FFFFFF"/>
                </a:solidFill>
                <a:latin typeface="Calibri"/>
                <a:ea typeface="Calibri"/>
                <a:cs typeface="Calibri"/>
                <a:sym typeface="Calibri"/>
              </a:rPr>
              <a:t>INTERNATIONAL ASSOCIATION OF CATHOLIC MENTAL HEALTH MINISTERS</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789"/>
        <p:cNvGrpSpPr/>
        <p:nvPr/>
      </p:nvGrpSpPr>
      <p:grpSpPr>
        <a:xfrm>
          <a:off x="0" y="0"/>
          <a:ext cx="0" cy="0"/>
          <a:chOff x="0" y="0"/>
          <a:chExt cx="0" cy="0"/>
        </a:xfrm>
      </p:grpSpPr>
      <p:sp>
        <p:nvSpPr>
          <p:cNvPr id="790" name="Google Shape;790;p57"/>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350"/>
              <a:buFont typeface="Calibri"/>
              <a:buNone/>
            </a:pPr>
            <a:r>
              <a:rPr lang="en-US" sz="1350" b="0" i="0" u="none" strike="noStrike" cap="none">
                <a:solidFill>
                  <a:srgbClr val="FFFFFF"/>
                </a:solidFill>
                <a:latin typeface="Calibri"/>
                <a:ea typeface="Calibri"/>
                <a:cs typeface="Calibri"/>
                <a:sym typeface="Calibri"/>
              </a:rPr>
              <a:t>INTERNATIONAL ASSOCIATION OF CATHOLIC MENTAL HEALTH MINISTERS</a:t>
            </a:r>
            <a:endParaRPr/>
          </a:p>
        </p:txBody>
      </p:sp>
      <p:sp>
        <p:nvSpPr>
          <p:cNvPr id="791" name="Google Shape;791;p57"/>
          <p:cNvSpPr txBox="1"/>
          <p:nvPr/>
        </p:nvSpPr>
        <p:spPr>
          <a:xfrm>
            <a:off x="4267200" y="215776"/>
            <a:ext cx="8496284"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800"/>
              <a:buFont typeface="Calibri"/>
              <a:buNone/>
            </a:pPr>
            <a:r>
              <a:rPr lang="en-US" sz="4800" b="0" i="0" u="none" strike="noStrike" cap="none">
                <a:solidFill>
                  <a:srgbClr val="C00000"/>
                </a:solidFill>
                <a:latin typeface="Calibri"/>
                <a:ea typeface="Calibri"/>
                <a:cs typeface="Calibri"/>
                <a:sym typeface="Calibri"/>
              </a:rPr>
              <a:t>Vignette 4-B: PFA</a:t>
            </a:r>
            <a:r>
              <a:rPr lang="en-US" sz="4800">
                <a:solidFill>
                  <a:srgbClr val="C00000"/>
                </a:solidFill>
                <a:latin typeface="Calibri"/>
                <a:ea typeface="Calibri"/>
                <a:cs typeface="Calibri"/>
                <a:sym typeface="Calibri"/>
              </a:rPr>
              <a:t> and Psychosis</a:t>
            </a:r>
            <a:endParaRPr sz="4800" b="0" i="0" u="none" strike="noStrike" cap="none">
              <a:solidFill>
                <a:srgbClr val="C00000"/>
              </a:solidFill>
              <a:latin typeface="Calibri"/>
              <a:ea typeface="Calibri"/>
              <a:cs typeface="Calibri"/>
              <a:sym typeface="Calibri"/>
            </a:endParaRPr>
          </a:p>
        </p:txBody>
      </p:sp>
      <p:sp>
        <p:nvSpPr>
          <p:cNvPr id="792" name="Google Shape;792;p57"/>
          <p:cNvSpPr txBox="1"/>
          <p:nvPr/>
        </p:nvSpPr>
        <p:spPr>
          <a:xfrm>
            <a:off x="1524000" y="1081560"/>
            <a:ext cx="14706600" cy="758669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a:solidFill>
                  <a:schemeClr val="dk1"/>
                </a:solidFill>
                <a:latin typeface="Calibri"/>
                <a:ea typeface="Calibri"/>
                <a:cs typeface="Calibri"/>
                <a:sym typeface="Calibri"/>
              </a:rPr>
              <a:t>SETTING: Same parish hall kitchen. LUCY washes dishes alone, tense. CAROL enters.</a:t>
            </a:r>
            <a:endParaRPr/>
          </a:p>
          <a:p>
            <a:pPr marL="0" marR="0" lvl="0" indent="0" algn="l" rtl="0">
              <a:spcBef>
                <a:spcPts val="600"/>
              </a:spcBef>
              <a:spcAft>
                <a:spcPts val="0"/>
              </a:spcAft>
              <a:buNone/>
            </a:pPr>
            <a:endParaRPr sz="1200" b="1">
              <a:solidFill>
                <a:schemeClr val="dk1"/>
              </a:solidFill>
              <a:latin typeface="Calibri"/>
              <a:ea typeface="Calibri"/>
              <a:cs typeface="Calibri"/>
              <a:sym typeface="Calibri"/>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CAROL: Lucy? Hey. You okay? You seemed really on edge tonight.</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LUCY: (startled) Sorry. I'm just... I'm not great.</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CAROL: Do you want to talk about it?</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LUCY: (long pause) Can I tell you something? And you won't think I'm crazy?</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CAROL: (sits on a kitchen stool, full attention) Of course. What's going on?</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LUCY: I think someone is watching me. There are cars outside my house. The same cars. Different days. And people at work stop talking when I walk in. And my neighbor - he's been talking to people, making calls. I've been keeping notes.</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CAROL: That sounds really frightening.</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LUCY:  It is. I'm scared all the time. I can't sleep. I keep checking the windows. I lock the doors and then check them again. It's exhausting.</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CAROL: How long have you been feeling this way?</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LUCY: A few months. It started small and then it just... grew. Now it's all I can think about.</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797"/>
        <p:cNvGrpSpPr/>
        <p:nvPr/>
      </p:nvGrpSpPr>
      <p:grpSpPr>
        <a:xfrm>
          <a:off x="0" y="0"/>
          <a:ext cx="0" cy="0"/>
          <a:chOff x="0" y="0"/>
          <a:chExt cx="0" cy="0"/>
        </a:xfrm>
      </p:grpSpPr>
      <p:sp>
        <p:nvSpPr>
          <p:cNvPr id="798" name="Google Shape;798;p58"/>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350"/>
              <a:buFont typeface="Calibri"/>
              <a:buNone/>
            </a:pPr>
            <a:r>
              <a:rPr lang="en-US" sz="1350" b="0" i="0" u="none" strike="noStrike" cap="none">
                <a:solidFill>
                  <a:srgbClr val="FFFFFF"/>
                </a:solidFill>
                <a:latin typeface="Calibri"/>
                <a:ea typeface="Calibri"/>
                <a:cs typeface="Calibri"/>
                <a:sym typeface="Calibri"/>
              </a:rPr>
              <a:t>INTERNATIONAL ASSOCIATION OF CATHOLIC MENTAL HEALTH MINISTERS</a:t>
            </a:r>
            <a:endParaRPr/>
          </a:p>
        </p:txBody>
      </p:sp>
      <p:sp>
        <p:nvSpPr>
          <p:cNvPr id="799" name="Google Shape;799;p58"/>
          <p:cNvSpPr txBox="1"/>
          <p:nvPr/>
        </p:nvSpPr>
        <p:spPr>
          <a:xfrm>
            <a:off x="3733800" y="329571"/>
            <a:ext cx="10363200"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C00000"/>
              </a:buClr>
              <a:buSzPts val="4800"/>
              <a:buFont typeface="Calibri"/>
              <a:buNone/>
            </a:pPr>
            <a:r>
              <a:rPr lang="en-US" sz="4800" b="0" i="0" u="none" strike="noStrike" cap="none">
                <a:solidFill>
                  <a:srgbClr val="C00000"/>
                </a:solidFill>
                <a:latin typeface="Calibri"/>
                <a:ea typeface="Calibri"/>
                <a:cs typeface="Calibri"/>
                <a:sym typeface="Calibri"/>
              </a:rPr>
              <a:t>Vignette 4-B (cont.): PFA and </a:t>
            </a:r>
            <a:r>
              <a:rPr lang="en-US" sz="4800">
                <a:solidFill>
                  <a:srgbClr val="C00000"/>
                </a:solidFill>
                <a:latin typeface="Calibri"/>
                <a:ea typeface="Calibri"/>
                <a:cs typeface="Calibri"/>
                <a:sym typeface="Calibri"/>
              </a:rPr>
              <a:t>Psychosis</a:t>
            </a:r>
            <a:endParaRPr sz="4800" b="0" i="0" u="none" strike="noStrike" cap="none">
              <a:solidFill>
                <a:srgbClr val="C00000"/>
              </a:solidFill>
              <a:latin typeface="Calibri"/>
              <a:ea typeface="Calibri"/>
              <a:cs typeface="Calibri"/>
              <a:sym typeface="Calibri"/>
            </a:endParaRPr>
          </a:p>
        </p:txBody>
      </p:sp>
      <p:sp>
        <p:nvSpPr>
          <p:cNvPr id="800" name="Google Shape;800;p58"/>
          <p:cNvSpPr txBox="1"/>
          <p:nvPr/>
        </p:nvSpPr>
        <p:spPr>
          <a:xfrm>
            <a:off x="1752600" y="1327070"/>
            <a:ext cx="14782800" cy="76328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a:solidFill>
                  <a:schemeClr val="dk1"/>
                </a:solidFill>
                <a:latin typeface="Calibri"/>
                <a:ea typeface="Calibri"/>
                <a:cs typeface="Calibri"/>
                <a:sym typeface="Calibri"/>
              </a:rPr>
              <a:t>CAROL: Lucy, I wasn't there; I didn't see what you saw. But what I can see right now is that you're exhausted and scared and you’ve been carrying this alone for months. And you deserve help with that, from someone qualified. </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LUCY: A psychiatrist? (pulls back slightly)</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CAROL: Or your regular doctor, to start. Just a conversation with your doctor about what you've been experiencing. Would that feel manageable?</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LUCY: What if they don't believe me either?</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CAROL: Then you find a doctor who does. You deserve to be taken seriously. Would it help if I came with you? </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LUCY: You would do that?</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CAROL: Of course I would. You shouldn't have to do this alone.  Can we make a plan? This week - you call your doctor. And you call me before you go. Can you do that?</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LUCY: Yeah. I think I can do that.</a:t>
            </a:r>
            <a:endParaRPr/>
          </a:p>
          <a:p>
            <a:pPr marL="0" marR="0" lvl="0" indent="0" algn="l" rtl="0">
              <a:spcBef>
                <a:spcPts val="600"/>
              </a:spcBef>
              <a:spcAft>
                <a:spcPts val="0"/>
              </a:spcAft>
              <a:buNone/>
            </a:pPr>
            <a:r>
              <a:rPr lang="en-US" sz="3000">
                <a:solidFill>
                  <a:schemeClr val="dk1"/>
                </a:solidFill>
                <a:latin typeface="Calibri"/>
                <a:ea typeface="Calibri"/>
                <a:cs typeface="Calibri"/>
                <a:sym typeface="Calibri"/>
              </a:rPr>
              <a:t>CAROL: Good. And Lucy - whatever is happening, whatever the doctor says, I'm not going anywhere. You're not alone in this. </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805"/>
        <p:cNvGrpSpPr/>
        <p:nvPr/>
      </p:nvGrpSpPr>
      <p:grpSpPr>
        <a:xfrm>
          <a:off x="0" y="0"/>
          <a:ext cx="0" cy="0"/>
          <a:chOff x="0" y="0"/>
          <a:chExt cx="0" cy="0"/>
        </a:xfrm>
      </p:grpSpPr>
      <p:sp>
        <p:nvSpPr>
          <p:cNvPr id="806" name="Google Shape;806;p59"/>
          <p:cNvSpPr txBox="1">
            <a:spLocks noGrp="1"/>
          </p:cNvSpPr>
          <p:nvPr>
            <p:ph type="title"/>
          </p:nvPr>
        </p:nvSpPr>
        <p:spPr>
          <a:xfrm>
            <a:off x="1809750" y="1257300"/>
            <a:ext cx="15087600" cy="1122682"/>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7200"/>
              <a:buFont typeface="Calibri"/>
              <a:buNone/>
            </a:pPr>
            <a:r>
              <a:rPr lang="en-US"/>
              <a:t>Vignette 4B – PFA and Psychosis</a:t>
            </a:r>
            <a:endParaRPr/>
          </a:p>
        </p:txBody>
      </p:sp>
      <p:sp>
        <p:nvSpPr>
          <p:cNvPr id="807" name="Google Shape;807;p59"/>
          <p:cNvSpPr txBox="1">
            <a:spLocks noGrp="1"/>
          </p:cNvSpPr>
          <p:nvPr>
            <p:ph type="body" idx="1"/>
          </p:nvPr>
        </p:nvSpPr>
        <p:spPr>
          <a:xfrm>
            <a:off x="1809750" y="3009900"/>
            <a:ext cx="14725650" cy="5638800"/>
          </a:xfrm>
          <a:prstGeom prst="rect">
            <a:avLst/>
          </a:prstGeom>
          <a:noFill/>
          <a:ln>
            <a:noFill/>
          </a:ln>
        </p:spPr>
        <p:txBody>
          <a:bodyPr spcFirstLastPara="1" wrap="square" lIns="0" tIns="45700" rIns="0" bIns="45700" anchor="t" anchorCtr="0">
            <a:normAutofit/>
          </a:bodyPr>
          <a:lstStyle/>
          <a:p>
            <a:pPr marL="576072" lvl="1" indent="-279400" algn="l" rtl="0">
              <a:lnSpc>
                <a:spcPct val="90000"/>
              </a:lnSpc>
              <a:spcBef>
                <a:spcPts val="0"/>
              </a:spcBef>
              <a:spcAft>
                <a:spcPts val="0"/>
              </a:spcAft>
              <a:buSzPts val="4400"/>
              <a:buChar char="◦"/>
            </a:pPr>
            <a:r>
              <a:rPr lang="en-US" sz="4400"/>
              <a:t>What did you observe?</a:t>
            </a:r>
            <a:endParaRPr/>
          </a:p>
          <a:p>
            <a:pPr marL="576072" lvl="1" indent="-279400" algn="l" rtl="0">
              <a:lnSpc>
                <a:spcPct val="90000"/>
              </a:lnSpc>
              <a:spcBef>
                <a:spcPts val="900"/>
              </a:spcBef>
              <a:spcAft>
                <a:spcPts val="0"/>
              </a:spcAft>
              <a:buSzPts val="4400"/>
              <a:buChar char="◦"/>
            </a:pPr>
            <a:r>
              <a:rPr lang="en-US" sz="4400"/>
              <a:t>How would you feel if someone behaved in this way if you were in distress and needed help?</a:t>
            </a:r>
            <a:endParaRPr/>
          </a:p>
          <a:p>
            <a:pPr marL="576072" lvl="1" indent="-71120" algn="l" rtl="0">
              <a:lnSpc>
                <a:spcPct val="90000"/>
              </a:lnSpc>
              <a:spcBef>
                <a:spcPts val="900"/>
              </a:spcBef>
              <a:spcAft>
                <a:spcPts val="0"/>
              </a:spcAft>
              <a:buSzPts val="3200"/>
              <a:buNone/>
            </a:pPr>
            <a:endParaRPr sz="3200"/>
          </a:p>
          <a:p>
            <a:pPr marL="301752" lvl="1" indent="0" algn="l" rtl="0">
              <a:lnSpc>
                <a:spcPct val="90000"/>
              </a:lnSpc>
              <a:spcBef>
                <a:spcPts val="900"/>
              </a:spcBef>
              <a:spcAft>
                <a:spcPts val="0"/>
              </a:spcAft>
              <a:buSzPts val="2700"/>
              <a:buNone/>
            </a:pPr>
            <a:endParaRPr/>
          </a:p>
        </p:txBody>
      </p:sp>
      <p:sp>
        <p:nvSpPr>
          <p:cNvPr id="808" name="Google Shape;808;p59"/>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350"/>
              <a:buFont typeface="Calibri"/>
              <a:buNone/>
            </a:pPr>
            <a:r>
              <a:rPr lang="en-US" sz="1350" b="0" i="0" u="none" strike="noStrike" cap="none">
                <a:solidFill>
                  <a:srgbClr val="FFFFFF"/>
                </a:solidFill>
                <a:latin typeface="Calibri"/>
                <a:ea typeface="Calibri"/>
                <a:cs typeface="Calibri"/>
                <a:sym typeface="Calibri"/>
              </a:rPr>
              <a:t>INTERNATIONAL ASSOCIATION OF CATHOLIC MENTAL HEALTH MINISTERS</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813"/>
        <p:cNvGrpSpPr/>
        <p:nvPr/>
      </p:nvGrpSpPr>
      <p:grpSpPr>
        <a:xfrm>
          <a:off x="0" y="0"/>
          <a:ext cx="0" cy="0"/>
          <a:chOff x="0" y="0"/>
          <a:chExt cx="0" cy="0"/>
        </a:xfrm>
      </p:grpSpPr>
      <p:sp>
        <p:nvSpPr>
          <p:cNvPr id="814" name="Google Shape;814;p60"/>
          <p:cNvSpPr txBox="1">
            <a:spLocks noGrp="1"/>
          </p:cNvSpPr>
          <p:nvPr>
            <p:ph type="title"/>
          </p:nvPr>
        </p:nvSpPr>
        <p:spPr>
          <a:xfrm>
            <a:off x="1645920" y="429905"/>
            <a:ext cx="15087600" cy="2176136"/>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7200"/>
              <a:buFont typeface="Calibri"/>
              <a:buNone/>
            </a:pPr>
            <a:r>
              <a:rPr lang="en-US"/>
              <a:t>PFA: review</a:t>
            </a:r>
            <a:endParaRPr/>
          </a:p>
        </p:txBody>
      </p:sp>
      <p:sp>
        <p:nvSpPr>
          <p:cNvPr id="815" name="Google Shape;815;p60"/>
          <p:cNvSpPr txBox="1">
            <a:spLocks noGrp="1"/>
          </p:cNvSpPr>
          <p:nvPr>
            <p:ph type="body" idx="1"/>
          </p:nvPr>
        </p:nvSpPr>
        <p:spPr>
          <a:xfrm>
            <a:off x="1645920" y="2769079"/>
            <a:ext cx="7406640" cy="77422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3000"/>
              <a:buNone/>
            </a:pPr>
            <a:r>
              <a:rPr lang="en-US" b="1">
                <a:solidFill>
                  <a:schemeClr val="accent1"/>
                </a:solidFill>
              </a:rPr>
              <a:t>PFA CAN BE</a:t>
            </a:r>
            <a:endParaRPr/>
          </a:p>
        </p:txBody>
      </p:sp>
      <p:sp>
        <p:nvSpPr>
          <p:cNvPr id="816" name="Google Shape;816;p60"/>
          <p:cNvSpPr txBox="1">
            <a:spLocks noGrp="1"/>
          </p:cNvSpPr>
          <p:nvPr>
            <p:ph type="body" idx="2"/>
          </p:nvPr>
        </p:nvSpPr>
        <p:spPr>
          <a:xfrm>
            <a:off x="1645920" y="3556002"/>
            <a:ext cx="7406640" cy="5067300"/>
          </a:xfrm>
          <a:prstGeom prst="rect">
            <a:avLst/>
          </a:prstGeom>
          <a:noFill/>
          <a:ln>
            <a:noFill/>
          </a:ln>
        </p:spPr>
        <p:txBody>
          <a:bodyPr spcFirstLastPara="1" wrap="square" lIns="0" tIns="45700" rIns="0" bIns="45700" anchor="t" anchorCtr="0">
            <a:normAutofit/>
          </a:bodyPr>
          <a:lstStyle/>
          <a:p>
            <a:pPr marL="137160" lvl="0" indent="-190500" algn="l" rtl="0">
              <a:lnSpc>
                <a:spcPct val="90000"/>
              </a:lnSpc>
              <a:spcBef>
                <a:spcPts val="0"/>
              </a:spcBef>
              <a:spcAft>
                <a:spcPts val="0"/>
              </a:spcAft>
              <a:buSzPts val="3000"/>
              <a:buFont typeface="Arial"/>
              <a:buChar char="•"/>
            </a:pPr>
            <a:r>
              <a:rPr lang="en-US"/>
              <a:t>Comforting someone who is in distress and helping them feel safe and calm</a:t>
            </a:r>
            <a:endParaRPr/>
          </a:p>
          <a:p>
            <a:pPr marL="137160" lvl="0" indent="-190500" algn="l" rtl="0">
              <a:lnSpc>
                <a:spcPct val="90000"/>
              </a:lnSpc>
              <a:spcBef>
                <a:spcPts val="2100"/>
              </a:spcBef>
              <a:spcAft>
                <a:spcPts val="0"/>
              </a:spcAft>
              <a:buSzPts val="3000"/>
              <a:buFont typeface="Arial"/>
              <a:buChar char="•"/>
            </a:pPr>
            <a:r>
              <a:rPr lang="en-US"/>
              <a:t>Listening to someone's needs and concerns</a:t>
            </a:r>
            <a:endParaRPr/>
          </a:p>
          <a:p>
            <a:pPr marL="137160" lvl="0" indent="-190500" algn="l" rtl="0">
              <a:lnSpc>
                <a:spcPct val="90000"/>
              </a:lnSpc>
              <a:spcBef>
                <a:spcPts val="2100"/>
              </a:spcBef>
              <a:spcAft>
                <a:spcPts val="0"/>
              </a:spcAft>
              <a:buSzPts val="3000"/>
              <a:buFont typeface="Arial"/>
              <a:buChar char="•"/>
            </a:pPr>
            <a:r>
              <a:rPr lang="en-US"/>
              <a:t>Helping to protect people from further harm</a:t>
            </a:r>
            <a:endParaRPr/>
          </a:p>
          <a:p>
            <a:pPr marL="137160" lvl="0" indent="-190500" algn="l" rtl="0">
              <a:lnSpc>
                <a:spcPct val="90000"/>
              </a:lnSpc>
              <a:spcBef>
                <a:spcPts val="2100"/>
              </a:spcBef>
              <a:spcAft>
                <a:spcPts val="0"/>
              </a:spcAft>
              <a:buSzPts val="3000"/>
              <a:buFont typeface="Arial"/>
              <a:buChar char="•"/>
            </a:pPr>
            <a:r>
              <a:rPr lang="en-US"/>
              <a:t>Providing emotional and spiritual support and prayer</a:t>
            </a:r>
            <a:endParaRPr/>
          </a:p>
          <a:p>
            <a:pPr marL="137160" lvl="0" indent="-190500" algn="l" rtl="0">
              <a:lnSpc>
                <a:spcPct val="90000"/>
              </a:lnSpc>
              <a:spcBef>
                <a:spcPts val="2100"/>
              </a:spcBef>
              <a:spcAft>
                <a:spcPts val="0"/>
              </a:spcAft>
              <a:buSzPts val="3000"/>
              <a:buFont typeface="Arial"/>
              <a:buChar char="•"/>
            </a:pPr>
            <a:r>
              <a:rPr lang="en-US"/>
              <a:t>Assisting people in accessing information or more advanced services and support </a:t>
            </a:r>
            <a:endParaRPr/>
          </a:p>
          <a:p>
            <a:pPr marL="137160" lvl="0" indent="0" algn="l" rtl="0">
              <a:lnSpc>
                <a:spcPct val="90000"/>
              </a:lnSpc>
              <a:spcBef>
                <a:spcPts val="2100"/>
              </a:spcBef>
              <a:spcAft>
                <a:spcPts val="0"/>
              </a:spcAft>
              <a:buSzPts val="3000"/>
              <a:buFont typeface="Arial"/>
              <a:buNone/>
            </a:pPr>
            <a:endParaRPr/>
          </a:p>
        </p:txBody>
      </p:sp>
      <p:sp>
        <p:nvSpPr>
          <p:cNvPr id="817" name="Google Shape;817;p60"/>
          <p:cNvSpPr txBox="1">
            <a:spLocks noGrp="1"/>
          </p:cNvSpPr>
          <p:nvPr>
            <p:ph type="body" idx="3"/>
          </p:nvPr>
        </p:nvSpPr>
        <p:spPr>
          <a:xfrm>
            <a:off x="9326880" y="2769079"/>
            <a:ext cx="7406640" cy="77422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3000"/>
              <a:buNone/>
            </a:pPr>
            <a:r>
              <a:rPr lang="en-US" b="1">
                <a:solidFill>
                  <a:schemeClr val="accent1"/>
                </a:solidFill>
              </a:rPr>
              <a:t>PFA IS NOT</a:t>
            </a:r>
            <a:endParaRPr/>
          </a:p>
        </p:txBody>
      </p:sp>
      <p:sp>
        <p:nvSpPr>
          <p:cNvPr id="818" name="Google Shape;818;p60"/>
          <p:cNvSpPr txBox="1">
            <a:spLocks noGrp="1"/>
          </p:cNvSpPr>
          <p:nvPr>
            <p:ph type="body" idx="4"/>
          </p:nvPr>
        </p:nvSpPr>
        <p:spPr>
          <a:xfrm>
            <a:off x="9326880" y="3556002"/>
            <a:ext cx="7406640" cy="5067300"/>
          </a:xfrm>
          <a:prstGeom prst="rect">
            <a:avLst/>
          </a:prstGeom>
          <a:noFill/>
          <a:ln>
            <a:noFill/>
          </a:ln>
        </p:spPr>
        <p:txBody>
          <a:bodyPr spcFirstLastPara="1" wrap="square" lIns="0" tIns="45700" rIns="0" bIns="45700" anchor="t" anchorCtr="0">
            <a:normAutofit/>
          </a:bodyPr>
          <a:lstStyle/>
          <a:p>
            <a:pPr marL="137160" lvl="0" indent="-190500" algn="l" rtl="0">
              <a:lnSpc>
                <a:spcPct val="90000"/>
              </a:lnSpc>
              <a:spcBef>
                <a:spcPts val="0"/>
              </a:spcBef>
              <a:spcAft>
                <a:spcPts val="0"/>
              </a:spcAft>
              <a:buSzPts val="3000"/>
              <a:buFont typeface="Arial"/>
              <a:buChar char="•"/>
            </a:pPr>
            <a:r>
              <a:rPr lang="en-US"/>
              <a:t>Something only professionals do</a:t>
            </a:r>
            <a:endParaRPr/>
          </a:p>
          <a:p>
            <a:pPr marL="137160" lvl="0" indent="-190500" algn="l" rtl="0">
              <a:lnSpc>
                <a:spcPct val="90000"/>
              </a:lnSpc>
              <a:spcBef>
                <a:spcPts val="2100"/>
              </a:spcBef>
              <a:spcAft>
                <a:spcPts val="0"/>
              </a:spcAft>
              <a:buSzPts val="3000"/>
              <a:buFont typeface="Arial"/>
              <a:buChar char="•"/>
            </a:pPr>
            <a:r>
              <a:rPr lang="en-US"/>
              <a:t>Professional counseling or therapy</a:t>
            </a:r>
            <a:endParaRPr/>
          </a:p>
          <a:p>
            <a:pPr marL="137160" lvl="0" indent="-190500" algn="l" rtl="0">
              <a:lnSpc>
                <a:spcPct val="90000"/>
              </a:lnSpc>
              <a:spcBef>
                <a:spcPts val="2100"/>
              </a:spcBef>
              <a:spcAft>
                <a:spcPts val="0"/>
              </a:spcAft>
              <a:buSzPts val="3000"/>
              <a:buFont typeface="Arial"/>
              <a:buChar char="•"/>
            </a:pPr>
            <a:r>
              <a:rPr lang="en-US"/>
              <a:t>Pressing for all the details of what has caused or is causing someone distress</a:t>
            </a:r>
            <a:endParaRPr/>
          </a:p>
          <a:p>
            <a:pPr marL="137160" lvl="0" indent="-190500" algn="l" rtl="0">
              <a:lnSpc>
                <a:spcPct val="90000"/>
              </a:lnSpc>
              <a:spcBef>
                <a:spcPts val="2100"/>
              </a:spcBef>
              <a:spcAft>
                <a:spcPts val="0"/>
              </a:spcAft>
              <a:buSzPts val="3000"/>
              <a:buFont typeface="Arial"/>
              <a:buChar char="•"/>
            </a:pPr>
            <a:r>
              <a:rPr lang="en-US"/>
              <a:t>Fixing someone’s mental illness or distress</a:t>
            </a:r>
            <a:endParaRPr/>
          </a:p>
          <a:p>
            <a:pPr marL="137160" lvl="0" indent="-190500" algn="l" rtl="0">
              <a:lnSpc>
                <a:spcPct val="90000"/>
              </a:lnSpc>
              <a:spcBef>
                <a:spcPts val="2100"/>
              </a:spcBef>
              <a:spcAft>
                <a:spcPts val="0"/>
              </a:spcAft>
              <a:buSzPts val="3000"/>
              <a:buFont typeface="Arial"/>
              <a:buChar char="•"/>
            </a:pPr>
            <a:r>
              <a:rPr lang="en-US"/>
              <a:t>Diagnosing or prescribing medication for treating mental illness</a:t>
            </a:r>
            <a:endParaRPr/>
          </a:p>
          <a:p>
            <a:pPr marL="137160" lvl="0" indent="0" algn="l" rtl="0">
              <a:lnSpc>
                <a:spcPct val="90000"/>
              </a:lnSpc>
              <a:spcBef>
                <a:spcPts val="2100"/>
              </a:spcBef>
              <a:spcAft>
                <a:spcPts val="0"/>
              </a:spcAft>
              <a:buSzPts val="3000"/>
              <a:buFont typeface="Arial"/>
              <a:buNone/>
            </a:pPr>
            <a:endParaRPr/>
          </a:p>
        </p:txBody>
      </p:sp>
      <p:sp>
        <p:nvSpPr>
          <p:cNvPr id="819" name="Google Shape;819;p60"/>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pic>
        <p:nvPicPr>
          <p:cNvPr id="820" name="Google Shape;820;p60"/>
          <p:cNvPicPr preferRelativeResize="0"/>
          <p:nvPr/>
        </p:nvPicPr>
        <p:blipFill rotWithShape="1">
          <a:blip r:embed="rId3">
            <a:alphaModFix/>
          </a:blip>
          <a:srcRect/>
          <a:stretch/>
        </p:blipFill>
        <p:spPr>
          <a:xfrm>
            <a:off x="17669209" y="9700212"/>
            <a:ext cx="542591" cy="548688"/>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825"/>
        <p:cNvGrpSpPr/>
        <p:nvPr/>
      </p:nvGrpSpPr>
      <p:grpSpPr>
        <a:xfrm>
          <a:off x="0" y="0"/>
          <a:ext cx="0" cy="0"/>
          <a:chOff x="0" y="0"/>
          <a:chExt cx="0" cy="0"/>
        </a:xfrm>
      </p:grpSpPr>
      <p:sp>
        <p:nvSpPr>
          <p:cNvPr id="826" name="Google Shape;826;p65"/>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sp>
        <p:nvSpPr>
          <p:cNvPr id="827" name="Google Shape;827;p65"/>
          <p:cNvSpPr txBox="1"/>
          <p:nvPr/>
        </p:nvSpPr>
        <p:spPr>
          <a:xfrm>
            <a:off x="1809750" y="1717975"/>
            <a:ext cx="14651100" cy="5772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2000" i="1">
              <a:solidFill>
                <a:schemeClr val="dk1"/>
              </a:solidFill>
              <a:latin typeface="Calibri"/>
              <a:ea typeface="Calibri"/>
              <a:cs typeface="Calibri"/>
              <a:sym typeface="Calibri"/>
            </a:endParaRPr>
          </a:p>
          <a:p>
            <a:pPr marL="0" marR="0" lvl="0" indent="0" algn="l" rtl="0">
              <a:spcBef>
                <a:spcPts val="0"/>
              </a:spcBef>
              <a:spcAft>
                <a:spcPts val="0"/>
              </a:spcAft>
              <a:buNone/>
            </a:pPr>
            <a:endParaRPr sz="2000" i="1">
              <a:solidFill>
                <a:schemeClr val="dk1"/>
              </a:solidFill>
              <a:latin typeface="Calibri"/>
              <a:ea typeface="Calibri"/>
              <a:cs typeface="Calibri"/>
              <a:sym typeface="Calibri"/>
            </a:endParaRPr>
          </a:p>
          <a:p>
            <a:pPr marL="0" marR="0" lvl="0" indent="0" algn="l" rtl="0">
              <a:spcBef>
                <a:spcPts val="0"/>
              </a:spcBef>
              <a:spcAft>
                <a:spcPts val="0"/>
              </a:spcAft>
              <a:buNone/>
            </a:pPr>
            <a:r>
              <a:rPr lang="en-US" sz="2600" b="1">
                <a:solidFill>
                  <a:schemeClr val="dk1"/>
                </a:solidFill>
                <a:latin typeface="Calibri"/>
                <a:ea typeface="Calibri"/>
                <a:cs typeface="Calibri"/>
                <a:sym typeface="Calibri"/>
              </a:rPr>
              <a:t>Rate your reply with a range from 1 to 5 with </a:t>
            </a:r>
            <a:r>
              <a:rPr lang="en-US" sz="2400" b="1">
                <a:solidFill>
                  <a:schemeClr val="dk1"/>
                </a:solidFill>
                <a:latin typeface="Calibri"/>
                <a:ea typeface="Calibri"/>
                <a:cs typeface="Calibri"/>
                <a:sym typeface="Calibri"/>
              </a:rPr>
              <a:t>1= strongly disagree to 5= strongly agree:</a:t>
            </a:r>
            <a:endParaRPr sz="2400" b="1"/>
          </a:p>
          <a:p>
            <a:pPr marL="0" marR="0" lvl="0" indent="0" algn="l" rtl="0">
              <a:spcBef>
                <a:spcPts val="600"/>
              </a:spcBef>
              <a:spcAft>
                <a:spcPts val="0"/>
              </a:spcAft>
              <a:buNone/>
            </a:pPr>
            <a:endParaRPr sz="2200" b="1">
              <a:solidFill>
                <a:schemeClr val="dk1"/>
              </a:solidFill>
              <a:latin typeface="Calibri"/>
              <a:ea typeface="Calibri"/>
              <a:cs typeface="Calibri"/>
              <a:sym typeface="Calibri"/>
            </a:endParaRPr>
          </a:p>
          <a:p>
            <a:pPr marL="0" marR="0" lvl="0" indent="0" algn="l" rtl="0">
              <a:spcBef>
                <a:spcPts val="600"/>
              </a:spcBef>
              <a:spcAft>
                <a:spcPts val="0"/>
              </a:spcAft>
              <a:buNone/>
            </a:pPr>
            <a:r>
              <a:rPr lang="en-US" sz="2400">
                <a:solidFill>
                  <a:schemeClr val="dk1"/>
                </a:solidFill>
                <a:latin typeface="Calibri"/>
                <a:ea typeface="Calibri"/>
                <a:cs typeface="Calibri"/>
                <a:sym typeface="Calibri"/>
              </a:rPr>
              <a:t>1. It is important for me to try to help anyone I interact with to address their mental health challenge(s).</a:t>
            </a:r>
            <a:endParaRPr sz="1800"/>
          </a:p>
          <a:p>
            <a:pPr marL="0" marR="0" lvl="0" indent="0" algn="l" rtl="0">
              <a:spcBef>
                <a:spcPts val="600"/>
              </a:spcBef>
              <a:spcAft>
                <a:spcPts val="0"/>
              </a:spcAft>
              <a:buNone/>
            </a:pPr>
            <a:r>
              <a:rPr lang="en-US" sz="2400">
                <a:solidFill>
                  <a:schemeClr val="dk1"/>
                </a:solidFill>
                <a:latin typeface="Calibri"/>
                <a:ea typeface="Calibri"/>
                <a:cs typeface="Calibri"/>
                <a:sym typeface="Calibri"/>
              </a:rPr>
              <a:t>2. It is important for me to try to reach out and express my concerns to anyone I interact with that might be experiencing a mental health challenge(s).</a:t>
            </a:r>
            <a:endParaRPr sz="1800"/>
          </a:p>
          <a:p>
            <a:pPr marL="0" marR="0" lvl="0" indent="0" algn="l" rtl="0">
              <a:spcBef>
                <a:spcPts val="600"/>
              </a:spcBef>
              <a:spcAft>
                <a:spcPts val="0"/>
              </a:spcAft>
              <a:buNone/>
            </a:pPr>
            <a:r>
              <a:rPr lang="en-US" sz="2400">
                <a:solidFill>
                  <a:schemeClr val="dk1"/>
                </a:solidFill>
                <a:latin typeface="Calibri"/>
                <a:ea typeface="Calibri"/>
                <a:cs typeface="Calibri"/>
                <a:sym typeface="Calibri"/>
              </a:rPr>
              <a:t>3. It is important for me to be a good listener to anyone I suspect may be experiencing a mental health challenge(s).</a:t>
            </a:r>
            <a:endParaRPr sz="1800"/>
          </a:p>
          <a:p>
            <a:pPr marL="0" marR="0" lvl="0" indent="0" algn="l" rtl="0">
              <a:spcBef>
                <a:spcPts val="600"/>
              </a:spcBef>
              <a:spcAft>
                <a:spcPts val="0"/>
              </a:spcAft>
              <a:buNone/>
            </a:pPr>
            <a:r>
              <a:rPr lang="en-US" sz="2400">
                <a:solidFill>
                  <a:schemeClr val="dk1"/>
                </a:solidFill>
                <a:latin typeface="Calibri"/>
                <a:ea typeface="Calibri"/>
                <a:cs typeface="Calibri"/>
                <a:sym typeface="Calibri"/>
              </a:rPr>
              <a:t>4. If I express my concerns to a person about possible mental health symptoms they may be experiencing or give information about mental health resources in the community, it may help that person to seek support more quickly.</a:t>
            </a:r>
            <a:endParaRPr sz="2400">
              <a:solidFill>
                <a:schemeClr val="dk1"/>
              </a:solidFill>
              <a:latin typeface="Calibri"/>
              <a:ea typeface="Calibri"/>
              <a:cs typeface="Calibri"/>
              <a:sym typeface="Calibri"/>
            </a:endParaRPr>
          </a:p>
          <a:p>
            <a:pPr marL="0" marR="0" lvl="0" indent="0" algn="l" rtl="0">
              <a:spcBef>
                <a:spcPts val="600"/>
              </a:spcBef>
              <a:spcAft>
                <a:spcPts val="0"/>
              </a:spcAft>
              <a:buNone/>
            </a:pPr>
            <a:endParaRPr sz="2400">
              <a:solidFill>
                <a:schemeClr val="dk1"/>
              </a:solidFill>
              <a:latin typeface="Calibri"/>
              <a:ea typeface="Calibri"/>
              <a:cs typeface="Calibri"/>
              <a:sym typeface="Calibri"/>
            </a:endParaRPr>
          </a:p>
          <a:p>
            <a:pPr marL="0" marR="0" lvl="0" indent="0" algn="l" rtl="0">
              <a:spcBef>
                <a:spcPts val="600"/>
              </a:spcBef>
              <a:spcAft>
                <a:spcPts val="0"/>
              </a:spcAft>
              <a:buNone/>
            </a:pPr>
            <a:endParaRPr sz="1100">
              <a:solidFill>
                <a:schemeClr val="dk1"/>
              </a:solidFill>
              <a:latin typeface="Calibri"/>
              <a:ea typeface="Calibri"/>
              <a:cs typeface="Calibri"/>
              <a:sym typeface="Calibri"/>
            </a:endParaRPr>
          </a:p>
          <a:p>
            <a:pPr marL="0" marR="0" lvl="0" indent="0" algn="l" rtl="0">
              <a:spcBef>
                <a:spcPts val="600"/>
              </a:spcBef>
              <a:spcAft>
                <a:spcPts val="0"/>
              </a:spcAft>
              <a:buNone/>
            </a:pPr>
            <a:r>
              <a:rPr lang="en-US" sz="2000" b="1">
                <a:solidFill>
                  <a:schemeClr val="dk1"/>
                </a:solidFill>
                <a:latin typeface="Calibri"/>
                <a:ea typeface="Calibri"/>
                <a:cs typeface="Calibri"/>
                <a:sym typeface="Calibri"/>
              </a:rPr>
              <a:t> </a:t>
            </a:r>
            <a:endParaRPr sz="2000">
              <a:solidFill>
                <a:schemeClr val="dk1"/>
              </a:solidFill>
              <a:latin typeface="Calibri"/>
              <a:ea typeface="Calibri"/>
              <a:cs typeface="Calibri"/>
              <a:sym typeface="Calibri"/>
            </a:endParaRPr>
          </a:p>
          <a:p>
            <a:pPr marL="0" marR="0" lvl="0" indent="0" algn="l" rtl="0">
              <a:spcBef>
                <a:spcPts val="600"/>
              </a:spcBef>
              <a:spcAft>
                <a:spcPts val="0"/>
              </a:spcAft>
              <a:buNone/>
            </a:pPr>
            <a:endParaRPr sz="1200">
              <a:solidFill>
                <a:schemeClr val="dk1"/>
              </a:solidFill>
              <a:latin typeface="Calibri"/>
              <a:ea typeface="Calibri"/>
              <a:cs typeface="Calibri"/>
              <a:sym typeface="Calibri"/>
            </a:endParaRPr>
          </a:p>
          <a:p>
            <a:pPr marL="0" marR="0" lvl="0" indent="0" algn="l" rtl="0">
              <a:spcBef>
                <a:spcPts val="600"/>
              </a:spcBef>
              <a:spcAft>
                <a:spcPts val="0"/>
              </a:spcAft>
              <a:buNone/>
            </a:pPr>
            <a:r>
              <a:rPr lang="en-US" sz="2000" b="1">
                <a:solidFill>
                  <a:schemeClr val="dk1"/>
                </a:solidFill>
                <a:latin typeface="Calibri"/>
                <a:ea typeface="Calibri"/>
                <a:cs typeface="Calibri"/>
                <a:sym typeface="Calibri"/>
              </a:rPr>
              <a:t> </a:t>
            </a:r>
            <a:endParaRPr/>
          </a:p>
        </p:txBody>
      </p:sp>
      <p:sp>
        <p:nvSpPr>
          <p:cNvPr id="828" name="Google Shape;828;p65"/>
          <p:cNvSpPr txBox="1"/>
          <p:nvPr/>
        </p:nvSpPr>
        <p:spPr>
          <a:xfrm>
            <a:off x="6083300" y="-47696"/>
            <a:ext cx="21462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2400" b="1">
              <a:solidFill>
                <a:schemeClr val="dk1"/>
              </a:solidFill>
              <a:latin typeface="Calibri"/>
              <a:ea typeface="Calibri"/>
              <a:cs typeface="Calibri"/>
              <a:sym typeface="Calibri"/>
            </a:endParaRPr>
          </a:p>
        </p:txBody>
      </p:sp>
      <p:cxnSp>
        <p:nvCxnSpPr>
          <p:cNvPr id="829" name="Google Shape;829;p65"/>
          <p:cNvCxnSpPr/>
          <p:nvPr/>
        </p:nvCxnSpPr>
        <p:spPr>
          <a:xfrm>
            <a:off x="1295400" y="907475"/>
            <a:ext cx="62400" cy="8323200"/>
          </a:xfrm>
          <a:prstGeom prst="straightConnector1">
            <a:avLst/>
          </a:prstGeom>
          <a:noFill/>
          <a:ln w="12700" cap="flat" cmpd="sng">
            <a:solidFill>
              <a:schemeClr val="accent1"/>
            </a:solidFill>
            <a:prstDash val="solid"/>
            <a:round/>
            <a:headEnd type="none" w="sm" len="sm"/>
            <a:tailEnd type="none" w="sm" len="sm"/>
          </a:ln>
        </p:spPr>
      </p:cxn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g3ee52dca2de_1_6"/>
          <p:cNvSpPr txBox="1"/>
          <p:nvPr/>
        </p:nvSpPr>
        <p:spPr>
          <a:xfrm>
            <a:off x="1825325" y="2419350"/>
            <a:ext cx="14666700" cy="4710000"/>
          </a:xfrm>
          <a:prstGeom prst="rect">
            <a:avLst/>
          </a:prstGeom>
          <a:noFill/>
          <a:ln>
            <a:noFill/>
          </a:ln>
        </p:spPr>
        <p:txBody>
          <a:bodyPr spcFirstLastPara="1" wrap="square" lIns="91425" tIns="91425" rIns="91425" bIns="91425" anchor="t" anchorCtr="0">
            <a:spAutoFit/>
          </a:bodyPr>
          <a:lstStyle/>
          <a:p>
            <a:pPr marL="0" lvl="0" indent="0" algn="l" rtl="0">
              <a:spcBef>
                <a:spcPts val="600"/>
              </a:spcBef>
              <a:spcAft>
                <a:spcPts val="0"/>
              </a:spcAft>
              <a:buClr>
                <a:schemeClr val="dk1"/>
              </a:buClr>
              <a:buFont typeface="Arial"/>
              <a:buNone/>
            </a:pPr>
            <a:r>
              <a:rPr lang="en-US" sz="2600" b="1">
                <a:solidFill>
                  <a:schemeClr val="dk1"/>
                </a:solidFill>
                <a:latin typeface="Calibri"/>
                <a:ea typeface="Calibri"/>
                <a:cs typeface="Calibri"/>
                <a:sym typeface="Calibri"/>
              </a:rPr>
              <a:t>Please rate how difficult it would be for you to perform the following actions. Please rate the difficulty of the action from 1= not at all difficult to 5 = extremely difficult.</a:t>
            </a:r>
            <a:endParaRPr sz="2600" b="1">
              <a:solidFill>
                <a:schemeClr val="dk1"/>
              </a:solidFill>
              <a:latin typeface="Calibri"/>
              <a:ea typeface="Calibri"/>
              <a:cs typeface="Calibri"/>
              <a:sym typeface="Calibri"/>
            </a:endParaRPr>
          </a:p>
          <a:p>
            <a:pPr marL="0" lvl="0" indent="0" algn="l" rtl="0">
              <a:spcBef>
                <a:spcPts val="600"/>
              </a:spcBef>
              <a:spcAft>
                <a:spcPts val="0"/>
              </a:spcAft>
              <a:buClr>
                <a:schemeClr val="dk1"/>
              </a:buClr>
              <a:buFont typeface="Arial"/>
              <a:buNone/>
            </a:pPr>
            <a:endParaRPr sz="2600" i="1">
              <a:solidFill>
                <a:schemeClr val="dk1"/>
              </a:solidFill>
              <a:latin typeface="Calibri"/>
              <a:ea typeface="Calibri"/>
              <a:cs typeface="Calibri"/>
              <a:sym typeface="Calibri"/>
            </a:endParaRPr>
          </a:p>
          <a:p>
            <a:pPr marL="0" lvl="0" indent="0" algn="l" rtl="0">
              <a:spcBef>
                <a:spcPts val="600"/>
              </a:spcBef>
              <a:spcAft>
                <a:spcPts val="0"/>
              </a:spcAft>
              <a:buClr>
                <a:schemeClr val="dk1"/>
              </a:buClr>
              <a:buFont typeface="Arial"/>
              <a:buNone/>
            </a:pPr>
            <a:r>
              <a:rPr lang="en-US" sz="2400">
                <a:solidFill>
                  <a:schemeClr val="dk1"/>
                </a:solidFill>
                <a:latin typeface="Calibri"/>
                <a:ea typeface="Calibri"/>
                <a:cs typeface="Calibri"/>
                <a:sym typeface="Calibri"/>
              </a:rPr>
              <a:t>1. Suggesting to someone who may be showing signs of a mental health challenge(s) that they might benefit from local professional resources (ex. a local mental Health clinician, a crisis hotline number, etc.)</a:t>
            </a:r>
            <a:endParaRPr sz="2400">
              <a:solidFill>
                <a:schemeClr val="dk1"/>
              </a:solidFill>
            </a:endParaRPr>
          </a:p>
          <a:p>
            <a:pPr marL="0" lvl="0" indent="0" algn="l" rtl="0">
              <a:spcBef>
                <a:spcPts val="600"/>
              </a:spcBef>
              <a:spcAft>
                <a:spcPts val="0"/>
              </a:spcAft>
              <a:buClr>
                <a:schemeClr val="dk1"/>
              </a:buClr>
              <a:buFont typeface="Arial"/>
              <a:buNone/>
            </a:pPr>
            <a:r>
              <a:rPr lang="en-US" sz="2400">
                <a:solidFill>
                  <a:schemeClr val="dk1"/>
                </a:solidFill>
                <a:latin typeface="Calibri"/>
                <a:ea typeface="Calibri"/>
                <a:cs typeface="Calibri"/>
                <a:sym typeface="Calibri"/>
              </a:rPr>
              <a:t>2. Approaching someone who seems they may be suffering with a mental health challenge and asking how he or she is doing</a:t>
            </a:r>
            <a:endParaRPr sz="2400">
              <a:solidFill>
                <a:schemeClr val="dk1"/>
              </a:solidFill>
            </a:endParaRPr>
          </a:p>
          <a:p>
            <a:pPr marL="0" lvl="0" indent="0" algn="l" rtl="0">
              <a:spcBef>
                <a:spcPts val="600"/>
              </a:spcBef>
              <a:spcAft>
                <a:spcPts val="0"/>
              </a:spcAft>
              <a:buClr>
                <a:schemeClr val="dk1"/>
              </a:buClr>
              <a:buFont typeface="Arial"/>
              <a:buNone/>
            </a:pPr>
            <a:r>
              <a:rPr lang="en-US" sz="2400">
                <a:solidFill>
                  <a:schemeClr val="dk1"/>
                </a:solidFill>
                <a:latin typeface="Calibri"/>
                <a:ea typeface="Calibri"/>
                <a:cs typeface="Calibri"/>
                <a:sym typeface="Calibri"/>
              </a:rPr>
              <a:t>3. Asking someone directly whether they are considering killing themselves</a:t>
            </a:r>
            <a:endParaRPr sz="2400">
              <a:solidFill>
                <a:schemeClr val="dk1"/>
              </a:solidFill>
              <a:latin typeface="Calibri"/>
              <a:ea typeface="Calibri"/>
              <a:cs typeface="Calibri"/>
              <a:sym typeface="Calibri"/>
            </a:endParaRPr>
          </a:p>
          <a:p>
            <a:pPr marL="0" lvl="0" indent="0" algn="l" rtl="0">
              <a:spcBef>
                <a:spcPts val="600"/>
              </a:spcBef>
              <a:spcAft>
                <a:spcPts val="0"/>
              </a:spcAft>
              <a:buClr>
                <a:schemeClr val="dk1"/>
              </a:buClr>
              <a:buFont typeface="Arial"/>
              <a:buNone/>
            </a:pPr>
            <a:endParaRPr sz="2400">
              <a:solidFill>
                <a:schemeClr val="dk1"/>
              </a:solidFill>
              <a:latin typeface="Calibri"/>
              <a:ea typeface="Calibri"/>
              <a:cs typeface="Calibri"/>
              <a:sym typeface="Calibri"/>
            </a:endParaRPr>
          </a:p>
          <a:p>
            <a:pPr marL="0" lvl="0" indent="0" algn="l" rtl="0">
              <a:spcBef>
                <a:spcPts val="60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3000">
              <a:solidFill>
                <a:srgbClr val="3F3F3F"/>
              </a:solidFill>
              <a:latin typeface="Calibri"/>
              <a:ea typeface="Calibri"/>
              <a:cs typeface="Calibri"/>
              <a:sym typeface="Calibri"/>
            </a:endParaRPr>
          </a:p>
        </p:txBody>
      </p:sp>
      <p:sp>
        <p:nvSpPr>
          <p:cNvPr id="836" name="Google Shape;836;g3ee52dca2de_1_6"/>
          <p:cNvSpPr txBox="1"/>
          <p:nvPr/>
        </p:nvSpPr>
        <p:spPr>
          <a:xfrm>
            <a:off x="5169450" y="9635850"/>
            <a:ext cx="7949100" cy="1062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1350">
              <a:solidFill>
                <a:schemeClr val="lt1"/>
              </a:solidFill>
              <a:latin typeface="Calibri"/>
              <a:ea typeface="Calibri"/>
              <a:cs typeface="Calibri"/>
              <a:sym typeface="Calibri"/>
            </a:endParaRPr>
          </a:p>
          <a:p>
            <a:pPr marL="0" lvl="0" indent="0" algn="ctr" rtl="0">
              <a:spcBef>
                <a:spcPts val="0"/>
              </a:spcBef>
              <a:spcAft>
                <a:spcPts val="0"/>
              </a:spcAft>
              <a:buClr>
                <a:schemeClr val="dk1"/>
              </a:buClr>
              <a:buFont typeface="Arial"/>
              <a:buNone/>
            </a:pPr>
            <a:r>
              <a:rPr lang="en-US" sz="1350">
                <a:solidFill>
                  <a:schemeClr val="lt1"/>
                </a:solidFill>
                <a:latin typeface="Calibri"/>
                <a:ea typeface="Calibri"/>
                <a:cs typeface="Calibri"/>
                <a:sym typeface="Calibri"/>
              </a:rPr>
              <a:t>INTERNATIONAL ASSOCIATION OF CATHOLIC MENTAL HEALTH MINISTERS</a:t>
            </a:r>
            <a:endParaRPr sz="1350">
              <a:solidFill>
                <a:schemeClr val="lt1"/>
              </a:solidFill>
              <a:latin typeface="Calibri"/>
              <a:ea typeface="Calibri"/>
              <a:cs typeface="Calibri"/>
              <a:sym typeface="Calibri"/>
            </a:endParaRPr>
          </a:p>
          <a:p>
            <a:pPr marL="0" lvl="0" indent="0" algn="l" rtl="0">
              <a:spcBef>
                <a:spcPts val="0"/>
              </a:spcBef>
              <a:spcAft>
                <a:spcPts val="0"/>
              </a:spcAft>
              <a:buNone/>
            </a:pPr>
            <a:endParaRPr sz="3000">
              <a:solidFill>
                <a:srgbClr val="3F3F3F"/>
              </a:solidFill>
              <a:latin typeface="Calibri"/>
              <a:ea typeface="Calibri"/>
              <a:cs typeface="Calibri"/>
              <a:sym typeface="Calibri"/>
            </a:endParaRPr>
          </a:p>
        </p:txBody>
      </p:sp>
      <p:cxnSp>
        <p:nvCxnSpPr>
          <p:cNvPr id="837" name="Google Shape;837;g3ee52dca2de_1_6"/>
          <p:cNvCxnSpPr/>
          <p:nvPr/>
        </p:nvCxnSpPr>
        <p:spPr>
          <a:xfrm>
            <a:off x="1357750" y="611325"/>
            <a:ext cx="0" cy="8619300"/>
          </a:xfrm>
          <a:prstGeom prst="straightConnector1">
            <a:avLst/>
          </a:prstGeom>
          <a:noFill/>
          <a:ln w="9525" cap="flat" cmpd="sng">
            <a:solidFill>
              <a:schemeClr val="accent1"/>
            </a:solidFill>
            <a:prstDash val="solid"/>
            <a:round/>
            <a:headEnd type="none" w="med" len="med"/>
            <a:tailEnd type="none" w="med" len="med"/>
          </a:ln>
        </p:spPr>
      </p:cxn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842"/>
        <p:cNvGrpSpPr/>
        <p:nvPr/>
      </p:nvGrpSpPr>
      <p:grpSpPr>
        <a:xfrm>
          <a:off x="0" y="0"/>
          <a:ext cx="0" cy="0"/>
          <a:chOff x="0" y="0"/>
          <a:chExt cx="0" cy="0"/>
        </a:xfrm>
      </p:grpSpPr>
      <p:sp>
        <p:nvSpPr>
          <p:cNvPr id="843" name="Google Shape;843;g3ee52dca2de_1_10"/>
          <p:cNvSpPr txBox="1"/>
          <p:nvPr/>
        </p:nvSpPr>
        <p:spPr>
          <a:xfrm>
            <a:off x="1856500" y="3337025"/>
            <a:ext cx="14651100" cy="3170700"/>
          </a:xfrm>
          <a:prstGeom prst="rect">
            <a:avLst/>
          </a:prstGeom>
          <a:noFill/>
          <a:ln>
            <a:noFill/>
          </a:ln>
        </p:spPr>
        <p:txBody>
          <a:bodyPr spcFirstLastPara="1" wrap="square" lIns="91425" tIns="91425" rIns="91425" bIns="91425" anchor="t" anchorCtr="0">
            <a:spAutoFit/>
          </a:bodyPr>
          <a:lstStyle/>
          <a:p>
            <a:pPr marL="0" lvl="0" indent="0" algn="l" rtl="0">
              <a:spcBef>
                <a:spcPts val="600"/>
              </a:spcBef>
              <a:spcAft>
                <a:spcPts val="0"/>
              </a:spcAft>
              <a:buClr>
                <a:schemeClr val="dk1"/>
              </a:buClr>
              <a:buFont typeface="Arial"/>
              <a:buNone/>
            </a:pPr>
            <a:r>
              <a:rPr lang="en-US" sz="2600" b="1">
                <a:solidFill>
                  <a:schemeClr val="dk1"/>
                </a:solidFill>
                <a:latin typeface="Calibri"/>
                <a:ea typeface="Calibri"/>
                <a:cs typeface="Calibri"/>
                <a:sym typeface="Calibri"/>
              </a:rPr>
              <a:t>Please share your opinions on the following statements. Share if you agree, disagree, or feel neutral/don’t know about the statements listed.</a:t>
            </a:r>
            <a:endParaRPr sz="2600" b="1">
              <a:solidFill>
                <a:schemeClr val="dk1"/>
              </a:solidFill>
              <a:latin typeface="Calibri"/>
              <a:ea typeface="Calibri"/>
              <a:cs typeface="Calibri"/>
              <a:sym typeface="Calibri"/>
            </a:endParaRPr>
          </a:p>
          <a:p>
            <a:pPr marL="0" lvl="0" indent="0" algn="l" rtl="0">
              <a:spcBef>
                <a:spcPts val="600"/>
              </a:spcBef>
              <a:spcAft>
                <a:spcPts val="0"/>
              </a:spcAft>
              <a:buClr>
                <a:schemeClr val="dk1"/>
              </a:buClr>
              <a:buFont typeface="Arial"/>
              <a:buNone/>
            </a:pPr>
            <a:endParaRPr sz="2600" i="1">
              <a:solidFill>
                <a:schemeClr val="dk1"/>
              </a:solidFill>
              <a:latin typeface="Calibri"/>
              <a:ea typeface="Calibri"/>
              <a:cs typeface="Calibri"/>
              <a:sym typeface="Calibri"/>
            </a:endParaRPr>
          </a:p>
          <a:p>
            <a:pPr marL="0" lvl="0" indent="0" algn="l" rtl="0">
              <a:spcBef>
                <a:spcPts val="600"/>
              </a:spcBef>
              <a:spcAft>
                <a:spcPts val="0"/>
              </a:spcAft>
              <a:buClr>
                <a:schemeClr val="dk1"/>
              </a:buClr>
              <a:buFont typeface="Arial"/>
              <a:buNone/>
            </a:pPr>
            <a:r>
              <a:rPr lang="en-US" sz="2400">
                <a:solidFill>
                  <a:schemeClr val="dk1"/>
                </a:solidFill>
                <a:latin typeface="Calibri"/>
                <a:ea typeface="Calibri"/>
                <a:cs typeface="Calibri"/>
                <a:sym typeface="Calibri"/>
              </a:rPr>
              <a:t>1. Asking someone if they are having thoughts of suicide will put the idea of suicide into the person’s head.</a:t>
            </a:r>
            <a:endParaRPr sz="2400">
              <a:solidFill>
                <a:schemeClr val="dk1"/>
              </a:solidFill>
            </a:endParaRPr>
          </a:p>
          <a:p>
            <a:pPr marL="0" lvl="0" indent="0" algn="l" rtl="0">
              <a:spcBef>
                <a:spcPts val="600"/>
              </a:spcBef>
              <a:spcAft>
                <a:spcPts val="0"/>
              </a:spcAft>
              <a:buClr>
                <a:schemeClr val="dk1"/>
              </a:buClr>
              <a:buFont typeface="Arial"/>
              <a:buNone/>
            </a:pPr>
            <a:r>
              <a:rPr lang="en-US" sz="2400">
                <a:solidFill>
                  <a:schemeClr val="dk1"/>
                </a:solidFill>
                <a:latin typeface="Calibri"/>
                <a:ea typeface="Calibri"/>
                <a:cs typeface="Calibri"/>
                <a:sym typeface="Calibri"/>
              </a:rPr>
              <a:t>2. It is good to force someone to talk about a traumatic experience, even if the person does not wish to do so.</a:t>
            </a:r>
            <a:endParaRPr sz="2400">
              <a:solidFill>
                <a:schemeClr val="dk1"/>
              </a:solidFill>
            </a:endParaRPr>
          </a:p>
          <a:p>
            <a:pPr marL="0" lvl="0" indent="0" algn="l" rtl="0">
              <a:spcBef>
                <a:spcPts val="600"/>
              </a:spcBef>
              <a:spcAft>
                <a:spcPts val="0"/>
              </a:spcAft>
              <a:buClr>
                <a:schemeClr val="dk1"/>
              </a:buClr>
              <a:buFont typeface="Arial"/>
              <a:buNone/>
            </a:pPr>
            <a:r>
              <a:rPr lang="en-US" sz="2400">
                <a:solidFill>
                  <a:schemeClr val="dk1"/>
                </a:solidFill>
                <a:latin typeface="Calibri"/>
                <a:ea typeface="Calibri"/>
                <a:cs typeface="Calibri"/>
                <a:sym typeface="Calibri"/>
              </a:rPr>
              <a:t>3. Offering silence can be a good way to let someone know you are listening</a:t>
            </a:r>
            <a:endParaRPr sz="2400">
              <a:solidFill>
                <a:schemeClr val="dk1"/>
              </a:solidFill>
            </a:endParaRPr>
          </a:p>
          <a:p>
            <a:pPr marL="0" lvl="0" indent="0" algn="l" rtl="0">
              <a:spcBef>
                <a:spcPts val="0"/>
              </a:spcBef>
              <a:spcAft>
                <a:spcPts val="0"/>
              </a:spcAft>
              <a:buNone/>
            </a:pPr>
            <a:endParaRPr sz="2400">
              <a:solidFill>
                <a:srgbClr val="3F3F3F"/>
              </a:solidFill>
              <a:latin typeface="Calibri"/>
              <a:ea typeface="Calibri"/>
              <a:cs typeface="Calibri"/>
              <a:sym typeface="Calibri"/>
            </a:endParaRPr>
          </a:p>
        </p:txBody>
      </p:sp>
      <p:cxnSp>
        <p:nvCxnSpPr>
          <p:cNvPr id="844" name="Google Shape;844;g3ee52dca2de_1_10"/>
          <p:cNvCxnSpPr/>
          <p:nvPr/>
        </p:nvCxnSpPr>
        <p:spPr>
          <a:xfrm flipH="1">
            <a:off x="1326525" y="907475"/>
            <a:ext cx="46800" cy="8229600"/>
          </a:xfrm>
          <a:prstGeom prst="straightConnector1">
            <a:avLst/>
          </a:prstGeom>
          <a:noFill/>
          <a:ln w="9525" cap="flat" cmpd="sng">
            <a:solidFill>
              <a:schemeClr val="accent1"/>
            </a:solidFill>
            <a:prstDash val="solid"/>
            <a:round/>
            <a:headEnd type="none" w="med" len="med"/>
            <a:tailEnd type="none" w="med" len="med"/>
          </a:ln>
        </p:spPr>
      </p:cxnSp>
      <p:sp>
        <p:nvSpPr>
          <p:cNvPr id="845" name="Google Shape;845;g3ee52dca2de_1_10"/>
          <p:cNvSpPr txBox="1"/>
          <p:nvPr/>
        </p:nvSpPr>
        <p:spPr>
          <a:xfrm>
            <a:off x="1996750" y="9713775"/>
            <a:ext cx="14370600" cy="1316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1350">
                <a:solidFill>
                  <a:schemeClr val="lt1"/>
                </a:solidFill>
                <a:latin typeface="Calibri"/>
                <a:ea typeface="Calibri"/>
                <a:cs typeface="Calibri"/>
                <a:sym typeface="Calibri"/>
              </a:rPr>
              <a:t>INTERNATIONAL ASSOCIATION OF CATHOLIC MENTAL HEALTH MINISTERS</a:t>
            </a:r>
            <a:endParaRPr sz="1350">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3000">
              <a:solidFill>
                <a:srgbClr val="3F3F3F"/>
              </a:solidFill>
              <a:latin typeface="Calibri"/>
              <a:ea typeface="Calibri"/>
              <a:cs typeface="Calibri"/>
              <a:sym typeface="Calibri"/>
            </a:endParaRPr>
          </a:p>
          <a:p>
            <a:pPr marL="0" lvl="0" indent="0" algn="l" rtl="0">
              <a:spcBef>
                <a:spcPts val="0"/>
              </a:spcBef>
              <a:spcAft>
                <a:spcPts val="0"/>
              </a:spcAft>
              <a:buNone/>
            </a:pPr>
            <a:endParaRPr sz="3000">
              <a:solidFill>
                <a:srgbClr val="3F3F3F"/>
              </a:solidFill>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850"/>
        <p:cNvGrpSpPr/>
        <p:nvPr/>
      </p:nvGrpSpPr>
      <p:grpSpPr>
        <a:xfrm>
          <a:off x="0" y="0"/>
          <a:ext cx="0" cy="0"/>
          <a:chOff x="0" y="0"/>
          <a:chExt cx="0" cy="0"/>
        </a:xfrm>
      </p:grpSpPr>
      <p:sp>
        <p:nvSpPr>
          <p:cNvPr id="851" name="Google Shape;851;g3ee52dca2de_1_0"/>
          <p:cNvSpPr txBox="1"/>
          <p:nvPr/>
        </p:nvSpPr>
        <p:spPr>
          <a:xfrm>
            <a:off x="2247000" y="315175"/>
            <a:ext cx="13794000" cy="8358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Font typeface="Arial"/>
              <a:buNone/>
            </a:pPr>
            <a:r>
              <a:rPr lang="en-US" sz="2200" b="1" i="1">
                <a:solidFill>
                  <a:schemeClr val="dk1"/>
                </a:solidFill>
                <a:latin typeface="Calibri"/>
                <a:ea typeface="Calibri"/>
                <a:cs typeface="Calibri"/>
                <a:sym typeface="Calibri"/>
              </a:rPr>
              <a:t>1</a:t>
            </a:r>
            <a:r>
              <a:rPr lang="en-US" sz="2400" b="1" i="1">
                <a:solidFill>
                  <a:schemeClr val="dk1"/>
                </a:solidFill>
                <a:latin typeface="Calibri"/>
                <a:ea typeface="Calibri"/>
                <a:cs typeface="Calibri"/>
                <a:sym typeface="Calibri"/>
              </a:rPr>
              <a:t>. The three steps of the PFA action plan are</a:t>
            </a:r>
            <a:endParaRPr sz="2400" b="1">
              <a:solidFill>
                <a:schemeClr val="dk1"/>
              </a:solidFill>
            </a:endParaRPr>
          </a:p>
          <a:p>
            <a:pPr marL="0" lvl="0" indent="457200" algn="l" rtl="0">
              <a:spcBef>
                <a:spcPts val="600"/>
              </a:spcBef>
              <a:spcAft>
                <a:spcPts val="0"/>
              </a:spcAft>
              <a:buClr>
                <a:schemeClr val="dk1"/>
              </a:buClr>
              <a:buFont typeface="Arial"/>
              <a:buNone/>
            </a:pPr>
            <a:r>
              <a:rPr lang="en-US" sz="2000">
                <a:solidFill>
                  <a:schemeClr val="dk1"/>
                </a:solidFill>
                <a:latin typeface="Calibri"/>
                <a:ea typeface="Calibri"/>
                <a:cs typeface="Calibri"/>
                <a:sym typeface="Calibri"/>
              </a:rPr>
              <a:t>a. Question, Persuade, Refer</a:t>
            </a:r>
            <a:endParaRPr>
              <a:solidFill>
                <a:schemeClr val="dk1"/>
              </a:solidFill>
            </a:endParaRPr>
          </a:p>
          <a:p>
            <a:pPr marL="0" lvl="0" indent="457200" algn="l" rtl="0">
              <a:spcBef>
                <a:spcPts val="600"/>
              </a:spcBef>
              <a:spcAft>
                <a:spcPts val="0"/>
              </a:spcAft>
              <a:buClr>
                <a:schemeClr val="dk1"/>
              </a:buClr>
              <a:buFont typeface="Arial"/>
              <a:buNone/>
            </a:pPr>
            <a:r>
              <a:rPr lang="en-US" sz="2000">
                <a:solidFill>
                  <a:schemeClr val="dk1"/>
                </a:solidFill>
                <a:latin typeface="Calibri"/>
                <a:ea typeface="Calibri"/>
                <a:cs typeface="Calibri"/>
                <a:sym typeface="Calibri"/>
              </a:rPr>
              <a:t>b. Look, Listen, Link</a:t>
            </a:r>
            <a:endParaRPr>
              <a:solidFill>
                <a:schemeClr val="dk1"/>
              </a:solidFill>
            </a:endParaRPr>
          </a:p>
          <a:p>
            <a:pPr marL="0" lvl="0" indent="457200" algn="l" rtl="0">
              <a:spcBef>
                <a:spcPts val="600"/>
              </a:spcBef>
              <a:spcAft>
                <a:spcPts val="0"/>
              </a:spcAft>
              <a:buClr>
                <a:schemeClr val="dk1"/>
              </a:buClr>
              <a:buFont typeface="Arial"/>
              <a:buNone/>
            </a:pPr>
            <a:r>
              <a:rPr lang="en-US" sz="2000">
                <a:solidFill>
                  <a:schemeClr val="dk1"/>
                </a:solidFill>
                <a:latin typeface="Calibri"/>
                <a:ea typeface="Calibri"/>
                <a:cs typeface="Calibri"/>
                <a:sym typeface="Calibri"/>
              </a:rPr>
              <a:t>c. Seek, Find, Repeat</a:t>
            </a:r>
            <a:endParaRPr>
              <a:solidFill>
                <a:schemeClr val="dk1"/>
              </a:solidFill>
            </a:endParaRPr>
          </a:p>
          <a:p>
            <a:pPr marL="0" lvl="0" indent="0" algn="l" rtl="0">
              <a:spcBef>
                <a:spcPts val="600"/>
              </a:spcBef>
              <a:spcAft>
                <a:spcPts val="0"/>
              </a:spcAft>
              <a:buClr>
                <a:schemeClr val="dk1"/>
              </a:buClr>
              <a:buFont typeface="Arial"/>
              <a:buNone/>
            </a:pPr>
            <a:endParaRPr sz="800">
              <a:solidFill>
                <a:schemeClr val="dk1"/>
              </a:solidFill>
              <a:latin typeface="Calibri"/>
              <a:ea typeface="Calibri"/>
              <a:cs typeface="Calibri"/>
              <a:sym typeface="Calibri"/>
            </a:endParaRPr>
          </a:p>
          <a:p>
            <a:pPr marL="0" lvl="0" indent="0" algn="l" rtl="0">
              <a:spcBef>
                <a:spcPts val="600"/>
              </a:spcBef>
              <a:spcAft>
                <a:spcPts val="0"/>
              </a:spcAft>
              <a:buClr>
                <a:schemeClr val="dk1"/>
              </a:buClr>
              <a:buFont typeface="Arial"/>
              <a:buNone/>
            </a:pPr>
            <a:r>
              <a:rPr lang="en-US" sz="2000" b="1">
                <a:solidFill>
                  <a:schemeClr val="dk1"/>
                </a:solidFill>
                <a:latin typeface="Calibri"/>
                <a:ea typeface="Calibri"/>
                <a:cs typeface="Calibri"/>
                <a:sym typeface="Calibri"/>
              </a:rPr>
              <a:t>2.</a:t>
            </a:r>
            <a:r>
              <a:rPr lang="en-US" sz="2400" b="1">
                <a:solidFill>
                  <a:schemeClr val="dk1"/>
                </a:solidFill>
                <a:latin typeface="Calibri"/>
                <a:ea typeface="Calibri"/>
                <a:cs typeface="Calibri"/>
                <a:sym typeface="Calibri"/>
              </a:rPr>
              <a:t> What are the appropriate roles of someone offering the CMHM Model of PFA?</a:t>
            </a:r>
            <a:endParaRPr sz="2400" b="1">
              <a:solidFill>
                <a:schemeClr val="dk1"/>
              </a:solidFill>
            </a:endParaRPr>
          </a:p>
          <a:p>
            <a:pPr marL="0" lvl="0" indent="457200" algn="l" rtl="0">
              <a:spcBef>
                <a:spcPts val="600"/>
              </a:spcBef>
              <a:spcAft>
                <a:spcPts val="0"/>
              </a:spcAft>
              <a:buClr>
                <a:schemeClr val="dk1"/>
              </a:buClr>
              <a:buFont typeface="Arial"/>
              <a:buNone/>
            </a:pPr>
            <a:r>
              <a:rPr lang="en-US" sz="2000">
                <a:solidFill>
                  <a:schemeClr val="dk1"/>
                </a:solidFill>
                <a:latin typeface="Calibri"/>
                <a:ea typeface="Calibri"/>
                <a:cs typeface="Calibri"/>
                <a:sym typeface="Calibri"/>
              </a:rPr>
              <a:t>a. Diagnosing and prescribing treatment</a:t>
            </a:r>
            <a:endParaRPr>
              <a:solidFill>
                <a:schemeClr val="dk1"/>
              </a:solidFill>
            </a:endParaRPr>
          </a:p>
          <a:p>
            <a:pPr marL="0" lvl="0" indent="457200" algn="l" rtl="0">
              <a:spcBef>
                <a:spcPts val="600"/>
              </a:spcBef>
              <a:spcAft>
                <a:spcPts val="0"/>
              </a:spcAft>
              <a:buClr>
                <a:schemeClr val="dk1"/>
              </a:buClr>
              <a:buFont typeface="Arial"/>
              <a:buNone/>
            </a:pPr>
            <a:r>
              <a:rPr lang="en-US" sz="2000">
                <a:solidFill>
                  <a:schemeClr val="dk1"/>
                </a:solidFill>
                <a:latin typeface="Calibri"/>
                <a:ea typeface="Calibri"/>
                <a:cs typeface="Calibri"/>
                <a:sym typeface="Calibri"/>
              </a:rPr>
              <a:t>b. Listen</a:t>
            </a:r>
            <a:endParaRPr>
              <a:solidFill>
                <a:schemeClr val="dk1"/>
              </a:solidFill>
            </a:endParaRPr>
          </a:p>
          <a:p>
            <a:pPr marL="0" lvl="0" indent="457200" algn="l" rtl="0">
              <a:spcBef>
                <a:spcPts val="600"/>
              </a:spcBef>
              <a:spcAft>
                <a:spcPts val="0"/>
              </a:spcAft>
              <a:buClr>
                <a:schemeClr val="dk1"/>
              </a:buClr>
              <a:buFont typeface="Arial"/>
              <a:buNone/>
            </a:pPr>
            <a:r>
              <a:rPr lang="en-US" sz="2000">
                <a:solidFill>
                  <a:schemeClr val="dk1"/>
                </a:solidFill>
                <a:latin typeface="Calibri"/>
                <a:ea typeface="Calibri"/>
                <a:cs typeface="Calibri"/>
                <a:sym typeface="Calibri"/>
              </a:rPr>
              <a:t>c. Offer prayer</a:t>
            </a:r>
            <a:endParaRPr>
              <a:solidFill>
                <a:schemeClr val="dk1"/>
              </a:solidFill>
            </a:endParaRPr>
          </a:p>
          <a:p>
            <a:pPr marL="0" lvl="0" indent="457200" algn="l" rtl="0">
              <a:spcBef>
                <a:spcPts val="600"/>
              </a:spcBef>
              <a:spcAft>
                <a:spcPts val="0"/>
              </a:spcAft>
              <a:buClr>
                <a:schemeClr val="dk1"/>
              </a:buClr>
              <a:buFont typeface="Arial"/>
              <a:buNone/>
            </a:pPr>
            <a:r>
              <a:rPr lang="en-US" sz="2000">
                <a:solidFill>
                  <a:schemeClr val="dk1"/>
                </a:solidFill>
                <a:latin typeface="Calibri"/>
                <a:ea typeface="Calibri"/>
                <a:cs typeface="Calibri"/>
                <a:sym typeface="Calibri"/>
              </a:rPr>
              <a:t>d. b and c</a:t>
            </a:r>
            <a:endParaRPr>
              <a:solidFill>
                <a:schemeClr val="dk1"/>
              </a:solidFill>
            </a:endParaRPr>
          </a:p>
          <a:p>
            <a:pPr marL="0" lvl="0" indent="457200" algn="l" rtl="0">
              <a:spcBef>
                <a:spcPts val="600"/>
              </a:spcBef>
              <a:spcAft>
                <a:spcPts val="0"/>
              </a:spcAft>
              <a:buClr>
                <a:schemeClr val="dk1"/>
              </a:buClr>
              <a:buFont typeface="Arial"/>
              <a:buNone/>
            </a:pPr>
            <a:r>
              <a:rPr lang="en-US" sz="2000">
                <a:solidFill>
                  <a:schemeClr val="dk1"/>
                </a:solidFill>
                <a:latin typeface="Calibri"/>
                <a:ea typeface="Calibri"/>
                <a:cs typeface="Calibri"/>
                <a:sym typeface="Calibri"/>
              </a:rPr>
              <a:t>e. a, b, and c</a:t>
            </a:r>
            <a:endParaRPr>
              <a:solidFill>
                <a:schemeClr val="dk1"/>
              </a:solidFill>
            </a:endParaRPr>
          </a:p>
          <a:p>
            <a:pPr marL="0" lvl="0" indent="0" algn="l" rtl="0">
              <a:spcBef>
                <a:spcPts val="600"/>
              </a:spcBef>
              <a:spcAft>
                <a:spcPts val="0"/>
              </a:spcAft>
              <a:buClr>
                <a:schemeClr val="dk1"/>
              </a:buClr>
              <a:buFont typeface="Arial"/>
              <a:buNone/>
            </a:pPr>
            <a:endParaRPr sz="800">
              <a:solidFill>
                <a:schemeClr val="dk1"/>
              </a:solidFill>
              <a:latin typeface="Calibri"/>
              <a:ea typeface="Calibri"/>
              <a:cs typeface="Calibri"/>
              <a:sym typeface="Calibri"/>
            </a:endParaRPr>
          </a:p>
          <a:p>
            <a:pPr marL="0" lvl="0" indent="0" algn="l" rtl="0">
              <a:spcBef>
                <a:spcPts val="600"/>
              </a:spcBef>
              <a:spcAft>
                <a:spcPts val="0"/>
              </a:spcAft>
              <a:buClr>
                <a:schemeClr val="dk1"/>
              </a:buClr>
              <a:buFont typeface="Arial"/>
              <a:buNone/>
            </a:pPr>
            <a:r>
              <a:rPr lang="en-US" sz="2000" b="1" i="1">
                <a:solidFill>
                  <a:schemeClr val="dk1"/>
                </a:solidFill>
                <a:latin typeface="Calibri"/>
                <a:ea typeface="Calibri"/>
                <a:cs typeface="Calibri"/>
                <a:sym typeface="Calibri"/>
              </a:rPr>
              <a:t>3.</a:t>
            </a:r>
            <a:r>
              <a:rPr lang="en-US" sz="2400" b="1" i="1">
                <a:solidFill>
                  <a:schemeClr val="dk1"/>
                </a:solidFill>
                <a:latin typeface="Calibri"/>
                <a:ea typeface="Calibri"/>
                <a:cs typeface="Calibri"/>
                <a:sym typeface="Calibri"/>
              </a:rPr>
              <a:t> If someone needs help beyond what I know how to offer:</a:t>
            </a:r>
            <a:endParaRPr sz="2400" b="1">
              <a:solidFill>
                <a:schemeClr val="dk1"/>
              </a:solidFill>
            </a:endParaRPr>
          </a:p>
          <a:p>
            <a:pPr marL="0" lvl="0" indent="457200" algn="l" rtl="0">
              <a:spcBef>
                <a:spcPts val="600"/>
              </a:spcBef>
              <a:spcAft>
                <a:spcPts val="0"/>
              </a:spcAft>
              <a:buClr>
                <a:schemeClr val="dk1"/>
              </a:buClr>
              <a:buFont typeface="Arial"/>
              <a:buNone/>
            </a:pPr>
            <a:r>
              <a:rPr lang="en-US" sz="2000">
                <a:solidFill>
                  <a:schemeClr val="dk1"/>
                </a:solidFill>
                <a:latin typeface="Calibri"/>
                <a:ea typeface="Calibri"/>
                <a:cs typeface="Calibri"/>
                <a:sym typeface="Calibri"/>
              </a:rPr>
              <a:t>a. I should make my best guess about what to do next</a:t>
            </a:r>
            <a:endParaRPr>
              <a:solidFill>
                <a:schemeClr val="dk1"/>
              </a:solidFill>
            </a:endParaRPr>
          </a:p>
          <a:p>
            <a:pPr marL="0" lvl="0" indent="457200" algn="l" rtl="0">
              <a:spcBef>
                <a:spcPts val="600"/>
              </a:spcBef>
              <a:spcAft>
                <a:spcPts val="0"/>
              </a:spcAft>
              <a:buClr>
                <a:schemeClr val="dk1"/>
              </a:buClr>
              <a:buFont typeface="Arial"/>
              <a:buNone/>
            </a:pPr>
            <a:r>
              <a:rPr lang="en-US" sz="2000">
                <a:solidFill>
                  <a:schemeClr val="dk1"/>
                </a:solidFill>
                <a:latin typeface="Calibri"/>
                <a:ea typeface="Calibri"/>
                <a:cs typeface="Calibri"/>
                <a:sym typeface="Calibri"/>
              </a:rPr>
              <a:t>b. I should consult someone with more training and expertise and/or contact a</a:t>
            </a:r>
            <a:endParaRPr>
              <a:solidFill>
                <a:schemeClr val="dk1"/>
              </a:solidFill>
            </a:endParaRPr>
          </a:p>
          <a:p>
            <a:pPr marL="0" lvl="0" indent="457200" algn="l" rtl="0">
              <a:spcBef>
                <a:spcPts val="600"/>
              </a:spcBef>
              <a:spcAft>
                <a:spcPts val="0"/>
              </a:spcAft>
              <a:buClr>
                <a:schemeClr val="dk1"/>
              </a:buClr>
              <a:buFont typeface="Arial"/>
              <a:buNone/>
            </a:pPr>
            <a:r>
              <a:rPr lang="en-US" sz="2000">
                <a:solidFill>
                  <a:schemeClr val="dk1"/>
                </a:solidFill>
                <a:latin typeface="Calibri"/>
                <a:ea typeface="Calibri"/>
                <a:cs typeface="Calibri"/>
                <a:sym typeface="Calibri"/>
              </a:rPr>
              <a:t>helpline or crisis line</a:t>
            </a:r>
            <a:endParaRPr>
              <a:solidFill>
                <a:schemeClr val="dk1"/>
              </a:solidFill>
            </a:endParaRPr>
          </a:p>
          <a:p>
            <a:pPr marL="0" lvl="0" indent="0" algn="l" rtl="0">
              <a:spcBef>
                <a:spcPts val="600"/>
              </a:spcBef>
              <a:spcAft>
                <a:spcPts val="0"/>
              </a:spcAft>
              <a:buClr>
                <a:schemeClr val="dk1"/>
              </a:buClr>
              <a:buFont typeface="Arial"/>
              <a:buNone/>
            </a:pPr>
            <a:endParaRPr sz="900" i="1">
              <a:solidFill>
                <a:schemeClr val="dk1"/>
              </a:solidFill>
              <a:latin typeface="Calibri"/>
              <a:ea typeface="Calibri"/>
              <a:cs typeface="Calibri"/>
              <a:sym typeface="Calibri"/>
            </a:endParaRPr>
          </a:p>
          <a:p>
            <a:pPr marL="0" lvl="0" indent="0" algn="l" rtl="0">
              <a:spcBef>
                <a:spcPts val="600"/>
              </a:spcBef>
              <a:spcAft>
                <a:spcPts val="0"/>
              </a:spcAft>
              <a:buClr>
                <a:schemeClr val="dk1"/>
              </a:buClr>
              <a:buFont typeface="Arial"/>
              <a:buNone/>
            </a:pPr>
            <a:r>
              <a:rPr lang="en-US" sz="2000" b="1" i="1">
                <a:solidFill>
                  <a:schemeClr val="dk1"/>
                </a:solidFill>
                <a:latin typeface="Calibri"/>
                <a:ea typeface="Calibri"/>
                <a:cs typeface="Calibri"/>
                <a:sym typeface="Calibri"/>
              </a:rPr>
              <a:t>4. </a:t>
            </a:r>
            <a:r>
              <a:rPr lang="en-US" sz="2400" b="1" i="1">
                <a:solidFill>
                  <a:schemeClr val="dk1"/>
                </a:solidFill>
                <a:latin typeface="Calibri"/>
                <a:ea typeface="Calibri"/>
                <a:cs typeface="Calibri"/>
                <a:sym typeface="Calibri"/>
              </a:rPr>
              <a:t>For questions related to policies and procedures about confidentiality and mandated reporting:</a:t>
            </a:r>
            <a:endParaRPr sz="2400" b="1">
              <a:solidFill>
                <a:schemeClr val="dk1"/>
              </a:solidFill>
            </a:endParaRPr>
          </a:p>
          <a:p>
            <a:pPr marL="0" lvl="0" indent="457200" algn="l" rtl="0">
              <a:spcBef>
                <a:spcPts val="600"/>
              </a:spcBef>
              <a:spcAft>
                <a:spcPts val="0"/>
              </a:spcAft>
              <a:buClr>
                <a:schemeClr val="dk1"/>
              </a:buClr>
              <a:buFont typeface="Arial"/>
              <a:buNone/>
            </a:pPr>
            <a:r>
              <a:rPr lang="en-US" sz="2000">
                <a:solidFill>
                  <a:schemeClr val="dk1"/>
                </a:solidFill>
                <a:latin typeface="Calibri"/>
                <a:ea typeface="Calibri"/>
                <a:cs typeface="Calibri"/>
                <a:sym typeface="Calibri"/>
              </a:rPr>
              <a:t>a. I should use my best judgement</a:t>
            </a:r>
            <a:endParaRPr>
              <a:solidFill>
                <a:schemeClr val="dk1"/>
              </a:solidFill>
            </a:endParaRPr>
          </a:p>
          <a:p>
            <a:pPr marL="0" lvl="0" indent="457200" algn="l" rtl="0">
              <a:spcBef>
                <a:spcPts val="600"/>
              </a:spcBef>
              <a:spcAft>
                <a:spcPts val="0"/>
              </a:spcAft>
              <a:buClr>
                <a:schemeClr val="dk1"/>
              </a:buClr>
              <a:buFont typeface="Arial"/>
              <a:buNone/>
            </a:pPr>
            <a:r>
              <a:rPr lang="en-US" sz="2000">
                <a:solidFill>
                  <a:schemeClr val="dk1"/>
                </a:solidFill>
                <a:latin typeface="Calibri"/>
                <a:ea typeface="Calibri"/>
                <a:cs typeface="Calibri"/>
                <a:sym typeface="Calibri"/>
              </a:rPr>
              <a:t>b. I should follow the policies and procedures set by my parish and/or diocese</a:t>
            </a:r>
            <a:endParaRPr>
              <a:solidFill>
                <a:schemeClr val="dk1"/>
              </a:solidFill>
            </a:endParaRPr>
          </a:p>
          <a:p>
            <a:pPr marL="0" lvl="0" indent="457200" algn="l" rtl="0">
              <a:spcBef>
                <a:spcPts val="600"/>
              </a:spcBef>
              <a:spcAft>
                <a:spcPts val="0"/>
              </a:spcAft>
              <a:buClr>
                <a:schemeClr val="dk1"/>
              </a:buClr>
              <a:buFont typeface="Arial"/>
              <a:buNone/>
            </a:pPr>
            <a:r>
              <a:rPr lang="en-US" sz="2000">
                <a:solidFill>
                  <a:schemeClr val="dk1"/>
                </a:solidFill>
                <a:latin typeface="Calibri"/>
                <a:ea typeface="Calibri"/>
                <a:cs typeface="Calibri"/>
                <a:sym typeface="Calibri"/>
              </a:rPr>
              <a:t>c. All of the above</a:t>
            </a:r>
            <a:endParaRPr sz="1800">
              <a:solidFill>
                <a:schemeClr val="dk1"/>
              </a:solidFill>
              <a:latin typeface="Calibri"/>
              <a:ea typeface="Calibri"/>
              <a:cs typeface="Calibri"/>
              <a:sym typeface="Calibri"/>
            </a:endParaRPr>
          </a:p>
          <a:p>
            <a:pPr marL="0" lvl="0" indent="0" algn="l" rtl="0">
              <a:spcBef>
                <a:spcPts val="0"/>
              </a:spcBef>
              <a:spcAft>
                <a:spcPts val="0"/>
              </a:spcAft>
              <a:buNone/>
            </a:pPr>
            <a:endParaRPr sz="3000">
              <a:solidFill>
                <a:srgbClr val="3F3F3F"/>
              </a:solidFill>
              <a:latin typeface="Calibri"/>
              <a:ea typeface="Calibri"/>
              <a:cs typeface="Calibri"/>
              <a:sym typeface="Calibri"/>
            </a:endParaRPr>
          </a:p>
        </p:txBody>
      </p:sp>
      <p:sp>
        <p:nvSpPr>
          <p:cNvPr id="852" name="Google Shape;852;g3ee52dca2de_1_0"/>
          <p:cNvSpPr txBox="1"/>
          <p:nvPr/>
        </p:nvSpPr>
        <p:spPr>
          <a:xfrm>
            <a:off x="8963900" y="10041075"/>
            <a:ext cx="89778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Font typeface="Arial"/>
              <a:buNone/>
            </a:pPr>
            <a:r>
              <a:rPr lang="en-US" sz="1200">
                <a:solidFill>
                  <a:schemeClr val="dk1"/>
                </a:solidFill>
              </a:rPr>
              <a:t> </a:t>
            </a:r>
            <a:endParaRPr sz="1200">
              <a:solidFill>
                <a:schemeClr val="dk1"/>
              </a:solidFill>
            </a:endParaRPr>
          </a:p>
          <a:p>
            <a:pPr marL="0" lvl="0" indent="0" algn="l" rtl="0">
              <a:spcBef>
                <a:spcPts val="0"/>
              </a:spcBef>
              <a:spcAft>
                <a:spcPts val="0"/>
              </a:spcAft>
              <a:buNone/>
            </a:pPr>
            <a:endParaRPr sz="3000">
              <a:solidFill>
                <a:srgbClr val="3F3F3F"/>
              </a:solidFill>
              <a:latin typeface="Calibri"/>
              <a:ea typeface="Calibri"/>
              <a:cs typeface="Calibri"/>
              <a:sym typeface="Calibri"/>
            </a:endParaRPr>
          </a:p>
        </p:txBody>
      </p:sp>
      <p:sp>
        <p:nvSpPr>
          <p:cNvPr id="853" name="Google Shape;853;g3ee52dca2de_1_0"/>
          <p:cNvSpPr txBox="1"/>
          <p:nvPr/>
        </p:nvSpPr>
        <p:spPr>
          <a:xfrm>
            <a:off x="5699400" y="9776100"/>
            <a:ext cx="6889200" cy="1523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350">
                <a:solidFill>
                  <a:schemeClr val="lt1"/>
                </a:solidFill>
                <a:latin typeface="Calibri"/>
                <a:ea typeface="Calibri"/>
                <a:cs typeface="Calibri"/>
                <a:sym typeface="Calibri"/>
              </a:rPr>
              <a:t> INTERNATIONAL ASSOCIATION OF CATHOLIC MENTAL HEALTH MINISTERS</a:t>
            </a:r>
            <a:endParaRPr sz="1350">
              <a:solidFill>
                <a:schemeClr val="lt1"/>
              </a:solidFill>
              <a:latin typeface="Calibri"/>
              <a:ea typeface="Calibri"/>
              <a:cs typeface="Calibri"/>
              <a:sym typeface="Calibri"/>
            </a:endParaRPr>
          </a:p>
          <a:p>
            <a:pPr marL="0" lvl="0" indent="0" algn="l" rtl="0">
              <a:spcBef>
                <a:spcPts val="0"/>
              </a:spcBef>
              <a:spcAft>
                <a:spcPts val="0"/>
              </a:spcAft>
              <a:buNone/>
            </a:pPr>
            <a:endParaRPr sz="3000">
              <a:solidFill>
                <a:srgbClr val="3F3F3F"/>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350">
              <a:solidFill>
                <a:schemeClr val="lt1"/>
              </a:solidFill>
              <a:latin typeface="Calibri"/>
              <a:ea typeface="Calibri"/>
              <a:cs typeface="Calibri"/>
              <a:sym typeface="Calibri"/>
            </a:endParaRPr>
          </a:p>
          <a:p>
            <a:pPr marL="0" lvl="0" indent="0" algn="l" rtl="0">
              <a:spcBef>
                <a:spcPts val="0"/>
              </a:spcBef>
              <a:spcAft>
                <a:spcPts val="0"/>
              </a:spcAft>
              <a:buNone/>
            </a:pPr>
            <a:endParaRPr sz="3000">
              <a:solidFill>
                <a:srgbClr val="3F3F3F"/>
              </a:solidFill>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58"/>
        <p:cNvGrpSpPr/>
        <p:nvPr/>
      </p:nvGrpSpPr>
      <p:grpSpPr>
        <a:xfrm>
          <a:off x="0" y="0"/>
          <a:ext cx="0" cy="0"/>
          <a:chOff x="0" y="0"/>
          <a:chExt cx="0" cy="0"/>
        </a:xfrm>
      </p:grpSpPr>
      <p:sp>
        <p:nvSpPr>
          <p:cNvPr id="859" name="Google Shape;859;p61"/>
          <p:cNvSpPr txBox="1">
            <a:spLocks noGrp="1"/>
          </p:cNvSpPr>
          <p:nvPr>
            <p:ph type="title"/>
          </p:nvPr>
        </p:nvSpPr>
        <p:spPr>
          <a:xfrm>
            <a:off x="1645920" y="429904"/>
            <a:ext cx="15087600" cy="2176136"/>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7200"/>
              <a:buFont typeface="Calibri"/>
              <a:buNone/>
            </a:pPr>
            <a:r>
              <a:rPr lang="en-US"/>
              <a:t>PFA Self-care</a:t>
            </a:r>
            <a:endParaRPr/>
          </a:p>
        </p:txBody>
      </p:sp>
      <p:sp>
        <p:nvSpPr>
          <p:cNvPr id="860" name="Google Shape;860;p61"/>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None/>
            </a:pPr>
            <a:r>
              <a:rPr lang="en-US"/>
              <a:t>INTERNATIONAL ASSOCIATION OF CATHOLIC MENTAL HEALTH MINISTERS</a:t>
            </a:r>
            <a:endParaRPr/>
          </a:p>
        </p:txBody>
      </p:sp>
      <p:grpSp>
        <p:nvGrpSpPr>
          <p:cNvPr id="861" name="Google Shape;861;p61"/>
          <p:cNvGrpSpPr/>
          <p:nvPr/>
        </p:nvGrpSpPr>
        <p:grpSpPr>
          <a:xfrm>
            <a:off x="1605300" y="3072500"/>
            <a:ext cx="15077391" cy="4670105"/>
            <a:chOff x="5104" y="1591893"/>
            <a:chExt cx="15077391" cy="3293213"/>
          </a:xfrm>
        </p:grpSpPr>
        <p:sp>
          <p:nvSpPr>
            <p:cNvPr id="862" name="Google Shape;862;p61"/>
            <p:cNvSpPr/>
            <p:nvPr/>
          </p:nvSpPr>
          <p:spPr>
            <a:xfrm>
              <a:off x="864780" y="1591893"/>
              <a:ext cx="925804" cy="925804"/>
            </a:xfrm>
            <a:prstGeom prst="rect">
              <a:avLst/>
            </a:prstGeom>
            <a:noFill/>
            <a:ln w="158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61"/>
            <p:cNvSpPr/>
            <p:nvPr/>
          </p:nvSpPr>
          <p:spPr>
            <a:xfrm>
              <a:off x="5104" y="2659306"/>
              <a:ext cx="2645156" cy="39677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61"/>
            <p:cNvSpPr txBox="1"/>
            <p:nvPr/>
          </p:nvSpPr>
          <p:spPr>
            <a:xfrm>
              <a:off x="5104" y="2659306"/>
              <a:ext cx="2645156" cy="396773"/>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1"/>
                </a:buClr>
                <a:buSzPts val="2500"/>
                <a:buFont typeface="Calibri"/>
                <a:buNone/>
              </a:pPr>
              <a:endParaRPr sz="2500">
                <a:solidFill>
                  <a:schemeClr val="dk1"/>
                </a:solidFill>
                <a:latin typeface="Calibri"/>
                <a:ea typeface="Calibri"/>
                <a:cs typeface="Calibri"/>
                <a:sym typeface="Calibri"/>
              </a:endParaRPr>
            </a:p>
          </p:txBody>
        </p:sp>
        <p:sp>
          <p:nvSpPr>
            <p:cNvPr id="865" name="Google Shape;865;p61"/>
            <p:cNvSpPr/>
            <p:nvPr/>
          </p:nvSpPr>
          <p:spPr>
            <a:xfrm>
              <a:off x="5104" y="3121944"/>
              <a:ext cx="2645156" cy="176316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61"/>
            <p:cNvSpPr txBox="1"/>
            <p:nvPr/>
          </p:nvSpPr>
          <p:spPr>
            <a:xfrm>
              <a:off x="5104" y="3121944"/>
              <a:ext cx="2645156" cy="1763162"/>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1"/>
                </a:buClr>
                <a:buSzPts val="2800"/>
                <a:buFont typeface="Calibri"/>
                <a:buNone/>
              </a:pPr>
              <a:r>
                <a:rPr lang="en-US" sz="2800">
                  <a:solidFill>
                    <a:schemeClr val="dk1"/>
                  </a:solidFill>
                  <a:latin typeface="Calibri"/>
                  <a:ea typeface="Calibri"/>
                  <a:cs typeface="Calibri"/>
                  <a:sym typeface="Calibri"/>
                </a:rPr>
                <a:t>Check your own readiness</a:t>
              </a:r>
              <a:endParaRPr/>
            </a:p>
          </p:txBody>
        </p:sp>
        <p:sp>
          <p:nvSpPr>
            <p:cNvPr id="867" name="Google Shape;867;p61"/>
            <p:cNvSpPr/>
            <p:nvPr/>
          </p:nvSpPr>
          <p:spPr>
            <a:xfrm>
              <a:off x="3972839" y="1591893"/>
              <a:ext cx="925804" cy="925804"/>
            </a:xfrm>
            <a:prstGeom prst="rect">
              <a:avLst/>
            </a:prstGeom>
            <a:noFill/>
            <a:ln w="158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61"/>
            <p:cNvSpPr/>
            <p:nvPr/>
          </p:nvSpPr>
          <p:spPr>
            <a:xfrm>
              <a:off x="3113163" y="2659306"/>
              <a:ext cx="2645156" cy="39677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61"/>
            <p:cNvSpPr txBox="1"/>
            <p:nvPr/>
          </p:nvSpPr>
          <p:spPr>
            <a:xfrm>
              <a:off x="3113163" y="2659306"/>
              <a:ext cx="2645156" cy="396773"/>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1"/>
                </a:buClr>
                <a:buSzPts val="2500"/>
                <a:buFont typeface="Calibri"/>
                <a:buNone/>
              </a:pPr>
              <a:endParaRPr sz="2500">
                <a:solidFill>
                  <a:schemeClr val="dk1"/>
                </a:solidFill>
                <a:latin typeface="Calibri"/>
                <a:ea typeface="Calibri"/>
                <a:cs typeface="Calibri"/>
                <a:sym typeface="Calibri"/>
              </a:endParaRPr>
            </a:p>
          </p:txBody>
        </p:sp>
        <p:sp>
          <p:nvSpPr>
            <p:cNvPr id="870" name="Google Shape;870;p61"/>
            <p:cNvSpPr/>
            <p:nvPr/>
          </p:nvSpPr>
          <p:spPr>
            <a:xfrm>
              <a:off x="3113163" y="3121944"/>
              <a:ext cx="2645156" cy="176316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61"/>
            <p:cNvSpPr txBox="1"/>
            <p:nvPr/>
          </p:nvSpPr>
          <p:spPr>
            <a:xfrm>
              <a:off x="3113163" y="3121944"/>
              <a:ext cx="2645156" cy="1763162"/>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1"/>
                </a:buClr>
                <a:buSzPts val="2800"/>
                <a:buFont typeface="Calibri"/>
                <a:buNone/>
              </a:pPr>
              <a:r>
                <a:rPr lang="en-US" sz="2800">
                  <a:solidFill>
                    <a:schemeClr val="dk1"/>
                  </a:solidFill>
                  <a:latin typeface="Calibri"/>
                  <a:ea typeface="Calibri"/>
                  <a:cs typeface="Calibri"/>
                  <a:sym typeface="Calibri"/>
                </a:rPr>
                <a:t>Understand your role</a:t>
              </a:r>
              <a:endParaRPr/>
            </a:p>
          </p:txBody>
        </p:sp>
        <p:sp>
          <p:nvSpPr>
            <p:cNvPr id="872" name="Google Shape;872;p61"/>
            <p:cNvSpPr/>
            <p:nvPr/>
          </p:nvSpPr>
          <p:spPr>
            <a:xfrm>
              <a:off x="7080897" y="1591893"/>
              <a:ext cx="925804" cy="925804"/>
            </a:xfrm>
            <a:prstGeom prst="rect">
              <a:avLst/>
            </a:prstGeom>
            <a:noFill/>
            <a:ln w="158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61"/>
            <p:cNvSpPr/>
            <p:nvPr/>
          </p:nvSpPr>
          <p:spPr>
            <a:xfrm>
              <a:off x="6221221" y="2659306"/>
              <a:ext cx="2645156" cy="39677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61"/>
            <p:cNvSpPr txBox="1"/>
            <p:nvPr/>
          </p:nvSpPr>
          <p:spPr>
            <a:xfrm>
              <a:off x="6221221" y="2659306"/>
              <a:ext cx="2645156" cy="396773"/>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1"/>
                </a:buClr>
                <a:buSzPts val="2500"/>
                <a:buFont typeface="Calibri"/>
                <a:buNone/>
              </a:pPr>
              <a:endParaRPr sz="2500">
                <a:solidFill>
                  <a:schemeClr val="dk1"/>
                </a:solidFill>
                <a:latin typeface="Calibri"/>
                <a:ea typeface="Calibri"/>
                <a:cs typeface="Calibri"/>
                <a:sym typeface="Calibri"/>
              </a:endParaRPr>
            </a:p>
          </p:txBody>
        </p:sp>
        <p:sp>
          <p:nvSpPr>
            <p:cNvPr id="875" name="Google Shape;875;p61"/>
            <p:cNvSpPr/>
            <p:nvPr/>
          </p:nvSpPr>
          <p:spPr>
            <a:xfrm>
              <a:off x="6221221" y="3121944"/>
              <a:ext cx="2645156" cy="176316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61"/>
            <p:cNvSpPr txBox="1"/>
            <p:nvPr/>
          </p:nvSpPr>
          <p:spPr>
            <a:xfrm>
              <a:off x="6221221" y="3121944"/>
              <a:ext cx="2645156" cy="1763162"/>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1"/>
                </a:buClr>
                <a:buSzPts val="2800"/>
                <a:buFont typeface="Calibri"/>
                <a:buNone/>
              </a:pPr>
              <a:r>
                <a:rPr lang="en-US" sz="2800">
                  <a:solidFill>
                    <a:schemeClr val="dk1"/>
                  </a:solidFill>
                  <a:latin typeface="Calibri"/>
                  <a:ea typeface="Calibri"/>
                  <a:cs typeface="Calibri"/>
                  <a:sym typeface="Calibri"/>
                </a:rPr>
                <a:t>Use support resources that may exist in your community</a:t>
              </a:r>
              <a:endParaRPr/>
            </a:p>
          </p:txBody>
        </p:sp>
        <p:sp>
          <p:nvSpPr>
            <p:cNvPr id="877" name="Google Shape;877;p61"/>
            <p:cNvSpPr/>
            <p:nvPr/>
          </p:nvSpPr>
          <p:spPr>
            <a:xfrm>
              <a:off x="10188956" y="1591893"/>
              <a:ext cx="925804" cy="925804"/>
            </a:xfrm>
            <a:prstGeom prst="rect">
              <a:avLst/>
            </a:prstGeom>
            <a:noFill/>
            <a:ln w="158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61"/>
            <p:cNvSpPr/>
            <p:nvPr/>
          </p:nvSpPr>
          <p:spPr>
            <a:xfrm>
              <a:off x="9329280" y="2659306"/>
              <a:ext cx="2645156" cy="39677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61"/>
            <p:cNvSpPr txBox="1"/>
            <p:nvPr/>
          </p:nvSpPr>
          <p:spPr>
            <a:xfrm>
              <a:off x="9329280" y="2659306"/>
              <a:ext cx="2645156" cy="396773"/>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1"/>
                </a:buClr>
                <a:buSzPts val="2500"/>
                <a:buFont typeface="Calibri"/>
                <a:buNone/>
              </a:pPr>
              <a:endParaRPr sz="2500">
                <a:solidFill>
                  <a:schemeClr val="dk1"/>
                </a:solidFill>
                <a:latin typeface="Calibri"/>
                <a:ea typeface="Calibri"/>
                <a:cs typeface="Calibri"/>
                <a:sym typeface="Calibri"/>
              </a:endParaRPr>
            </a:p>
          </p:txBody>
        </p:sp>
        <p:sp>
          <p:nvSpPr>
            <p:cNvPr id="880" name="Google Shape;880;p61"/>
            <p:cNvSpPr/>
            <p:nvPr/>
          </p:nvSpPr>
          <p:spPr>
            <a:xfrm>
              <a:off x="9329280" y="3121944"/>
              <a:ext cx="2645156" cy="176316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61"/>
            <p:cNvSpPr txBox="1"/>
            <p:nvPr/>
          </p:nvSpPr>
          <p:spPr>
            <a:xfrm>
              <a:off x="9329280" y="3121944"/>
              <a:ext cx="2645156" cy="1763162"/>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1"/>
                </a:buClr>
                <a:buSzPts val="2800"/>
                <a:buFont typeface="Calibri"/>
                <a:buNone/>
              </a:pPr>
              <a:r>
                <a:rPr lang="en-US" sz="2800">
                  <a:solidFill>
                    <a:schemeClr val="dk1"/>
                  </a:solidFill>
                  <a:latin typeface="Calibri"/>
                  <a:ea typeface="Calibri"/>
                  <a:cs typeface="Calibri"/>
                  <a:sym typeface="Calibri"/>
                </a:rPr>
                <a:t>Engage your own resiliency and support system</a:t>
              </a:r>
              <a:endParaRPr/>
            </a:p>
          </p:txBody>
        </p:sp>
        <p:sp>
          <p:nvSpPr>
            <p:cNvPr id="882" name="Google Shape;882;p61"/>
            <p:cNvSpPr/>
            <p:nvPr/>
          </p:nvSpPr>
          <p:spPr>
            <a:xfrm>
              <a:off x="13297014" y="1591893"/>
              <a:ext cx="925804" cy="925804"/>
            </a:xfrm>
            <a:prstGeom prst="rect">
              <a:avLst/>
            </a:prstGeom>
            <a:noFill/>
            <a:ln w="158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61"/>
            <p:cNvSpPr/>
            <p:nvPr/>
          </p:nvSpPr>
          <p:spPr>
            <a:xfrm>
              <a:off x="12437339" y="2659306"/>
              <a:ext cx="2645156" cy="39677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61"/>
            <p:cNvSpPr txBox="1"/>
            <p:nvPr/>
          </p:nvSpPr>
          <p:spPr>
            <a:xfrm>
              <a:off x="12437339" y="2659306"/>
              <a:ext cx="2645156" cy="396773"/>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1"/>
                </a:buClr>
                <a:buSzPts val="2500"/>
                <a:buFont typeface="Calibri"/>
                <a:buNone/>
              </a:pPr>
              <a:endParaRPr sz="2500">
                <a:solidFill>
                  <a:schemeClr val="dk1"/>
                </a:solidFill>
                <a:latin typeface="Calibri"/>
                <a:ea typeface="Calibri"/>
                <a:cs typeface="Calibri"/>
                <a:sym typeface="Calibri"/>
              </a:endParaRPr>
            </a:p>
          </p:txBody>
        </p:sp>
        <p:sp>
          <p:nvSpPr>
            <p:cNvPr id="885" name="Google Shape;885;p61"/>
            <p:cNvSpPr/>
            <p:nvPr/>
          </p:nvSpPr>
          <p:spPr>
            <a:xfrm>
              <a:off x="12437339" y="3121944"/>
              <a:ext cx="2645156" cy="176316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61"/>
            <p:cNvSpPr txBox="1"/>
            <p:nvPr/>
          </p:nvSpPr>
          <p:spPr>
            <a:xfrm>
              <a:off x="12437339" y="3121944"/>
              <a:ext cx="2645156" cy="1763162"/>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1"/>
                </a:buClr>
                <a:buSzPts val="2800"/>
                <a:buFont typeface="Calibri"/>
                <a:buNone/>
              </a:pPr>
              <a:r>
                <a:rPr lang="en-US" sz="2800">
                  <a:solidFill>
                    <a:schemeClr val="dk1"/>
                  </a:solidFill>
                  <a:latin typeface="Calibri"/>
                  <a:ea typeface="Calibri"/>
                  <a:cs typeface="Calibri"/>
                  <a:sym typeface="Calibri"/>
                </a:rPr>
                <a:t>Expect to need a recovery period after offering PFA</a:t>
              </a:r>
              <a:endParaRPr/>
            </a:p>
          </p:txBody>
        </p:sp>
      </p:grpSp>
      <p:pic>
        <p:nvPicPr>
          <p:cNvPr id="887" name="Google Shape;887;p61" descr="Green check mark icon. Vector. (Provided by Getty Images)"/>
          <p:cNvPicPr preferRelativeResize="0"/>
          <p:nvPr/>
        </p:nvPicPr>
        <p:blipFill>
          <a:blip r:embed="rId3">
            <a:alphaModFix/>
          </a:blip>
          <a:stretch>
            <a:fillRect/>
          </a:stretch>
        </p:blipFill>
        <p:spPr>
          <a:xfrm>
            <a:off x="2207375" y="3020050"/>
            <a:ext cx="1772800" cy="1772800"/>
          </a:xfrm>
          <a:prstGeom prst="rect">
            <a:avLst/>
          </a:prstGeom>
          <a:noFill/>
          <a:ln>
            <a:noFill/>
          </a:ln>
        </p:spPr>
      </p:pic>
      <p:pic>
        <p:nvPicPr>
          <p:cNvPr id="888" name="Google Shape;888;p61" descr="Green check mark icon. Vector. (Provided by Getty Images)"/>
          <p:cNvPicPr preferRelativeResize="0"/>
          <p:nvPr/>
        </p:nvPicPr>
        <p:blipFill>
          <a:blip r:embed="rId3">
            <a:alphaModFix/>
          </a:blip>
          <a:stretch>
            <a:fillRect/>
          </a:stretch>
        </p:blipFill>
        <p:spPr>
          <a:xfrm>
            <a:off x="5270350" y="2945775"/>
            <a:ext cx="1877724" cy="1877724"/>
          </a:xfrm>
          <a:prstGeom prst="rect">
            <a:avLst/>
          </a:prstGeom>
          <a:noFill/>
          <a:ln>
            <a:noFill/>
          </a:ln>
        </p:spPr>
      </p:pic>
      <p:pic>
        <p:nvPicPr>
          <p:cNvPr id="889" name="Google Shape;889;p61" descr="Green check mark icon. Vector. (Provided by Getty Images)"/>
          <p:cNvPicPr preferRelativeResize="0"/>
          <p:nvPr/>
        </p:nvPicPr>
        <p:blipFill>
          <a:blip r:embed="rId3">
            <a:alphaModFix/>
          </a:blip>
          <a:stretch>
            <a:fillRect/>
          </a:stretch>
        </p:blipFill>
        <p:spPr>
          <a:xfrm>
            <a:off x="8185725" y="3020050"/>
            <a:ext cx="1877724" cy="1877724"/>
          </a:xfrm>
          <a:prstGeom prst="rect">
            <a:avLst/>
          </a:prstGeom>
          <a:noFill/>
          <a:ln w="15875" cap="flat" cmpd="sng">
            <a:solidFill>
              <a:schemeClr val="lt1"/>
            </a:solidFill>
            <a:prstDash val="solid"/>
            <a:round/>
            <a:headEnd type="none" w="sm" len="sm"/>
            <a:tailEnd type="none" w="sm" len="sm"/>
          </a:ln>
        </p:spPr>
      </p:pic>
      <p:pic>
        <p:nvPicPr>
          <p:cNvPr id="890" name="Google Shape;890;p61" descr="Green check mark icon. Vector. (Provided by Getty Images)"/>
          <p:cNvPicPr preferRelativeResize="0"/>
          <p:nvPr/>
        </p:nvPicPr>
        <p:blipFill>
          <a:blip r:embed="rId3">
            <a:alphaModFix/>
          </a:blip>
          <a:stretch>
            <a:fillRect/>
          </a:stretch>
        </p:blipFill>
        <p:spPr>
          <a:xfrm>
            <a:off x="11156850" y="3020038"/>
            <a:ext cx="1877724" cy="1877724"/>
          </a:xfrm>
          <a:prstGeom prst="rect">
            <a:avLst/>
          </a:prstGeom>
          <a:noFill/>
          <a:ln>
            <a:noFill/>
          </a:ln>
        </p:spPr>
      </p:pic>
      <p:pic>
        <p:nvPicPr>
          <p:cNvPr id="891" name="Google Shape;891;p61" descr="Green check mark icon. Vector. (Provided by Getty Images)"/>
          <p:cNvPicPr preferRelativeResize="0"/>
          <p:nvPr/>
        </p:nvPicPr>
        <p:blipFill>
          <a:blip r:embed="rId3">
            <a:alphaModFix/>
          </a:blip>
          <a:stretch>
            <a:fillRect/>
          </a:stretch>
        </p:blipFill>
        <p:spPr>
          <a:xfrm>
            <a:off x="14413825" y="3020050"/>
            <a:ext cx="1772800" cy="1834107"/>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896"/>
        <p:cNvGrpSpPr/>
        <p:nvPr/>
      </p:nvGrpSpPr>
      <p:grpSpPr>
        <a:xfrm>
          <a:off x="0" y="0"/>
          <a:ext cx="0" cy="0"/>
          <a:chOff x="0" y="0"/>
          <a:chExt cx="0" cy="0"/>
        </a:xfrm>
      </p:grpSpPr>
      <p:sp>
        <p:nvSpPr>
          <p:cNvPr id="897" name="Google Shape;897;p62"/>
          <p:cNvSpPr txBox="1">
            <a:spLocks noGrp="1"/>
          </p:cNvSpPr>
          <p:nvPr>
            <p:ph type="title"/>
          </p:nvPr>
        </p:nvSpPr>
        <p:spPr>
          <a:xfrm>
            <a:off x="1645920" y="429905"/>
            <a:ext cx="15087600" cy="2176136"/>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7200"/>
              <a:buFont typeface="Calibri"/>
              <a:buNone/>
            </a:pPr>
            <a:r>
              <a:rPr lang="en-US"/>
              <a:t>Self-care Reflection</a:t>
            </a:r>
            <a:endParaRPr/>
          </a:p>
        </p:txBody>
      </p:sp>
      <p:sp>
        <p:nvSpPr>
          <p:cNvPr id="898" name="Google Shape;898;p62"/>
          <p:cNvSpPr txBox="1">
            <a:spLocks noGrp="1"/>
          </p:cNvSpPr>
          <p:nvPr>
            <p:ph type="body" idx="1"/>
          </p:nvPr>
        </p:nvSpPr>
        <p:spPr>
          <a:xfrm>
            <a:off x="1752600" y="2781300"/>
            <a:ext cx="15087600" cy="5791200"/>
          </a:xfrm>
          <a:prstGeom prst="rect">
            <a:avLst/>
          </a:prstGeom>
          <a:noFill/>
          <a:ln>
            <a:noFill/>
          </a:ln>
        </p:spPr>
        <p:txBody>
          <a:bodyPr spcFirstLastPara="1" wrap="square" lIns="0" tIns="45700" rIns="0" bIns="45700" anchor="t" anchorCtr="0">
            <a:noAutofit/>
          </a:bodyPr>
          <a:lstStyle/>
          <a:p>
            <a:pPr marL="137160" lvl="0" indent="-228600" algn="l" rtl="0">
              <a:lnSpc>
                <a:spcPct val="90000"/>
              </a:lnSpc>
              <a:spcBef>
                <a:spcPts val="0"/>
              </a:spcBef>
              <a:spcAft>
                <a:spcPts val="0"/>
              </a:spcAft>
              <a:buSzPts val="3600"/>
              <a:buChar char=" "/>
            </a:pPr>
            <a:r>
              <a:rPr lang="en-US" sz="3600"/>
              <a:t>We are all in need of self-care, for our ongoing mental health and when we are in distress:</a:t>
            </a:r>
            <a:endParaRPr/>
          </a:p>
          <a:p>
            <a:pPr marL="1181862" lvl="1" indent="-742950" algn="l" rtl="0">
              <a:lnSpc>
                <a:spcPct val="90000"/>
              </a:lnSpc>
              <a:spcBef>
                <a:spcPts val="600"/>
              </a:spcBef>
              <a:spcAft>
                <a:spcPts val="0"/>
              </a:spcAft>
              <a:buSzPts val="3500"/>
              <a:buFont typeface="Calibri"/>
              <a:buAutoNum type="arabicPeriod"/>
            </a:pPr>
            <a:r>
              <a:rPr lang="en-US" sz="3500"/>
              <a:t>What are the signs and symptoms that you need self-care? </a:t>
            </a:r>
            <a:endParaRPr/>
          </a:p>
          <a:p>
            <a:pPr marL="1181862" lvl="1" indent="-742950" algn="l" rtl="0">
              <a:lnSpc>
                <a:spcPct val="90000"/>
              </a:lnSpc>
              <a:spcBef>
                <a:spcPts val="900"/>
              </a:spcBef>
              <a:spcAft>
                <a:spcPts val="0"/>
              </a:spcAft>
              <a:buSzPts val="3500"/>
              <a:buFont typeface="Calibri"/>
              <a:buAutoNum type="arabicPeriod"/>
            </a:pPr>
            <a:r>
              <a:rPr lang="en-US" sz="3500"/>
              <a:t>How do others know when you are struggling? </a:t>
            </a:r>
            <a:endParaRPr/>
          </a:p>
          <a:p>
            <a:pPr marL="1181862" lvl="1" indent="-742950" algn="l" rtl="0">
              <a:lnSpc>
                <a:spcPct val="90000"/>
              </a:lnSpc>
              <a:spcBef>
                <a:spcPts val="900"/>
              </a:spcBef>
              <a:spcAft>
                <a:spcPts val="0"/>
              </a:spcAft>
              <a:buSzPts val="3500"/>
              <a:buFont typeface="Calibri"/>
              <a:buAutoNum type="arabicPeriod"/>
            </a:pPr>
            <a:r>
              <a:rPr lang="en-US" sz="3500"/>
              <a:t>To whom do you reach out for help? Who do you rely on for support? </a:t>
            </a:r>
            <a:endParaRPr/>
          </a:p>
          <a:p>
            <a:pPr marL="1181862" lvl="1" indent="-742950" algn="l" rtl="0">
              <a:lnSpc>
                <a:spcPct val="90000"/>
              </a:lnSpc>
              <a:spcBef>
                <a:spcPts val="900"/>
              </a:spcBef>
              <a:spcAft>
                <a:spcPts val="0"/>
              </a:spcAft>
              <a:buSzPts val="3500"/>
              <a:buFont typeface="Calibri"/>
              <a:buAutoNum type="arabicPeriod"/>
            </a:pPr>
            <a:r>
              <a:rPr lang="en-US" sz="3500"/>
              <a:t>What are some ways you restore yourself?</a:t>
            </a:r>
            <a:endParaRPr/>
          </a:p>
          <a:p>
            <a:pPr marL="137160" lvl="0" indent="0" algn="l" rtl="0">
              <a:lnSpc>
                <a:spcPct val="90000"/>
              </a:lnSpc>
              <a:spcBef>
                <a:spcPts val="2400"/>
              </a:spcBef>
              <a:spcAft>
                <a:spcPts val="0"/>
              </a:spcAft>
              <a:buSzPts val="3600"/>
              <a:buNone/>
            </a:pPr>
            <a:endParaRPr sz="3600"/>
          </a:p>
        </p:txBody>
      </p:sp>
      <p:sp>
        <p:nvSpPr>
          <p:cNvPr id="899" name="Google Shape;899;p62"/>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04"/>
        <p:cNvGrpSpPr/>
        <p:nvPr/>
      </p:nvGrpSpPr>
      <p:grpSpPr>
        <a:xfrm>
          <a:off x="0" y="0"/>
          <a:ext cx="0" cy="0"/>
          <a:chOff x="0" y="0"/>
          <a:chExt cx="0" cy="0"/>
        </a:xfrm>
      </p:grpSpPr>
      <p:sp>
        <p:nvSpPr>
          <p:cNvPr id="905" name="Google Shape;905;p63"/>
          <p:cNvSpPr txBox="1">
            <a:spLocks noGrp="1"/>
          </p:cNvSpPr>
          <p:nvPr>
            <p:ph type="title"/>
          </p:nvPr>
        </p:nvSpPr>
        <p:spPr>
          <a:xfrm>
            <a:off x="1474470" y="952500"/>
            <a:ext cx="15339060" cy="1272541"/>
          </a:xfrm>
          <a:prstGeom prst="rect">
            <a:avLst/>
          </a:prstGeom>
          <a:noFill/>
          <a:ln>
            <a:noFill/>
          </a:ln>
        </p:spPr>
        <p:txBody>
          <a:bodyPr spcFirstLastPara="1" wrap="square" lIns="91425" tIns="45700" rIns="91425" bIns="45700" anchor="b" anchorCtr="0">
            <a:normAutofit fontScale="90000"/>
          </a:bodyPr>
          <a:lstStyle/>
          <a:p>
            <a:pPr marL="0" lvl="0" indent="0" algn="l" rtl="0">
              <a:lnSpc>
                <a:spcPct val="85000"/>
              </a:lnSpc>
              <a:spcBef>
                <a:spcPts val="0"/>
              </a:spcBef>
              <a:spcAft>
                <a:spcPts val="0"/>
              </a:spcAft>
              <a:buClr>
                <a:srgbClr val="3F3F3F"/>
              </a:buClr>
              <a:buSzPct val="100000"/>
              <a:buFont typeface="Calibri"/>
              <a:buNone/>
            </a:pPr>
            <a:r>
              <a:rPr lang="en-US"/>
              <a:t>PFA Provider Burnout Prevention Strategies</a:t>
            </a:r>
            <a:endParaRPr/>
          </a:p>
        </p:txBody>
      </p:sp>
      <p:sp>
        <p:nvSpPr>
          <p:cNvPr id="906" name="Google Shape;906;p63"/>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grpSp>
        <p:nvGrpSpPr>
          <p:cNvPr id="907" name="Google Shape;907;p63"/>
          <p:cNvGrpSpPr/>
          <p:nvPr/>
        </p:nvGrpSpPr>
        <p:grpSpPr>
          <a:xfrm>
            <a:off x="1647175" y="2931409"/>
            <a:ext cx="14993636" cy="5085700"/>
            <a:chOff x="46943" y="225833"/>
            <a:chExt cx="14993636" cy="5085700"/>
          </a:xfrm>
        </p:grpSpPr>
        <p:sp>
          <p:nvSpPr>
            <p:cNvPr id="908" name="Google Shape;908;p63"/>
            <p:cNvSpPr/>
            <p:nvPr/>
          </p:nvSpPr>
          <p:spPr>
            <a:xfrm>
              <a:off x="46946" y="2827815"/>
              <a:ext cx="2630400" cy="2483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63"/>
            <p:cNvSpPr txBox="1"/>
            <p:nvPr/>
          </p:nvSpPr>
          <p:spPr>
            <a:xfrm>
              <a:off x="46942" y="225833"/>
              <a:ext cx="2630400" cy="50856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1"/>
                </a:buClr>
                <a:buSzPts val="3200"/>
                <a:buFont typeface="Calibri"/>
                <a:buNone/>
              </a:pPr>
              <a:r>
                <a:rPr lang="en-US" sz="3200" cap="none">
                  <a:solidFill>
                    <a:schemeClr val="dk1"/>
                  </a:solidFill>
                  <a:latin typeface="Calibri"/>
                  <a:ea typeface="Calibri"/>
                  <a:cs typeface="Calibri"/>
                  <a:sym typeface="Calibri"/>
                </a:rPr>
                <a:t>SHARE THOUGHTS WITH PEOPLE YOU TRUST</a:t>
              </a:r>
              <a:endParaRPr sz="3200"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3200"/>
                <a:buFont typeface="Calibri"/>
                <a:buNone/>
              </a:pPr>
              <a:endParaRPr sz="320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3200"/>
                <a:buFont typeface="Calibri"/>
                <a:buNone/>
              </a:pPr>
              <a:endParaRPr sz="320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3200"/>
                <a:buFont typeface="Calibri"/>
                <a:buNone/>
              </a:pPr>
              <a:endParaRPr sz="3200">
                <a:solidFill>
                  <a:schemeClr val="dk1"/>
                </a:solidFill>
                <a:latin typeface="Calibri"/>
                <a:ea typeface="Calibri"/>
                <a:cs typeface="Calibri"/>
                <a:sym typeface="Calibri"/>
              </a:endParaRPr>
            </a:p>
          </p:txBody>
        </p:sp>
        <p:sp>
          <p:nvSpPr>
            <p:cNvPr id="910" name="Google Shape;910;p63"/>
            <p:cNvSpPr/>
            <p:nvPr/>
          </p:nvSpPr>
          <p:spPr>
            <a:xfrm>
              <a:off x="3137754" y="2827815"/>
              <a:ext cx="2630400" cy="2483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63"/>
            <p:cNvSpPr txBox="1"/>
            <p:nvPr/>
          </p:nvSpPr>
          <p:spPr>
            <a:xfrm>
              <a:off x="3137743" y="225933"/>
              <a:ext cx="2630400" cy="50856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1"/>
                </a:buClr>
                <a:buSzPts val="3200"/>
                <a:buFont typeface="Calibri"/>
                <a:buNone/>
              </a:pPr>
              <a:r>
                <a:rPr lang="en-US" sz="3200" cap="none">
                  <a:solidFill>
                    <a:schemeClr val="dk1"/>
                  </a:solidFill>
                  <a:latin typeface="Calibri"/>
                  <a:ea typeface="Calibri"/>
                  <a:cs typeface="Calibri"/>
                  <a:sym typeface="Calibri"/>
                </a:rPr>
                <a:t>EAT A HEALTHY DIET AND AVOID COPING WITH SUBSTANCES </a:t>
              </a:r>
              <a:endParaRPr/>
            </a:p>
          </p:txBody>
        </p:sp>
        <p:sp>
          <p:nvSpPr>
            <p:cNvPr id="912" name="Google Shape;912;p63"/>
            <p:cNvSpPr/>
            <p:nvPr/>
          </p:nvSpPr>
          <p:spPr>
            <a:xfrm>
              <a:off x="6228562" y="2827815"/>
              <a:ext cx="2630400" cy="2483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63"/>
            <p:cNvSpPr txBox="1"/>
            <p:nvPr/>
          </p:nvSpPr>
          <p:spPr>
            <a:xfrm>
              <a:off x="6228568" y="225933"/>
              <a:ext cx="2630400" cy="50856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1"/>
                </a:buClr>
                <a:buSzPts val="3200"/>
                <a:buFont typeface="Calibri"/>
                <a:buNone/>
              </a:pPr>
              <a:r>
                <a:rPr lang="en-US" sz="3200" cap="none">
                  <a:solidFill>
                    <a:schemeClr val="dk1"/>
                  </a:solidFill>
                  <a:latin typeface="Calibri"/>
                  <a:ea typeface="Calibri"/>
                  <a:cs typeface="Calibri"/>
                  <a:sym typeface="Calibri"/>
                </a:rPr>
                <a:t>LOOK FOR GRATITUDE</a:t>
              </a:r>
              <a:endParaRPr/>
            </a:p>
          </p:txBody>
        </p:sp>
        <p:sp>
          <p:nvSpPr>
            <p:cNvPr id="914" name="Google Shape;914;p63"/>
            <p:cNvSpPr/>
            <p:nvPr/>
          </p:nvSpPr>
          <p:spPr>
            <a:xfrm>
              <a:off x="9319370" y="2827815"/>
              <a:ext cx="2630400" cy="2483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63"/>
            <p:cNvSpPr txBox="1"/>
            <p:nvPr/>
          </p:nvSpPr>
          <p:spPr>
            <a:xfrm>
              <a:off x="9319368" y="225833"/>
              <a:ext cx="2630400" cy="50856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1"/>
                </a:buClr>
                <a:buSzPts val="3200"/>
                <a:buFont typeface="Calibri"/>
                <a:buNone/>
              </a:pPr>
              <a:r>
                <a:rPr lang="en-US" sz="3200" cap="none">
                  <a:solidFill>
                    <a:schemeClr val="dk1"/>
                  </a:solidFill>
                  <a:latin typeface="Calibri"/>
                  <a:ea typeface="Calibri"/>
                  <a:cs typeface="Calibri"/>
                  <a:sym typeface="Calibri"/>
                </a:rPr>
                <a:t>MAINTAIN REGULAR ROUTINE AND SLEEP</a:t>
              </a:r>
              <a:endParaRPr/>
            </a:p>
          </p:txBody>
        </p:sp>
        <p:sp>
          <p:nvSpPr>
            <p:cNvPr id="916" name="Google Shape;916;p63"/>
            <p:cNvSpPr/>
            <p:nvPr/>
          </p:nvSpPr>
          <p:spPr>
            <a:xfrm>
              <a:off x="12410178" y="2827815"/>
              <a:ext cx="2630400" cy="2483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63"/>
            <p:cNvSpPr txBox="1"/>
            <p:nvPr/>
          </p:nvSpPr>
          <p:spPr>
            <a:xfrm>
              <a:off x="12410167" y="225833"/>
              <a:ext cx="2630400" cy="50856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dk1"/>
                </a:buClr>
                <a:buSzPts val="3200"/>
                <a:buFont typeface="Calibri"/>
                <a:buNone/>
              </a:pPr>
              <a:r>
                <a:rPr lang="en-US" sz="3200" cap="none">
                  <a:solidFill>
                    <a:schemeClr val="dk1"/>
                  </a:solidFill>
                  <a:latin typeface="Calibri"/>
                  <a:ea typeface="Calibri"/>
                  <a:cs typeface="Calibri"/>
                  <a:sym typeface="Calibri"/>
                </a:rPr>
                <a:t>EXERCISE AND USE SPIRITUAL AND MEDITATIVE PRACTICES</a:t>
              </a:r>
              <a:endParaRPr/>
            </a:p>
          </p:txBody>
        </p:sp>
      </p:grpSp>
      <p:pic>
        <p:nvPicPr>
          <p:cNvPr id="918" name="Google Shape;918;p63" descr="Group of happy young Asia friends having fun a great time and laughing enjoying meal while sitting together at cafe restaurant. (Provided by Getty Images)"/>
          <p:cNvPicPr preferRelativeResize="0"/>
          <p:nvPr/>
        </p:nvPicPr>
        <p:blipFill>
          <a:blip r:embed="rId3">
            <a:alphaModFix/>
          </a:blip>
          <a:stretch>
            <a:fillRect/>
          </a:stretch>
        </p:blipFill>
        <p:spPr>
          <a:xfrm>
            <a:off x="1717725" y="5535775"/>
            <a:ext cx="2409452" cy="2227775"/>
          </a:xfrm>
          <a:prstGeom prst="rect">
            <a:avLst/>
          </a:prstGeom>
          <a:noFill/>
          <a:ln>
            <a:noFill/>
          </a:ln>
        </p:spPr>
      </p:pic>
      <p:pic>
        <p:nvPicPr>
          <p:cNvPr id="919" name="Google Shape;919;p63" descr="Healthy eating concept (Provided by Getty Images)"/>
          <p:cNvPicPr preferRelativeResize="0"/>
          <p:nvPr/>
        </p:nvPicPr>
        <p:blipFill>
          <a:blip r:embed="rId4">
            <a:alphaModFix/>
          </a:blip>
          <a:stretch>
            <a:fillRect/>
          </a:stretch>
        </p:blipFill>
        <p:spPr>
          <a:xfrm>
            <a:off x="4854150" y="5535774"/>
            <a:ext cx="2409452" cy="2178625"/>
          </a:xfrm>
          <a:prstGeom prst="rect">
            <a:avLst/>
          </a:prstGeom>
          <a:noFill/>
          <a:ln>
            <a:noFill/>
          </a:ln>
        </p:spPr>
      </p:pic>
      <p:pic>
        <p:nvPicPr>
          <p:cNvPr id="920" name="Google Shape;920;p63" descr="Heading, So Much To Be Thankful For... (Provided by Getty Images)"/>
          <p:cNvPicPr preferRelativeResize="0"/>
          <p:nvPr/>
        </p:nvPicPr>
        <p:blipFill>
          <a:blip r:embed="rId5">
            <a:alphaModFix/>
          </a:blip>
          <a:stretch>
            <a:fillRect/>
          </a:stretch>
        </p:blipFill>
        <p:spPr>
          <a:xfrm>
            <a:off x="8044450" y="5535775"/>
            <a:ext cx="2203850" cy="2178627"/>
          </a:xfrm>
          <a:prstGeom prst="rect">
            <a:avLst/>
          </a:prstGeom>
          <a:noFill/>
          <a:ln>
            <a:noFill/>
          </a:ln>
        </p:spPr>
      </p:pic>
      <p:pic>
        <p:nvPicPr>
          <p:cNvPr id="921" name="Google Shape;921;p63" descr="High angle view of a woman asleep in bed wearing a sleep aid (Provided by Getty Images)"/>
          <p:cNvPicPr preferRelativeResize="0"/>
          <p:nvPr/>
        </p:nvPicPr>
        <p:blipFill>
          <a:blip r:embed="rId6">
            <a:alphaModFix/>
          </a:blip>
          <a:stretch>
            <a:fillRect/>
          </a:stretch>
        </p:blipFill>
        <p:spPr>
          <a:xfrm>
            <a:off x="11029150" y="5535775"/>
            <a:ext cx="2348651" cy="2063375"/>
          </a:xfrm>
          <a:prstGeom prst="rect">
            <a:avLst/>
          </a:prstGeom>
          <a:noFill/>
          <a:ln>
            <a:noFill/>
          </a:ln>
        </p:spPr>
      </p:pic>
      <p:pic>
        <p:nvPicPr>
          <p:cNvPr id="922" name="Google Shape;922;p63" descr="Close-up of a woman's hands praying with rosary beads (Provided by Getty Images)"/>
          <p:cNvPicPr preferRelativeResize="0"/>
          <p:nvPr/>
        </p:nvPicPr>
        <p:blipFill>
          <a:blip r:embed="rId7">
            <a:alphaModFix/>
          </a:blip>
          <a:stretch>
            <a:fillRect/>
          </a:stretch>
        </p:blipFill>
        <p:spPr>
          <a:xfrm>
            <a:off x="14313700" y="5568824"/>
            <a:ext cx="1985449" cy="2063375"/>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27"/>
        <p:cNvGrpSpPr/>
        <p:nvPr/>
      </p:nvGrpSpPr>
      <p:grpSpPr>
        <a:xfrm>
          <a:off x="0" y="0"/>
          <a:ext cx="0" cy="0"/>
          <a:chOff x="0" y="0"/>
          <a:chExt cx="0" cy="0"/>
        </a:xfrm>
      </p:grpSpPr>
      <p:sp>
        <p:nvSpPr>
          <p:cNvPr id="928" name="Google Shape;928;p64"/>
          <p:cNvSpPr txBox="1">
            <a:spLocks noGrp="1"/>
          </p:cNvSpPr>
          <p:nvPr>
            <p:ph type="title"/>
          </p:nvPr>
        </p:nvSpPr>
        <p:spPr>
          <a:xfrm>
            <a:off x="1645920" y="429905"/>
            <a:ext cx="15087600" cy="2176136"/>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7200"/>
              <a:buFont typeface="Calibri"/>
              <a:buNone/>
            </a:pPr>
            <a:r>
              <a:rPr lang="en-US"/>
              <a:t>What are your top takeaways?</a:t>
            </a:r>
            <a:endParaRPr/>
          </a:p>
        </p:txBody>
      </p:sp>
      <p:sp>
        <p:nvSpPr>
          <p:cNvPr id="929" name="Google Shape;929;p64"/>
          <p:cNvSpPr txBox="1">
            <a:spLocks noGrp="1"/>
          </p:cNvSpPr>
          <p:nvPr>
            <p:ph type="body" idx="1"/>
          </p:nvPr>
        </p:nvSpPr>
        <p:spPr>
          <a:xfrm>
            <a:off x="1645920" y="3009900"/>
            <a:ext cx="7650480" cy="5422899"/>
          </a:xfrm>
          <a:prstGeom prst="rect">
            <a:avLst/>
          </a:prstGeom>
          <a:noFill/>
          <a:ln>
            <a:noFill/>
          </a:ln>
        </p:spPr>
        <p:txBody>
          <a:bodyPr spcFirstLastPara="1" wrap="square" lIns="0" tIns="45700" rIns="0" bIns="45700" anchor="t" anchorCtr="0">
            <a:normAutofit/>
          </a:bodyPr>
          <a:lstStyle/>
          <a:p>
            <a:pPr marL="137160" lvl="0" indent="-203200" algn="l" rtl="0">
              <a:lnSpc>
                <a:spcPct val="90000"/>
              </a:lnSpc>
              <a:spcBef>
                <a:spcPts val="0"/>
              </a:spcBef>
              <a:spcAft>
                <a:spcPts val="0"/>
              </a:spcAft>
              <a:buSzPts val="3200"/>
              <a:buFont typeface="Arial"/>
              <a:buChar char="•"/>
            </a:pPr>
            <a:r>
              <a:rPr lang="en-US" sz="3200"/>
              <a:t>  New information?</a:t>
            </a:r>
            <a:endParaRPr/>
          </a:p>
          <a:p>
            <a:pPr marL="137160" lvl="0" indent="-203200" algn="l" rtl="0">
              <a:lnSpc>
                <a:spcPct val="90000"/>
              </a:lnSpc>
              <a:spcBef>
                <a:spcPts val="2100"/>
              </a:spcBef>
              <a:spcAft>
                <a:spcPts val="0"/>
              </a:spcAft>
              <a:buSzPts val="3200"/>
              <a:buFont typeface="Arial"/>
              <a:buChar char="•"/>
            </a:pPr>
            <a:r>
              <a:rPr lang="en-US" sz="3200"/>
              <a:t>  Confirmation of something you have already learned or experienced?</a:t>
            </a:r>
            <a:endParaRPr/>
          </a:p>
          <a:p>
            <a:pPr marL="137160" lvl="0" indent="-203200" algn="l" rtl="0">
              <a:lnSpc>
                <a:spcPct val="90000"/>
              </a:lnSpc>
              <a:spcBef>
                <a:spcPts val="2100"/>
              </a:spcBef>
              <a:spcAft>
                <a:spcPts val="0"/>
              </a:spcAft>
              <a:buSzPts val="3200"/>
              <a:buFont typeface="Arial"/>
              <a:buChar char="•"/>
            </a:pPr>
            <a:r>
              <a:rPr lang="en-US" sz="3200"/>
              <a:t>  Next steps?</a:t>
            </a:r>
            <a:endParaRPr/>
          </a:p>
        </p:txBody>
      </p:sp>
      <p:sp>
        <p:nvSpPr>
          <p:cNvPr id="930" name="Google Shape;930;p64"/>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pic>
        <p:nvPicPr>
          <p:cNvPr id="931" name="Google Shape;931;p64" descr="A notepad and a cup of coffee&#10;&#10;AI-generated content may be incorrect."/>
          <p:cNvPicPr preferRelativeResize="0"/>
          <p:nvPr/>
        </p:nvPicPr>
        <p:blipFill rotWithShape="1">
          <a:blip r:embed="rId3">
            <a:alphaModFix/>
          </a:blip>
          <a:srcRect/>
          <a:stretch/>
        </p:blipFill>
        <p:spPr>
          <a:xfrm>
            <a:off x="10159094" y="3017520"/>
            <a:ext cx="6574426" cy="4381715"/>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36"/>
        <p:cNvGrpSpPr/>
        <p:nvPr/>
      </p:nvGrpSpPr>
      <p:grpSpPr>
        <a:xfrm>
          <a:off x="0" y="0"/>
          <a:ext cx="0" cy="0"/>
          <a:chOff x="0" y="0"/>
          <a:chExt cx="0" cy="0"/>
        </a:xfrm>
      </p:grpSpPr>
      <p:sp>
        <p:nvSpPr>
          <p:cNvPr id="937" name="Google Shape;937;p66"/>
          <p:cNvSpPr/>
          <p:nvPr/>
        </p:nvSpPr>
        <p:spPr>
          <a:xfrm>
            <a:off x="1" y="9601200"/>
            <a:ext cx="18288000" cy="685800"/>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938" name="Google Shape;938;p66"/>
          <p:cNvSpPr/>
          <p:nvPr/>
        </p:nvSpPr>
        <p:spPr>
          <a:xfrm>
            <a:off x="0" y="9501474"/>
            <a:ext cx="18288001" cy="98997"/>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cxnSp>
        <p:nvCxnSpPr>
          <p:cNvPr id="939" name="Google Shape;939;p66"/>
          <p:cNvCxnSpPr/>
          <p:nvPr/>
        </p:nvCxnSpPr>
        <p:spPr>
          <a:xfrm>
            <a:off x="1790298" y="2606767"/>
            <a:ext cx="14950440" cy="0"/>
          </a:xfrm>
          <a:prstGeom prst="straightConnector1">
            <a:avLst/>
          </a:prstGeom>
          <a:noFill/>
          <a:ln w="9525" cap="flat" cmpd="sng">
            <a:solidFill>
              <a:srgbClr val="7F7F7F"/>
            </a:solidFill>
            <a:prstDash val="solid"/>
            <a:round/>
            <a:headEnd type="none" w="sm" len="sm"/>
            <a:tailEnd type="none" w="sm" len="sm"/>
          </a:ln>
        </p:spPr>
      </p:cxnSp>
      <p:sp>
        <p:nvSpPr>
          <p:cNvPr id="940" name="Google Shape;940;p66"/>
          <p:cNvSpPr/>
          <p:nvPr/>
        </p:nvSpPr>
        <p:spPr>
          <a:xfrm>
            <a:off x="0" y="0"/>
            <a:ext cx="18279472" cy="10287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41" name="Google Shape;941;p66"/>
          <p:cNvSpPr/>
          <p:nvPr/>
        </p:nvSpPr>
        <p:spPr>
          <a:xfrm>
            <a:off x="24" y="0"/>
            <a:ext cx="6076186" cy="10287000"/>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942" name="Google Shape;942;p66"/>
          <p:cNvSpPr txBox="1">
            <a:spLocks noGrp="1"/>
          </p:cNvSpPr>
          <p:nvPr>
            <p:ph type="title"/>
          </p:nvPr>
        </p:nvSpPr>
        <p:spPr>
          <a:xfrm>
            <a:off x="741832" y="1866900"/>
            <a:ext cx="4627266" cy="3155813"/>
          </a:xfrm>
          <a:prstGeom prst="rect">
            <a:avLst/>
          </a:prstGeom>
          <a:noFill/>
          <a:ln>
            <a:noFill/>
          </a:ln>
        </p:spPr>
        <p:txBody>
          <a:bodyPr spcFirstLastPara="1" wrap="square" lIns="91425" tIns="45700" rIns="91425" bIns="45700" anchor="b" anchorCtr="0">
            <a:noAutofit/>
          </a:bodyPr>
          <a:lstStyle/>
          <a:p>
            <a:pPr marL="0" lvl="0" indent="0" algn="l" rtl="0">
              <a:lnSpc>
                <a:spcPct val="85000"/>
              </a:lnSpc>
              <a:spcBef>
                <a:spcPts val="0"/>
              </a:spcBef>
              <a:spcAft>
                <a:spcPts val="0"/>
              </a:spcAft>
              <a:buClr>
                <a:srgbClr val="FFFFFF"/>
              </a:buClr>
              <a:buSzPts val="5400"/>
              <a:buFont typeface="Calibri"/>
              <a:buNone/>
            </a:pPr>
            <a:r>
              <a:rPr lang="en-US">
                <a:latin typeface="Calibri"/>
                <a:ea typeface="Calibri"/>
                <a:cs typeface="Calibri"/>
                <a:sym typeface="Calibri"/>
              </a:rPr>
              <a:t>Congratulations on completing the CMHM model of PFA Training!</a:t>
            </a:r>
            <a:endParaRPr>
              <a:latin typeface="Calibri"/>
              <a:ea typeface="Calibri"/>
              <a:cs typeface="Calibri"/>
              <a:sym typeface="Calibri"/>
            </a:endParaRPr>
          </a:p>
        </p:txBody>
      </p:sp>
      <p:pic>
        <p:nvPicPr>
          <p:cNvPr id="943" name="Google Shape;943;p66" descr="A church with crosses on top&#10;&#10;AI-generated content may be incorrect."/>
          <p:cNvPicPr preferRelativeResize="0">
            <a:picLocks noGrp="1"/>
          </p:cNvPicPr>
          <p:nvPr>
            <p:ph type="pic" idx="2"/>
          </p:nvPr>
        </p:nvPicPr>
        <p:blipFill rotWithShape="1">
          <a:blip r:embed="rId3">
            <a:alphaModFix/>
          </a:blip>
          <a:srcRect l="10698" r="22773"/>
          <a:stretch/>
        </p:blipFill>
        <p:spPr>
          <a:xfrm>
            <a:off x="6112564" y="10"/>
            <a:ext cx="12166908" cy="10286990"/>
          </a:xfrm>
          <a:prstGeom prst="rect">
            <a:avLst/>
          </a:prstGeom>
          <a:blipFill rotWithShape="1">
            <a:blip r:embed="rId4">
              <a:alphaModFix/>
            </a:blip>
            <a:stretch>
              <a:fillRect/>
            </a:stretch>
          </a:blipFill>
          <a:ln>
            <a:noFill/>
          </a:ln>
        </p:spPr>
      </p:pic>
      <p:sp>
        <p:nvSpPr>
          <p:cNvPr id="944" name="Google Shape;944;p66"/>
          <p:cNvSpPr/>
          <p:nvPr/>
        </p:nvSpPr>
        <p:spPr>
          <a:xfrm>
            <a:off x="6060106" y="0"/>
            <a:ext cx="96012" cy="102870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945" name="Google Shape;945;p66"/>
          <p:cNvSpPr txBox="1">
            <a:spLocks noGrp="1"/>
          </p:cNvSpPr>
          <p:nvPr>
            <p:ph type="ftr" idx="11"/>
          </p:nvPr>
        </p:nvSpPr>
        <p:spPr>
          <a:xfrm>
            <a:off x="5529278" y="9689678"/>
            <a:ext cx="7234206" cy="54768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INTERNATIONAL ASSOCIATION OF CATHOLIC MENTAL HEALTH MINISTERS</a:t>
            </a:r>
            <a:endParaRPr/>
          </a:p>
        </p:txBody>
      </p:sp>
    </p:spTree>
  </p:cSld>
  <p:clrMapOvr>
    <a:masterClrMapping/>
  </p:clrMapOvr>
</p:sld>
</file>

<file path=ppt/theme/theme1.xml><?xml version="1.0" encoding="utf-8"?>
<a:theme xmlns:a="http://schemas.openxmlformats.org/drawingml/2006/main" name="Retrospect">
  <a:themeElements>
    <a:clrScheme name="Custom 6">
      <a:dk1>
        <a:srgbClr val="000000"/>
      </a:dk1>
      <a:lt1>
        <a:srgbClr val="FFFFFF"/>
      </a:lt1>
      <a:dk2>
        <a:srgbClr val="637052"/>
      </a:dk2>
      <a:lt2>
        <a:srgbClr val="CCDDEA"/>
      </a:lt2>
      <a:accent1>
        <a:srgbClr val="C70000"/>
      </a:accent1>
      <a:accent2>
        <a:srgbClr val="950000"/>
      </a:accent2>
      <a:accent3>
        <a:srgbClr val="A5A5A5"/>
      </a:accent3>
      <a:accent4>
        <a:srgbClr val="660000"/>
      </a:accent4>
      <a:accent5>
        <a:srgbClr val="FF6969"/>
      </a:accent5>
      <a:accent6>
        <a:srgbClr val="950000"/>
      </a:accent6>
      <a:hlink>
        <a:srgbClr val="2998E3"/>
      </a:hlink>
      <a:folHlink>
        <a:srgbClr val="D8D8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14934</Words>
  <Application>Microsoft Office PowerPoint</Application>
  <PresentationFormat>Custom</PresentationFormat>
  <Paragraphs>1036</Paragraphs>
  <Slides>69</Slides>
  <Notes>69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69</vt:i4>
      </vt:variant>
    </vt:vector>
  </HeadingPairs>
  <TitlesOfParts>
    <vt:vector size="73" baseType="lpstr">
      <vt:lpstr>Arial</vt:lpstr>
      <vt:lpstr>Calibri</vt:lpstr>
      <vt:lpstr>Courier New</vt:lpstr>
      <vt:lpstr>Retrospect</vt:lpstr>
      <vt:lpstr>ACT: Accompaniment and Connection Training </vt:lpstr>
      <vt:lpstr>PowerPoint Presentation</vt:lpstr>
      <vt:lpstr>During our time today: </vt:lpstr>
      <vt:lpstr>What is Psychological First Aid (PFA)?</vt:lpstr>
      <vt:lpstr>Why is it good to for MH Ministers to learn PFA?</vt:lpstr>
      <vt:lpstr>How can PFA benefit our Catholic communities?</vt:lpstr>
      <vt:lpstr>PFA can provide</vt:lpstr>
      <vt:lpstr>PFA is not</vt:lpstr>
      <vt:lpstr>Why someone may need PFA support</vt:lpstr>
      <vt:lpstr>What is Stress?</vt:lpstr>
      <vt:lpstr>Common Physical Reactions</vt:lpstr>
      <vt:lpstr>Common Emotional Reactions</vt:lpstr>
      <vt:lpstr>Common Behavioral Reactions </vt:lpstr>
      <vt:lpstr>Common Cognitive Reactions</vt:lpstr>
      <vt:lpstr>Common Faith and Spiritual Reactions </vt:lpstr>
      <vt:lpstr>What helps a person cope?</vt:lpstr>
      <vt:lpstr>PowerPoint Presentation</vt:lpstr>
      <vt:lpstr>PowerPoint Presentation</vt:lpstr>
      <vt:lpstr>Vignette 1 A – Stress and Grief</vt:lpstr>
      <vt:lpstr>PowerPoint Presentation</vt:lpstr>
      <vt:lpstr>PowerPoint Presentation</vt:lpstr>
      <vt:lpstr>Vignette 1 B - PFA for Coping with Stress and Grief</vt:lpstr>
      <vt:lpstr>Reflection &amp; Discussion</vt:lpstr>
      <vt:lpstr>PFA in your Catholic faith community</vt:lpstr>
      <vt:lpstr>PowerPoint Presentation</vt:lpstr>
      <vt:lpstr>Promote Safety: other’s and your own</vt:lpstr>
      <vt:lpstr>Look for:</vt:lpstr>
      <vt:lpstr>After Looking, if you decide to approach</vt:lpstr>
      <vt:lpstr>Listen: seek out and engage</vt:lpstr>
      <vt:lpstr>Helpful communication skills </vt:lpstr>
      <vt:lpstr>PowerPoint Presentation</vt:lpstr>
      <vt:lpstr>PowerPoint Presentation</vt:lpstr>
      <vt:lpstr>Vignette 2A - Depression</vt:lpstr>
      <vt:lpstr>PowerPoint Presentation</vt:lpstr>
      <vt:lpstr>PowerPoint Presentation</vt:lpstr>
      <vt:lpstr>Vignette 2B - PFA for Active listening and Depression</vt:lpstr>
      <vt:lpstr>ACTIVE LISTENING is an attitude and a set of skills that can help someone in distress. It is more than sitting passively while someone speaks to you. Active listening is both verbal and nonverbal.</vt:lpstr>
      <vt:lpstr>Communication - What may be unhelpful things to say?</vt:lpstr>
      <vt:lpstr>Communication: phrases to avoid</vt:lpstr>
      <vt:lpstr>Calm and comfort</vt:lpstr>
      <vt:lpstr>PowerPoint Presentation</vt:lpstr>
      <vt:lpstr>PowerPoint Presentation</vt:lpstr>
      <vt:lpstr>Vignette 3A - Addiction</vt:lpstr>
      <vt:lpstr>PowerPoint Presentation</vt:lpstr>
      <vt:lpstr>PowerPoint Presentation</vt:lpstr>
      <vt:lpstr>Vignette 3B - PFA Communication and Addiction</vt:lpstr>
      <vt:lpstr>What about prayer?</vt:lpstr>
      <vt:lpstr>LINK: connect people to other resources</vt:lpstr>
      <vt:lpstr>When additional support is needed</vt:lpstr>
      <vt:lpstr>Concerned someone may wish to harm themselves</vt:lpstr>
      <vt:lpstr>What if additional support is needed?</vt:lpstr>
      <vt:lpstr>Someone may remain/become agitated</vt:lpstr>
      <vt:lpstr> If someone is agitated</vt:lpstr>
      <vt:lpstr>PowerPoint Presentation</vt:lpstr>
      <vt:lpstr>PowerPoint Presentation</vt:lpstr>
      <vt:lpstr>Vignette 4A - Psychosis</vt:lpstr>
      <vt:lpstr>PowerPoint Presentation</vt:lpstr>
      <vt:lpstr>PowerPoint Presentation</vt:lpstr>
      <vt:lpstr>Vignette 4B – PFA and Psychosis</vt:lpstr>
      <vt:lpstr>PFA: review</vt:lpstr>
      <vt:lpstr>PowerPoint Presentation</vt:lpstr>
      <vt:lpstr>PowerPoint Presentation</vt:lpstr>
      <vt:lpstr>PowerPoint Presentation</vt:lpstr>
      <vt:lpstr>PowerPoint Presentation</vt:lpstr>
      <vt:lpstr>PFA Self-care</vt:lpstr>
      <vt:lpstr>Self-care Reflection</vt:lpstr>
      <vt:lpstr>PFA Provider Burnout Prevention Strategies</vt:lpstr>
      <vt:lpstr>What are your top takeaways?</vt:lpstr>
      <vt:lpstr>Congratulations on completing the CMHM model of PFA Training!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Jen Housel</dc:creator>
  <cp:lastModifiedBy>Edwin Walker</cp:lastModifiedBy>
  <cp:revision>1</cp:revision>
  <dcterms:created xsi:type="dcterms:W3CDTF">2006-08-16T00:00:00Z</dcterms:created>
  <dcterms:modified xsi:type="dcterms:W3CDTF">2026-06-23T14:50:12Z</dcterms:modified>
</cp:coreProperties>
</file>