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6" roundtripDataSignature="AMtx7mgL/0x1yxxhsdJzKK+qpEr+TRQ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12" Type="http://schemas.openxmlformats.org/officeDocument/2006/relationships/slide" Target="slides/slide7.xml"/><Relationship Id="rId56" Type="http://customschemas.google.com/relationships/presentationmetadata" Target="meta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 name="Google Shape;16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…0:00</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Welcome the participants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the slide and note that this training will cover Lessons 1 -5 of the Handbook, “Basic Mental Health Literacy for Accompaniment &amp; Psychological First Aid”</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Introduce the facilitator(s)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Provide participants with any practical information, such as start and finish times, meal breaks, where to find washrooms, etc.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Offer an opening prayer.</a:t>
            </a:r>
            <a:endParaRPr/>
          </a:p>
          <a:p>
            <a:pPr indent="0" lvl="0" marL="0" rtl="0" algn="l">
              <a:lnSpc>
                <a:spcPct val="100000"/>
              </a:lnSpc>
              <a:spcBef>
                <a:spcPts val="0"/>
              </a:spcBef>
              <a:spcAft>
                <a:spcPts val="0"/>
              </a:spcAft>
              <a:buSzPts val="1400"/>
              <a:buNone/>
            </a:pPr>
            <a:r>
              <a:rPr lang="en-US"/>
              <a:t>NOTE: For this presentation, it is not the intention that the facilitator will read every point on every slide.  </a:t>
            </a:r>
            <a:endParaRPr/>
          </a:p>
          <a:p>
            <a:pPr indent="-171450" lvl="0" marL="171450" rtl="0" algn="l">
              <a:lnSpc>
                <a:spcPct val="100000"/>
              </a:lnSpc>
              <a:spcBef>
                <a:spcPts val="0"/>
              </a:spcBef>
              <a:spcAft>
                <a:spcPts val="0"/>
              </a:spcAft>
              <a:buClr>
                <a:schemeClr val="dk1"/>
              </a:buClr>
              <a:buSzPts val="1200"/>
              <a:buFont typeface="Arial"/>
              <a:buChar char="•"/>
            </a:pPr>
            <a:r>
              <a:rPr lang="en-US"/>
              <a:t>The teaching notes for each slide will recommend which points should be reviewed for the learners (feel free to restate in your own words). </a:t>
            </a:r>
            <a:endParaRPr/>
          </a:p>
          <a:p>
            <a:pPr indent="-171450" lvl="0" marL="171450" rtl="0" algn="l">
              <a:lnSpc>
                <a:spcPct val="100000"/>
              </a:lnSpc>
              <a:spcBef>
                <a:spcPts val="0"/>
              </a:spcBef>
              <a:spcAft>
                <a:spcPts val="0"/>
              </a:spcAft>
              <a:buClr>
                <a:schemeClr val="dk1"/>
              </a:buClr>
              <a:buSzPts val="1200"/>
              <a:buFont typeface="Arial"/>
              <a:buChar char="•"/>
            </a:pPr>
            <a:r>
              <a:rPr lang="en-US"/>
              <a:t>Learners will have time to read some of the other points for themselves. </a:t>
            </a:r>
            <a:endParaRPr/>
          </a:p>
          <a:p>
            <a:pPr indent="-171450" lvl="0" marL="171450" rtl="0" algn="l">
              <a:lnSpc>
                <a:spcPct val="100000"/>
              </a:lnSpc>
              <a:spcBef>
                <a:spcPts val="0"/>
              </a:spcBef>
              <a:spcAft>
                <a:spcPts val="0"/>
              </a:spcAft>
              <a:buClr>
                <a:schemeClr val="dk1"/>
              </a:buClr>
              <a:buSzPts val="1200"/>
              <a:buFont typeface="Arial"/>
              <a:buChar char="•"/>
            </a:pPr>
            <a:r>
              <a:rPr lang="en-US"/>
              <a:t>Each slide’s teaching notes will include additional information that the facilitator should share with the learners (feel free to restate in your own words).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166" name="Google Shape;16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this is a short training in basic  Mental Health Literacy and the content contained is not intended for use in diagnosing. Mental Health Ministers without MH clinical training  do not diagnose mental illnesses.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top two points from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mental health literacy is helpful in giving mental health ministers some basic information about common mental illnesses so they may have </a:t>
            </a:r>
            <a:endParaRPr/>
          </a:p>
          <a:p>
            <a:pPr indent="0" lvl="0" marL="0" rtl="0" algn="l">
              <a:lnSpc>
                <a:spcPct val="100000"/>
              </a:lnSpc>
              <a:spcBef>
                <a:spcPts val="0"/>
              </a:spcBef>
              <a:spcAft>
                <a:spcPts val="0"/>
              </a:spcAft>
              <a:buSzPts val="1400"/>
              <a:buNone/>
            </a:pPr>
            <a:r>
              <a:rPr lang="en-US"/>
              <a:t>	a) more comfort in conversations where someone may disclose a 	diagnosis </a:t>
            </a:r>
            <a:endParaRPr/>
          </a:p>
          <a:p>
            <a:pPr indent="0" lvl="0" marL="0" rtl="0" algn="l">
              <a:lnSpc>
                <a:spcPct val="100000"/>
              </a:lnSpc>
              <a:spcBef>
                <a:spcPts val="0"/>
              </a:spcBef>
              <a:spcAft>
                <a:spcPts val="0"/>
              </a:spcAft>
              <a:buSzPts val="1400"/>
              <a:buNone/>
            </a:pPr>
            <a:r>
              <a:rPr lang="en-US"/>
              <a:t>	b) to better distinguish when someone is having a bad day/needs 	spiritual support and accompaniment and/or may benefit from 	being connected with MH clinical care</a:t>
            </a:r>
            <a:endParaRPr/>
          </a:p>
          <a:p>
            <a:pPr indent="0" lvl="0" marL="0" rtl="0" algn="l">
              <a:lnSpc>
                <a:spcPct val="100000"/>
              </a:lnSpc>
              <a:spcBef>
                <a:spcPts val="0"/>
              </a:spcBef>
              <a:spcAft>
                <a:spcPts val="0"/>
              </a:spcAft>
              <a:buSzPts val="1400"/>
              <a:buNone/>
            </a:pPr>
            <a:r>
              <a:t/>
            </a:r>
            <a:endParaRPr/>
          </a:p>
        </p:txBody>
      </p:sp>
      <p:sp>
        <p:nvSpPr>
          <p:cNvPr id="178" name="Google Shape;178;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 Explain that mental health literacy includes a person’s knowledge and beliefs about mental illness.</a:t>
            </a:r>
            <a:endParaRPr/>
          </a:p>
          <a:p>
            <a:pPr indent="0" lvl="0" marL="0" rtl="0" algn="l">
              <a:lnSpc>
                <a:spcPct val="100000"/>
              </a:lnSpc>
              <a:spcBef>
                <a:spcPts val="0"/>
              </a:spcBef>
              <a:spcAft>
                <a:spcPts val="0"/>
              </a:spcAft>
              <a:buSzPts val="1400"/>
              <a:buNone/>
            </a:pPr>
            <a:r>
              <a:rPr lang="en-US"/>
              <a:t>2. Say that learners should keep in mind, a mental health ministry team is not a therapy team; however, a mental health ministry team’s ability to combine faith-based practice and the use of language, knowledge, and support consistent with mental health literacy can directly influence the attitudes and perceptions surrounding mental health. Essentially, the goal of improving mental health literacy is to reduce mental illness stigma, encourage conversations around mental illness, and create a safe environment for individuals to share and seek help surrounding their mental illness</a:t>
            </a:r>
            <a:endParaRPr/>
          </a:p>
          <a:p>
            <a:pPr indent="0" lvl="0" marL="0" rtl="0" algn="l">
              <a:lnSpc>
                <a:spcPct val="100000"/>
              </a:lnSpc>
              <a:spcBef>
                <a:spcPts val="0"/>
              </a:spcBef>
              <a:spcAft>
                <a:spcPts val="0"/>
              </a:spcAft>
              <a:buSzPts val="1400"/>
              <a:buNone/>
            </a:pPr>
            <a:r>
              <a:rPr lang="en-US"/>
              <a:t>(Callahan and Martinez, 2023). </a:t>
            </a:r>
            <a:endParaRPr/>
          </a:p>
          <a:p>
            <a:pPr indent="0" lvl="0" marL="0" rtl="0" algn="l">
              <a:lnSpc>
                <a:spcPct val="100000"/>
              </a:lnSpc>
              <a:spcBef>
                <a:spcPts val="0"/>
              </a:spcBef>
              <a:spcAft>
                <a:spcPts val="0"/>
              </a:spcAft>
              <a:buSzPts val="1400"/>
              <a:buNone/>
            </a:pPr>
            <a:r>
              <a:rPr lang="en-US"/>
              <a:t>Info on this slide from the CMHM Guidelines book.</a:t>
            </a:r>
            <a:endParaRPr/>
          </a:p>
          <a:p>
            <a:pPr indent="0" lvl="0" marL="0" rtl="0" algn="l">
              <a:lnSpc>
                <a:spcPct val="100000"/>
              </a:lnSpc>
              <a:spcBef>
                <a:spcPts val="0"/>
              </a:spcBef>
              <a:spcAft>
                <a:spcPts val="0"/>
              </a:spcAft>
              <a:buSzPts val="1400"/>
              <a:buNone/>
            </a:pPr>
            <a:r>
              <a:t/>
            </a:r>
            <a:endParaRPr/>
          </a:p>
        </p:txBody>
      </p:sp>
      <p:sp>
        <p:nvSpPr>
          <p:cNvPr id="187" name="Google Shape;18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Play"/>
              <a:buAutoNum type="arabicPeriod"/>
            </a:pPr>
            <a:r>
              <a:rPr lang="en-US"/>
              <a:t>Explain that this presentation will cover the first 5 of 6 lessons included in the Handbook.</a:t>
            </a:r>
            <a:endParaRPr/>
          </a:p>
          <a:p>
            <a:pPr indent="-228600" lvl="0" marL="228600" rtl="0" algn="l">
              <a:lnSpc>
                <a:spcPct val="100000"/>
              </a:lnSpc>
              <a:spcBef>
                <a:spcPts val="0"/>
              </a:spcBef>
              <a:spcAft>
                <a:spcPts val="0"/>
              </a:spcAft>
              <a:buClr>
                <a:schemeClr val="dk1"/>
              </a:buClr>
              <a:buSzPts val="1200"/>
              <a:buFont typeface="Play"/>
              <a:buAutoNum type="arabicPeriod"/>
            </a:pPr>
            <a:r>
              <a:rPr lang="en-US"/>
              <a:t>Share that we will cover the following material in this training module:</a:t>
            </a:r>
            <a:endParaRPr/>
          </a:p>
          <a:p>
            <a:pPr indent="-228600" lvl="1" marL="685800" rtl="0" algn="l">
              <a:lnSpc>
                <a:spcPct val="100000"/>
              </a:lnSpc>
              <a:spcBef>
                <a:spcPts val="0"/>
              </a:spcBef>
              <a:spcAft>
                <a:spcPts val="0"/>
              </a:spcAft>
              <a:buClr>
                <a:schemeClr val="dk1"/>
              </a:buClr>
              <a:buSzPts val="1200"/>
              <a:buFont typeface="Play"/>
              <a:buAutoNum type="arabicPeriod"/>
            </a:pPr>
            <a:r>
              <a:rPr lang="en-US"/>
              <a:t>Review and understand the general principles of mental health ministry within the framework of our Catholic faith and social teachings.</a:t>
            </a:r>
            <a:endParaRPr/>
          </a:p>
          <a:p>
            <a:pPr indent="-228600" lvl="1" marL="685800" rtl="0" algn="l">
              <a:lnSpc>
                <a:spcPct val="100000"/>
              </a:lnSpc>
              <a:spcBef>
                <a:spcPts val="0"/>
              </a:spcBef>
              <a:spcAft>
                <a:spcPts val="0"/>
              </a:spcAft>
              <a:buClr>
                <a:schemeClr val="dk1"/>
              </a:buClr>
              <a:buSzPts val="1200"/>
              <a:buFont typeface="Play"/>
              <a:buAutoNum type="arabicPeriod"/>
            </a:pPr>
            <a:r>
              <a:rPr lang="en-US"/>
              <a:t>2. Recognize the signs, symptoms and risk factors associated with depression and anxiety.</a:t>
            </a:r>
            <a:endParaRPr/>
          </a:p>
          <a:p>
            <a:pPr indent="-228600" lvl="1" marL="685800" rtl="0" algn="l">
              <a:lnSpc>
                <a:spcPct val="100000"/>
              </a:lnSpc>
              <a:spcBef>
                <a:spcPts val="0"/>
              </a:spcBef>
              <a:spcAft>
                <a:spcPts val="0"/>
              </a:spcAft>
              <a:buClr>
                <a:schemeClr val="dk1"/>
              </a:buClr>
              <a:buSzPts val="1200"/>
              <a:buFont typeface="Play"/>
              <a:buAutoNum type="arabicPeriod"/>
            </a:pPr>
            <a:r>
              <a:rPr lang="en-US"/>
              <a:t> With with schizophrenia and other psychotic disorders.</a:t>
            </a:r>
            <a:endParaRPr/>
          </a:p>
          <a:p>
            <a:pPr indent="-228600" lvl="1" marL="685800" rtl="0" algn="l">
              <a:lnSpc>
                <a:spcPct val="100000"/>
              </a:lnSpc>
              <a:spcBef>
                <a:spcPts val="0"/>
              </a:spcBef>
              <a:spcAft>
                <a:spcPts val="0"/>
              </a:spcAft>
              <a:buClr>
                <a:schemeClr val="dk1"/>
              </a:buClr>
              <a:buSzPts val="1200"/>
              <a:buFont typeface="Play"/>
              <a:buAutoNum type="arabicPeriod"/>
            </a:pPr>
            <a:r>
              <a:rPr lang="en-US"/>
              <a:t>With bipolar disorder</a:t>
            </a:r>
            <a:endParaRPr/>
          </a:p>
          <a:p>
            <a:pPr indent="-228600" lvl="1" marL="685800" rtl="0" algn="l">
              <a:lnSpc>
                <a:spcPct val="100000"/>
              </a:lnSpc>
              <a:spcBef>
                <a:spcPts val="0"/>
              </a:spcBef>
              <a:spcAft>
                <a:spcPts val="0"/>
              </a:spcAft>
              <a:buClr>
                <a:schemeClr val="dk1"/>
              </a:buClr>
              <a:buSzPts val="1200"/>
              <a:buFont typeface="Play"/>
              <a:buAutoNum type="arabicPeriod"/>
            </a:pPr>
            <a:r>
              <a:rPr lang="en-US"/>
              <a:t>With trauma and post-traumatic stress disorder</a:t>
            </a:r>
            <a:endParaRPr/>
          </a:p>
          <a:p>
            <a:pPr indent="-228600" lvl="0" marL="228600" rtl="0" algn="l">
              <a:lnSpc>
                <a:spcPct val="100000"/>
              </a:lnSpc>
              <a:spcBef>
                <a:spcPts val="0"/>
              </a:spcBef>
              <a:spcAft>
                <a:spcPts val="0"/>
              </a:spcAft>
              <a:buClr>
                <a:schemeClr val="dk1"/>
              </a:buClr>
              <a:buSzPts val="1200"/>
              <a:buFont typeface="Play"/>
              <a:buAutoNum type="arabicPeriod"/>
            </a:pPr>
            <a:r>
              <a:rPr lang="en-US"/>
              <a:t>State that Lesson 6 is covered in a separate training module.</a:t>
            </a:r>
            <a:endParaRPr/>
          </a:p>
          <a:p>
            <a:pPr indent="-228600" lvl="0" marL="228600" rtl="0" algn="l">
              <a:lnSpc>
                <a:spcPct val="100000"/>
              </a:lnSpc>
              <a:spcBef>
                <a:spcPts val="0"/>
              </a:spcBef>
              <a:spcAft>
                <a:spcPts val="0"/>
              </a:spcAft>
              <a:buClr>
                <a:schemeClr val="dk1"/>
              </a:buClr>
              <a:buSzPts val="1200"/>
              <a:buFont typeface="Play"/>
              <a:buAutoNum type="arabicPeriod"/>
            </a:pPr>
            <a:r>
              <a:rPr lang="en-US"/>
              <a:t>Ask if there are any questions relating to the introduction/overview.</a:t>
            </a:r>
            <a:endParaRPr/>
          </a:p>
          <a:p>
            <a:pPr indent="0" lvl="0" marL="0" rtl="0" algn="l">
              <a:lnSpc>
                <a:spcPct val="100000"/>
              </a:lnSpc>
              <a:spcBef>
                <a:spcPts val="0"/>
              </a:spcBef>
              <a:spcAft>
                <a:spcPts val="0"/>
              </a:spcAft>
              <a:buSzPts val="1400"/>
              <a:buNone/>
            </a:pPr>
            <a:r>
              <a:t/>
            </a:r>
            <a:endParaRPr/>
          </a:p>
        </p:txBody>
      </p:sp>
      <p:sp>
        <p:nvSpPr>
          <p:cNvPr id="196" name="Google Shape;19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8" name="Google Shape;22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0:05 Read the title of the Lesson</a:t>
            </a:r>
            <a:endParaRPr/>
          </a:p>
        </p:txBody>
      </p:sp>
      <p:sp>
        <p:nvSpPr>
          <p:cNvPr id="229" name="Google Shape;22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3" name="Google Shape;243;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point one on the slide and add, “All are interconnected, and for abundant life all are in harmony.”</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three on the slide and add, “We invite them to full participation; this can move us toward developing a more inclusive church community.”</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Say, in his Epistle to the Galatians (6:2), St. Paul asks us to “Carry one another’s burdens, and in this way you will fulfill the law of Christ. Paul is encouraging us to help each other through difficulties and hardship as a demonstration of Christian love. This verse can help us to understand the importance of mutual support and compassion within our faith community..</a:t>
            </a:r>
            <a:endParaRPr/>
          </a:p>
        </p:txBody>
      </p:sp>
      <p:sp>
        <p:nvSpPr>
          <p:cNvPr id="244" name="Google Shape;244;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Say, as with any ministry or church program, there are ethical considerations that each lay minister or volunteer should know and understand.</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Read points 2 and 3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Encourage the learners to ask their parish or diocesan leaders about their local standards.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Emphasize that these legal and ethical issues can vary between international regions and will look different depending on various regional considerations. Underscoring the need for MHMs to understand their local guidelines.</a:t>
            </a:r>
            <a:endParaRPr/>
          </a:p>
        </p:txBody>
      </p:sp>
      <p:sp>
        <p:nvSpPr>
          <p:cNvPr id="253" name="Google Shape;25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point one on the slide, say: “Mental health ministers should always maintain appropriate ministerial boundaries and adhere to the scope of duty defined by their diocese or other governance structure.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many MH professionals are drawn to MHM and are very welcome!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two, say “Although these ministers are volunteers and not formally working in their capacity as a mental health professional, there should be a personal understanding of any moral obligations (or professional ethical and legal obligations) that may apply to a variety of situations.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three, say “It is recommended that health and mental health practitioners involved in mental health ministry serve in roles that support the ministry directly (i.e., organizing, leadership, facilitating large group presentations) but do not necessarily involve individual accompaniment for parishioners. This helps limit the potential for  confusion about the nature of the lay ministerial relationship with those served.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and review point four about MH professionals serving in MHM, say “Mental health ministers who hold active professional licenses or credentials in the mental health field should consider the legal and ethical expectations set by their licensing boards. </a:t>
            </a:r>
            <a:endParaRPr/>
          </a:p>
          <a:p>
            <a:pPr indent="-152400" lvl="0" marL="228600" rtl="0" algn="l">
              <a:lnSpc>
                <a:spcPct val="100000"/>
              </a:lnSpc>
              <a:spcBef>
                <a:spcPts val="0"/>
              </a:spcBef>
              <a:spcAft>
                <a:spcPts val="0"/>
              </a:spcAft>
              <a:buClr>
                <a:schemeClr val="dk1"/>
              </a:buClr>
              <a:buSzPts val="1200"/>
              <a:buFont typeface="Arial"/>
              <a:buNone/>
            </a:pPr>
            <a:r>
              <a:t/>
            </a:r>
            <a:endParaRPr/>
          </a:p>
        </p:txBody>
      </p:sp>
      <p:sp>
        <p:nvSpPr>
          <p:cNvPr id="262" name="Google Shape;26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healthy boundaries are essential for all relationships, and ministry relationships are no different.</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a mental health ministry will need to be firm and clear on its purpose/mission, scope of work, intention, and boundaries or limitations.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Point out: opportunity for further learning about boundaries, a skill that is vital in all ministry work. Consider enrolling in the CMHM Learning Center course, “Communication Skills and Healthy Boundaries”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slide points one and two. Add, “Some Mental Health Ministers may find setting boundaries with minors to be especially compelling as encountering young people with any degree of mental health challenges can spark a great desire to help.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Say that the resources offered through CMHM for mental health ministry are not designed for use with those who are under the age of 18.</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slide point three.</a:t>
            </a:r>
            <a:endParaRPr/>
          </a:p>
          <a:p>
            <a:pPr indent="0" lvl="0" marL="0" rtl="0" algn="l">
              <a:lnSpc>
                <a:spcPct val="100000"/>
              </a:lnSpc>
              <a:spcBef>
                <a:spcPts val="0"/>
              </a:spcBef>
              <a:spcAft>
                <a:spcPts val="0"/>
              </a:spcAft>
              <a:buSzPts val="1400"/>
              <a:buNone/>
            </a:pPr>
            <a:r>
              <a:t/>
            </a:r>
            <a:endParaRPr/>
          </a:p>
        </p:txBody>
      </p:sp>
      <p:sp>
        <p:nvSpPr>
          <p:cNvPr id="289" name="Google Shape;289;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MHMs exist in communities around the world, and need to keep in mind the cultural considerations of those they serve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Say, “Building your self-awareness about your reactions, thoughts, and beliefs about various aspects of mental health, including an honest acceptance of what aspects you feel most drawn toward and what aspects you are most hesitant to encounter, will be helpful.</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Some folks, by heritage or lifestyle, prefer natural and holistic approaches to all health issues. It is important to acknowledge how difficult help-seeking for mental health concerns can be for people in general, but especially for those whose culture may stigmatize mental health and its treatment.</a:t>
            </a:r>
            <a:endParaRPr/>
          </a:p>
          <a:p>
            <a:pPr indent="-152400" lvl="0" marL="228600" rtl="0" algn="l">
              <a:lnSpc>
                <a:spcPct val="100000"/>
              </a:lnSpc>
              <a:spcBef>
                <a:spcPts val="0"/>
              </a:spcBef>
              <a:spcAft>
                <a:spcPts val="0"/>
              </a:spcAft>
              <a:buClr>
                <a:schemeClr val="dk1"/>
              </a:buClr>
              <a:buSzPts val="1200"/>
              <a:buFont typeface="Arial"/>
              <a:buNone/>
            </a:pPr>
            <a:r>
              <a:t/>
            </a:r>
            <a:endParaRPr/>
          </a:p>
        </p:txBody>
      </p:sp>
      <p:sp>
        <p:nvSpPr>
          <p:cNvPr id="298" name="Google Shape;298;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Share the quotation  from the CMHM Guidelines book: “Mental health ministry calls for ministers to enter into the lives of, and to walk alongside, people in some of the most challenging experiences of their lives. This ministry requires much from those who serve within it, and because of the nature of this mission, it is possible for mental health ministers to experience burnout and spiritual fatigue as a result of this work.” (From Catholic Mental Health Ministry: Guidelines for Implementation, Second Edition, 2023)</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Point out the need for MHMs to serve with correct motivation. This will be a desire:</a:t>
            </a:r>
            <a:endParaRPr/>
          </a:p>
          <a:p>
            <a:pPr indent="-228600" lvl="1" marL="685800" rtl="0" algn="l">
              <a:lnSpc>
                <a:spcPct val="100000"/>
              </a:lnSpc>
              <a:spcBef>
                <a:spcPts val="0"/>
              </a:spcBef>
              <a:spcAft>
                <a:spcPts val="0"/>
              </a:spcAft>
              <a:buClr>
                <a:schemeClr val="dk1"/>
              </a:buClr>
              <a:buSzPts val="1200"/>
              <a:buFont typeface="Arial"/>
              <a:buAutoNum type="arabicPeriod"/>
            </a:pPr>
            <a:r>
              <a:rPr lang="en-US"/>
              <a:t>to reflect the love of Jesus to those who are suffering</a:t>
            </a:r>
            <a:endParaRPr/>
          </a:p>
          <a:p>
            <a:pPr indent="-228600" lvl="1" marL="685800" rtl="0" algn="l">
              <a:lnSpc>
                <a:spcPct val="100000"/>
              </a:lnSpc>
              <a:spcBef>
                <a:spcPts val="0"/>
              </a:spcBef>
              <a:spcAft>
                <a:spcPts val="0"/>
              </a:spcAft>
              <a:buClr>
                <a:schemeClr val="dk1"/>
              </a:buClr>
              <a:buSzPts val="1200"/>
              <a:buFont typeface="Arial"/>
              <a:buAutoNum type="arabicPeriod"/>
            </a:pPr>
            <a:r>
              <a:rPr lang="en-US"/>
              <a:t>to proclaim that it is good that they exist</a:t>
            </a:r>
            <a:endParaRPr/>
          </a:p>
          <a:p>
            <a:pPr indent="-228600" lvl="1" marL="685800" rtl="0" algn="l">
              <a:lnSpc>
                <a:spcPct val="100000"/>
              </a:lnSpc>
              <a:spcBef>
                <a:spcPts val="0"/>
              </a:spcBef>
              <a:spcAft>
                <a:spcPts val="0"/>
              </a:spcAft>
              <a:buClr>
                <a:schemeClr val="dk1"/>
              </a:buClr>
              <a:buSzPts val="1200"/>
              <a:buFont typeface="Arial"/>
              <a:buAutoNum type="arabicPeriod"/>
            </a:pPr>
            <a:r>
              <a:rPr lang="en-US"/>
              <a:t>to assure them God loves them and their gifts are valued and needed in our communities</a:t>
            </a:r>
            <a:endParaRPr/>
          </a:p>
          <a:p>
            <a:pPr indent="-228600" lvl="1" marL="685800" rtl="0" algn="l">
              <a:lnSpc>
                <a:spcPct val="100000"/>
              </a:lnSpc>
              <a:spcBef>
                <a:spcPts val="0"/>
              </a:spcBef>
              <a:spcAft>
                <a:spcPts val="0"/>
              </a:spcAft>
              <a:buClr>
                <a:schemeClr val="dk1"/>
              </a:buClr>
              <a:buSzPts val="1200"/>
              <a:buFont typeface="Arial"/>
              <a:buAutoNum type="arabicPeriod"/>
            </a:pPr>
            <a:r>
              <a:rPr lang="en-US"/>
              <a:t>to offer prayer and accompaniment</a:t>
            </a:r>
            <a:endParaRPr/>
          </a:p>
          <a:p>
            <a:pPr indent="-228600" lvl="1" marL="685800" rtl="0" algn="l">
              <a:lnSpc>
                <a:spcPct val="100000"/>
              </a:lnSpc>
              <a:spcBef>
                <a:spcPts val="0"/>
              </a:spcBef>
              <a:spcAft>
                <a:spcPts val="0"/>
              </a:spcAft>
              <a:buClr>
                <a:schemeClr val="dk1"/>
              </a:buClr>
              <a:buSzPts val="1200"/>
              <a:buFont typeface="Arial"/>
              <a:buAutoNum type="arabicPeriod"/>
            </a:pPr>
            <a:r>
              <a:rPr lang="en-US"/>
              <a:t>potentially to connect those who wish it to clinical care resources</a:t>
            </a:r>
            <a:endParaRPr/>
          </a:p>
          <a:p>
            <a:pPr indent="0" lvl="0" marL="0" rtl="0" algn="l">
              <a:lnSpc>
                <a:spcPct val="100000"/>
              </a:lnSpc>
              <a:spcBef>
                <a:spcPts val="0"/>
              </a:spcBef>
              <a:spcAft>
                <a:spcPts val="0"/>
              </a:spcAft>
              <a:buSzPts val="1400"/>
              <a:buNone/>
            </a:pPr>
            <a:r>
              <a:rPr lang="en-US"/>
              <a:t>3. Review points three and four and emphasize that self-care is not selfish. It is how we care for ourselves so we may continue to be able to serve others.</a:t>
            </a:r>
            <a:endParaRPr/>
          </a:p>
        </p:txBody>
      </p:sp>
      <p:sp>
        <p:nvSpPr>
          <p:cNvPr id="309" name="Google Shape;30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 Explain that communicating and engaging with others is a key skill in MHM.</a:t>
            </a:r>
            <a:endParaRPr/>
          </a:p>
          <a:p>
            <a:pPr indent="0" lvl="0" marL="0" rtl="0" algn="l">
              <a:lnSpc>
                <a:spcPct val="100000"/>
              </a:lnSpc>
              <a:spcBef>
                <a:spcPts val="0"/>
              </a:spcBef>
              <a:spcAft>
                <a:spcPts val="0"/>
              </a:spcAft>
              <a:buSzPts val="1400"/>
              <a:buNone/>
            </a:pPr>
            <a:r>
              <a:rPr lang="en-US"/>
              <a:t>2. Review point one on the slide, add “…in a non-judgmental setting. “</a:t>
            </a:r>
            <a:endParaRPr/>
          </a:p>
          <a:p>
            <a:pPr indent="0" lvl="0" marL="0" rtl="0" algn="l">
              <a:lnSpc>
                <a:spcPct val="100000"/>
              </a:lnSpc>
              <a:spcBef>
                <a:spcPts val="0"/>
              </a:spcBef>
              <a:spcAft>
                <a:spcPts val="0"/>
              </a:spcAft>
              <a:buSzPts val="1400"/>
              <a:buNone/>
            </a:pPr>
            <a:r>
              <a:rPr lang="en-US"/>
              <a:t>3. Revie point two and add, “…and each individual must be treated as such. </a:t>
            </a:r>
            <a:endParaRPr/>
          </a:p>
          <a:p>
            <a:pPr indent="0" lvl="0" marL="0" rtl="0" algn="l">
              <a:lnSpc>
                <a:spcPct val="100000"/>
              </a:lnSpc>
              <a:spcBef>
                <a:spcPts val="0"/>
              </a:spcBef>
              <a:spcAft>
                <a:spcPts val="0"/>
              </a:spcAft>
              <a:buSzPts val="1400"/>
              <a:buNone/>
            </a:pPr>
            <a:r>
              <a:rPr lang="en-US"/>
              <a:t>4. Say that this skill will be covered in more detail in other lessons of this resource, particularly in Lesson 6, but that the next slide will offer some helpful tips.</a:t>
            </a:r>
            <a:endParaRPr/>
          </a:p>
        </p:txBody>
      </p:sp>
      <p:sp>
        <p:nvSpPr>
          <p:cNvPr id="333" name="Google Shape;33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p13:notes"/>
          <p:cNvSpPr txBox="1"/>
          <p:nvPr>
            <p:ph idx="1" type="body"/>
          </p:nvPr>
        </p:nvSpPr>
        <p:spPr>
          <a:xfrm>
            <a:off x="685800" y="4400549"/>
            <a:ext cx="5486400" cy="3872593"/>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there are ways we can communicate and engage that are more helpful in MHM accompaniment. Many are listed on the slide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two and add, “Avoid argumentative or threatening language, as this may increase fear or prompt aggressive behavior.</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three and add, “As appropriate, do not restrict the person's movements.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five and add, “It is perfectly acceptable and often helpful to sit in silence with someone who is experiencing mental illness.”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and some others are: </a:t>
            </a:r>
            <a:endParaRPr/>
          </a:p>
          <a:p>
            <a:pPr indent="0" lvl="0" marL="0" rtl="0" algn="l">
              <a:lnSpc>
                <a:spcPct val="100000"/>
              </a:lnSpc>
              <a:spcBef>
                <a:spcPts val="0"/>
              </a:spcBef>
              <a:spcAft>
                <a:spcPts val="0"/>
              </a:spcAft>
              <a:buSzPts val="1400"/>
              <a:buNone/>
            </a:pPr>
            <a:r>
              <a:rPr lang="en-US"/>
              <a:t>	1. Use affirmative words and phrases such as “stay calm” and 	“let’s collect 	ourselves” instead of negative words like “don’t fight” 	or “you need to calm down.” </a:t>
            </a:r>
            <a:endParaRPr/>
          </a:p>
          <a:p>
            <a:pPr indent="0" lvl="0" marL="0" rtl="0" algn="l">
              <a:lnSpc>
                <a:spcPct val="100000"/>
              </a:lnSpc>
              <a:spcBef>
                <a:spcPts val="0"/>
              </a:spcBef>
              <a:spcAft>
                <a:spcPts val="0"/>
              </a:spcAft>
              <a:buSzPts val="1400"/>
              <a:buNone/>
            </a:pPr>
            <a:r>
              <a:rPr lang="en-US"/>
              <a:t>	2. In many cases, time, space and respectful conversation will 	deescalate a distressing situation. </a:t>
            </a:r>
            <a:endParaRPr/>
          </a:p>
          <a:p>
            <a:pPr indent="0" lvl="0" marL="0" rtl="0" algn="l">
              <a:lnSpc>
                <a:spcPct val="100000"/>
              </a:lnSpc>
              <a:spcBef>
                <a:spcPts val="0"/>
              </a:spcBef>
              <a:spcAft>
                <a:spcPts val="0"/>
              </a:spcAft>
              <a:buSzPts val="1400"/>
              <a:buNone/>
            </a:pPr>
            <a:r>
              <a:rPr lang="en-US"/>
              <a:t>	3. Providing meaningful assistance such as offering prayerful 	accompaniment or assistance with referrals to mental health 	services are more readily received once the individual is no longer 	experiencing agitation or distress. </a:t>
            </a:r>
            <a:endParaRPr/>
          </a:p>
          <a:p>
            <a:pPr indent="0" lvl="0" marL="0" rtl="0" algn="l">
              <a:lnSpc>
                <a:spcPct val="100000"/>
              </a:lnSpc>
              <a:spcBef>
                <a:spcPts val="0"/>
              </a:spcBef>
              <a:spcAft>
                <a:spcPts val="0"/>
              </a:spcAft>
              <a:buSzPts val="1400"/>
              <a:buNone/>
            </a:pPr>
            <a:r>
              <a:rPr lang="en-US"/>
              <a:t>	4. Remain aware that certain acts such as involving law 	enforcement might exacerbate the situation.</a:t>
            </a:r>
            <a:endParaRPr/>
          </a:p>
          <a:p>
            <a:pPr indent="0" lvl="0" marL="0" rtl="0" algn="l">
              <a:lnSpc>
                <a:spcPct val="100000"/>
              </a:lnSpc>
              <a:spcBef>
                <a:spcPts val="0"/>
              </a:spcBef>
              <a:spcAft>
                <a:spcPts val="0"/>
              </a:spcAft>
              <a:buSzPts val="1400"/>
              <a:buNone/>
            </a:pPr>
            <a:r>
              <a:t/>
            </a:r>
            <a:endParaRPr/>
          </a:p>
        </p:txBody>
      </p:sp>
      <p:sp>
        <p:nvSpPr>
          <p:cNvPr id="342" name="Google Shape;34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some of those served in MHM may be experiencing acute distress.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all points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crises such as these may occur, and we should know how to respond, but assure learners that multiple or constant crises are not typical in most MHMs.</a:t>
            </a:r>
            <a:endParaRPr/>
          </a:p>
        </p:txBody>
      </p:sp>
      <p:sp>
        <p:nvSpPr>
          <p:cNvPr id="351" name="Google Shape;35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9" name="Google Shape;35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the points 1 through 4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5 and add, “and describe the situation, including any potential threat to the health and safety of the person or others.”</a:t>
            </a:r>
            <a:endParaRPr/>
          </a:p>
          <a:p>
            <a:pPr indent="0" lvl="0" marL="0" rtl="0" algn="l">
              <a:lnSpc>
                <a:spcPct val="100000"/>
              </a:lnSpc>
              <a:spcBef>
                <a:spcPts val="0"/>
              </a:spcBef>
              <a:spcAft>
                <a:spcPts val="0"/>
              </a:spcAft>
              <a:buSzPts val="1400"/>
              <a:buNone/>
            </a:pPr>
            <a:r>
              <a:t/>
            </a:r>
            <a:endParaRPr/>
          </a:p>
        </p:txBody>
      </p:sp>
      <p:sp>
        <p:nvSpPr>
          <p:cNvPr id="360" name="Google Shape;36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8" name="Google Shape;36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the group will now break into small groups of 4-5 learners for small group discussion of the reflection questions.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Give the small groups 5 minutes to discuss answers.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Use 5 minutes to hear some small group answers and for the facilitator to answer any questions on Lesson 1.</a:t>
            </a:r>
            <a:endParaRPr/>
          </a:p>
          <a:p>
            <a:pPr indent="-152400" lvl="0" marL="22860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t/>
            </a:r>
            <a:endParaRPr/>
          </a:p>
        </p:txBody>
      </p:sp>
      <p:sp>
        <p:nvSpPr>
          <p:cNvPr id="369" name="Google Shape;36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rPr lang="en-US"/>
              <a:t>0:25</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beginning with this lesson we will discuss the signs, symptoms and risk factors associated with depression, anxiety, schizophrenia, bipolar disorder and post-traumatic stress disorder. We focus on these disorders because they are most commonly occurring mental illnesses and mental health ministers are most likely to support parishioners with these disorders.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there are other psychiatric disorders such as personality disorders, obsessive compulsive disorders and dissociative disorders; as well as neurodevelopmental disorders such as attention deficit hyperactivity disorder and autism that certainly impact mental health. However, the inclusion of these disorders is beyond the scope of this introductory resource.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the title for this lesson.</a:t>
            </a:r>
            <a:endParaRPr/>
          </a:p>
        </p:txBody>
      </p:sp>
      <p:sp>
        <p:nvSpPr>
          <p:cNvPr id="378" name="Google Shape;37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points one, two, and three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Say that, “When these feelings persist over along period of time without improvement, they may be considered indicative of a depressive disorder or other mental illness.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Additionally, other serious health conditions may increase risk for depression. For example, individuals with schizophrenia, cancer or heart disease often also experience depression.</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risk factors for depression include genetics (ie, heredity as well as genetic vulnerabilities that may influence neurotransmitter function), personality traits, stressful events and substance abuse.</a:t>
            </a:r>
            <a:endParaRPr/>
          </a:p>
          <a:p>
            <a:pPr indent="0" lvl="0" marL="0" rtl="0" algn="l">
              <a:lnSpc>
                <a:spcPct val="100000"/>
              </a:lnSpc>
              <a:spcBef>
                <a:spcPts val="0"/>
              </a:spcBef>
              <a:spcAft>
                <a:spcPts val="0"/>
              </a:spcAft>
              <a:buSzPts val="1400"/>
              <a:buNone/>
            </a:pPr>
            <a:r>
              <a:t/>
            </a:r>
            <a:endParaRPr/>
          </a:p>
        </p:txBody>
      </p:sp>
      <p:sp>
        <p:nvSpPr>
          <p:cNvPr id="393" name="Google Shape;39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 Explain that individuals experiencing depression are more likely to have an anxiety disorder. Exposure to traumatic or stressful environmental factors during childhood, including being raised by a parent with an anxiety disorder, can increase risk of developing anxiety.</a:t>
            </a:r>
            <a:endParaRPr/>
          </a:p>
          <a:p>
            <a:pPr indent="0" lvl="0" marL="0" rtl="0" algn="l">
              <a:lnSpc>
                <a:spcPct val="100000"/>
              </a:lnSpc>
              <a:spcBef>
                <a:spcPts val="0"/>
              </a:spcBef>
              <a:spcAft>
                <a:spcPts val="0"/>
              </a:spcAft>
              <a:buSzPts val="1400"/>
              <a:buNone/>
            </a:pPr>
            <a:r>
              <a:rPr lang="en-US"/>
              <a:t>2. Review points one, two and three on the slide. Add that, “For example, feeling nervous or jittery before a big athletic event or work presentation might enhance your performance. </a:t>
            </a:r>
            <a:endParaRPr/>
          </a:p>
          <a:p>
            <a:pPr indent="0" lvl="0" marL="0" rtl="0" algn="l">
              <a:lnSpc>
                <a:spcPct val="100000"/>
              </a:lnSpc>
              <a:spcBef>
                <a:spcPts val="0"/>
              </a:spcBef>
              <a:spcAft>
                <a:spcPts val="0"/>
              </a:spcAft>
              <a:buSzPts val="1400"/>
              <a:buNone/>
            </a:pPr>
            <a:r>
              <a:rPr lang="en-US"/>
              <a:t>3. Add that, when feelings of apprehension and body tension with thoughts of terrible events that might occur dominate most days, then anxiety may be considered a mental illness.</a:t>
            </a:r>
            <a:endParaRPr/>
          </a:p>
          <a:p>
            <a:pPr indent="0" lvl="0" marL="0" rtl="0" algn="l">
              <a:lnSpc>
                <a:spcPct val="100000"/>
              </a:lnSpc>
              <a:spcBef>
                <a:spcPts val="0"/>
              </a:spcBef>
              <a:spcAft>
                <a:spcPts val="0"/>
              </a:spcAft>
              <a:buSzPts val="1400"/>
              <a:buNone/>
            </a:pPr>
            <a:r>
              <a:rPr lang="en-US"/>
              <a:t>4. Explain that risk factors for anxiety include family history, experiencing trauma, stress, personality traits (such as shyness, perfectionism or low self-esteem) as well as certain medical conditions. For example, individuals with thyroid disease or heart arrhythmia may also experience anxiety secondary to their medical problems. Substance abuse can also trigger or worsen anxiety.</a:t>
            </a:r>
            <a:endParaRPr/>
          </a:p>
          <a:p>
            <a:pPr indent="0" lvl="0" marL="0" rtl="0" algn="l">
              <a:lnSpc>
                <a:spcPct val="100000"/>
              </a:lnSpc>
              <a:spcBef>
                <a:spcPts val="0"/>
              </a:spcBef>
              <a:spcAft>
                <a:spcPts val="0"/>
              </a:spcAft>
              <a:buSzPts val="1400"/>
              <a:buNone/>
            </a:pPr>
            <a:r>
              <a:rPr lang="en-US"/>
              <a:t>5. Tell learners that the next slide will offer a scenario in which a MH Minister will engage with someone who may be struggling with anxiety.</a:t>
            </a:r>
            <a:endParaRPr/>
          </a:p>
          <a:p>
            <a:pPr indent="0" lvl="0" marL="0" rtl="0" algn="l">
              <a:lnSpc>
                <a:spcPct val="100000"/>
              </a:lnSpc>
              <a:spcBef>
                <a:spcPts val="0"/>
              </a:spcBef>
              <a:spcAft>
                <a:spcPts val="0"/>
              </a:spcAft>
              <a:buSzPts val="1400"/>
              <a:buNone/>
            </a:pPr>
            <a:r>
              <a:t/>
            </a:r>
            <a:endParaRPr/>
          </a:p>
        </p:txBody>
      </p:sp>
      <p:sp>
        <p:nvSpPr>
          <p:cNvPr id="402" name="Google Shape;402;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0" name="Google Shape;410;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US" sz="1200" u="none" strike="noStrike">
                <a:solidFill>
                  <a:srgbClr val="000000"/>
                </a:solidFill>
                <a:latin typeface="Arial"/>
                <a:ea typeface="Arial"/>
                <a:cs typeface="Arial"/>
                <a:sym typeface="Arial"/>
              </a:rPr>
              <a:t>1. Explain that, in this scenario, continued on the next slide, Paul shows a change in behavior such as withdrawal from group activities, lack of enthusiasm, and a change ingrooming habits. Sam, one of Paul’s friends, notices and intervenes by: identifying and evaluating potential risk of harm; listening with empathy and without judgment; offering reassurance and accurate information; promoting</a:t>
            </a:r>
            <a:endParaRPr b="0"/>
          </a:p>
          <a:p>
            <a:pPr indent="-228600" lvl="0" marL="457200" rtl="0" algn="l">
              <a:lnSpc>
                <a:spcPct val="100000"/>
              </a:lnSpc>
              <a:spcBef>
                <a:spcPts val="0"/>
              </a:spcBef>
              <a:spcAft>
                <a:spcPts val="0"/>
              </a:spcAft>
              <a:buSzPts val="1400"/>
              <a:buNone/>
            </a:pPr>
            <a:r>
              <a:rPr b="0" i="0" lang="en-US" sz="1200" u="none" strike="noStrike">
                <a:solidFill>
                  <a:srgbClr val="000000"/>
                </a:solidFill>
                <a:latin typeface="Arial"/>
                <a:ea typeface="Arial"/>
                <a:cs typeface="Arial"/>
                <a:sym typeface="Arial"/>
              </a:rPr>
              <a:t>engagement with appropriate professional services; and supporting the use of self-help and additional support resources. Sam does not believe Paul is going through a crisis but still wants to help. Listening nonjudgmentally is important at this stage to help the person feel heard while not being judged.</a:t>
            </a:r>
            <a:endParaRPr b="0"/>
          </a:p>
          <a:p>
            <a:pPr indent="-228600" lvl="0" marL="457200" rtl="0" algn="l">
              <a:lnSpc>
                <a:spcPct val="100000"/>
              </a:lnSpc>
              <a:spcBef>
                <a:spcPts val="0"/>
              </a:spcBef>
              <a:spcAft>
                <a:spcPts val="0"/>
              </a:spcAft>
              <a:buSzPts val="1400"/>
              <a:buNone/>
            </a:pPr>
            <a:r>
              <a:rPr b="0" i="0" lang="en-US" sz="1200" u="none" strike="noStrike">
                <a:solidFill>
                  <a:srgbClr val="000000"/>
                </a:solidFill>
                <a:latin typeface="Arial"/>
                <a:ea typeface="Arial"/>
                <a:cs typeface="Arial"/>
                <a:sym typeface="Arial"/>
              </a:rPr>
              <a:t>2. Allow learners time to review the scenario or ask two learners to act out the two parts for the larger group.</a:t>
            </a:r>
            <a:endParaRPr b="0"/>
          </a:p>
          <a:p>
            <a:pPr indent="-228600" lvl="0" marL="457200" rtl="0" algn="l">
              <a:lnSpc>
                <a:spcPct val="100000"/>
              </a:lnSpc>
              <a:spcBef>
                <a:spcPts val="0"/>
              </a:spcBef>
              <a:spcAft>
                <a:spcPts val="0"/>
              </a:spcAft>
              <a:buSzPts val="1400"/>
              <a:buNone/>
            </a:pPr>
            <a:r>
              <a:rPr b="0" i="0" lang="en-US" sz="1200" u="none" strike="noStrike">
                <a:solidFill>
                  <a:srgbClr val="000000"/>
                </a:solidFill>
                <a:latin typeface="Arial"/>
                <a:ea typeface="Arial"/>
                <a:cs typeface="Arial"/>
                <a:sym typeface="Arial"/>
              </a:rPr>
              <a:t>3. Remind the learners that we are not learning to – or being asked to – diagnose someone’s mental illness. The MH Literacy we are learning is to gain knowledge about common mental illnesses, similar to the basic knowledge many of us have about common physical illnesses (heart disease, diabetes, etc.) We are also learning this content so we may better distinguish those times when it may be helpful to offer resources about clinical care in our communities.</a:t>
            </a:r>
            <a:endParaRPr b="0"/>
          </a:p>
          <a:p>
            <a:pPr indent="-228600" lvl="0" marL="457200" rtl="0" algn="l">
              <a:lnSpc>
                <a:spcPct val="100000"/>
              </a:lnSpc>
              <a:spcBef>
                <a:spcPts val="0"/>
              </a:spcBef>
              <a:spcAft>
                <a:spcPts val="0"/>
              </a:spcAft>
              <a:buSzPts val="1400"/>
              <a:buNone/>
            </a:pPr>
            <a:br>
              <a:rPr lang="en-US"/>
            </a:br>
            <a:endParaRPr/>
          </a:p>
        </p:txBody>
      </p:sp>
      <p:sp>
        <p:nvSpPr>
          <p:cNvPr id="411" name="Google Shape;411;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Explain that the group will now break into small groups of 4-5 learners for small group discussion of the reflection questions.</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Give the small groups 5 minutes to discuss answers.</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Use 5 minutes to hear some small group answers and for the facilitator to answer any questions on Lesson 2.</a:t>
            </a:r>
            <a:endParaRPr/>
          </a:p>
          <a:p>
            <a:pPr indent="0" lvl="0" marL="0" rtl="0" algn="l">
              <a:lnSpc>
                <a:spcPct val="100000"/>
              </a:lnSpc>
              <a:spcBef>
                <a:spcPts val="0"/>
              </a:spcBef>
              <a:spcAft>
                <a:spcPts val="0"/>
              </a:spcAft>
              <a:buSzPts val="1400"/>
              <a:buNone/>
            </a:pPr>
            <a:r>
              <a:t/>
            </a:r>
            <a:endParaRPr/>
          </a:p>
        </p:txBody>
      </p:sp>
      <p:sp>
        <p:nvSpPr>
          <p:cNvPr id="426" name="Google Shape;42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0:40</a:t>
            </a:r>
            <a:endParaRPr/>
          </a:p>
          <a:p>
            <a:pPr indent="0" lvl="0" marL="0" rtl="0" algn="l">
              <a:lnSpc>
                <a:spcPct val="100000"/>
              </a:lnSpc>
              <a:spcBef>
                <a:spcPts val="0"/>
              </a:spcBef>
              <a:spcAft>
                <a:spcPts val="0"/>
              </a:spcAft>
              <a:buSzPts val="1400"/>
              <a:buNone/>
            </a:pPr>
            <a:r>
              <a:rPr lang="en-US"/>
              <a:t>1. Review the title of this Lesson</a:t>
            </a:r>
            <a:endParaRPr/>
          </a:p>
        </p:txBody>
      </p:sp>
      <p:sp>
        <p:nvSpPr>
          <p:cNvPr id="435" name="Google Shape;43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the first two points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delusions refer to rigid and highly irrational beliefs that a person clings to despite evidence to the contrary. Hallucinations are perceptions of things by any of our senses that are not actually present. The most common are visual hallucinations (ie, seeing things that aren’t there) and auditory hallucinations (ie, hearing things such as voices that aren’t there).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Additionally, schizophrenia can often co-occur with substance abuse problems and depression or mania. In some cases, this combination of symptoms of schizophrenia, depressed mood and mania is diagnosed as schizoaffective disorder.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Also add that schizophrenia can also be considered a group or spectrum of related psychotic disorders that have strong familial (ie, genetic), neurophysiological and neurochemical causes. </a:t>
            </a:r>
            <a:endParaRPr/>
          </a:p>
          <a:p>
            <a:pPr indent="0" lvl="0" marL="0" rtl="0" algn="l">
              <a:lnSpc>
                <a:spcPct val="100000"/>
              </a:lnSpc>
              <a:spcBef>
                <a:spcPts val="0"/>
              </a:spcBef>
              <a:spcAft>
                <a:spcPts val="0"/>
              </a:spcAft>
              <a:buSzPts val="1400"/>
              <a:buNone/>
            </a:pPr>
            <a:r>
              <a:t/>
            </a:r>
            <a:endParaRPr/>
          </a:p>
        </p:txBody>
      </p:sp>
      <p:sp>
        <p:nvSpPr>
          <p:cNvPr id="450" name="Google Shape;450;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8" name="Google Shape;45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while psychotic behavior is much less common than depression or anxiety, we can all think of friends, family members, clergy, teachers or other acquaintances that have unusual cognition or thinking, overly rigid or fixed beliefs and even altered perceptual experiences.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any one of these behaviors or cognitions do not necessarily indicate a mental illness and may be difficult to distinguish from those who experience deep spirituality and strong devotion to the faith.</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 three on the slide.</a:t>
            </a:r>
            <a:endParaRPr/>
          </a:p>
        </p:txBody>
      </p:sp>
      <p:sp>
        <p:nvSpPr>
          <p:cNvPr id="459" name="Google Shape;45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7" name="Google Shape;46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the top two points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there is no clear single cause for schizophrenia and current research suggests that it is likely a combination of multiple factors that trigger the diathesis.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Tell learners that the next slide will offer a scenario in which a MH Minister will engage with someone who may be struggling with schizophrenia or a psychotic disorder.</a:t>
            </a:r>
            <a:endParaRPr/>
          </a:p>
          <a:p>
            <a:pPr indent="-152400" lvl="0" marL="22860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t/>
            </a:r>
            <a:endParaRPr/>
          </a:p>
        </p:txBody>
      </p:sp>
      <p:sp>
        <p:nvSpPr>
          <p:cNvPr id="468" name="Google Shape;46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Explain that, in this scenario – continued on the next two slides - Kate has been acting differently and after talking to her you have learned that she believes she is being watched by people, hearing voices, and believes she cannot attend her prior community group meetings due to having to be ready for a secret mission she believes she must go on. You (Sarah) are concerned because Kate has started withdrawing from her friend groups and peers.</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Allow learners time to review the scenario or ask two learners to act out the two parts for the larger group.</a:t>
            </a:r>
            <a:endParaRPr/>
          </a:p>
          <a:p>
            <a:pPr indent="-228600" lvl="0" marL="457200" marR="0" rtl="0" algn="l">
              <a:lnSpc>
                <a:spcPct val="100000"/>
              </a:lnSpc>
              <a:spcBef>
                <a:spcPts val="0"/>
              </a:spcBef>
              <a:spcAft>
                <a:spcPts val="0"/>
              </a:spcAft>
              <a:buSzPts val="1400"/>
              <a:buNone/>
            </a:pPr>
            <a:r>
              <a:t/>
            </a:r>
            <a:endParaRPr/>
          </a:p>
        </p:txBody>
      </p:sp>
      <p:sp>
        <p:nvSpPr>
          <p:cNvPr id="477" name="Google Shape;477;p6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491" name="Google Shape;491;p6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8" name="Google Shape;49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Use 5 minutes to hear some small group answers and for the facilitator to answer any questions on Lesson 3.</a:t>
            </a:r>
            <a:endParaRPr/>
          </a:p>
          <a:p>
            <a:pPr indent="0" lvl="0" marL="0" rtl="0" algn="l">
              <a:lnSpc>
                <a:spcPct val="100000"/>
              </a:lnSpc>
              <a:spcBef>
                <a:spcPts val="0"/>
              </a:spcBef>
              <a:spcAft>
                <a:spcPts val="0"/>
              </a:spcAft>
              <a:buSzPts val="1400"/>
              <a:buNone/>
            </a:pPr>
            <a:r>
              <a:t/>
            </a:r>
            <a:endParaRPr/>
          </a:p>
        </p:txBody>
      </p:sp>
      <p:sp>
        <p:nvSpPr>
          <p:cNvPr id="499" name="Google Shape;49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0:55</a:t>
            </a:r>
            <a:endParaRPr/>
          </a:p>
          <a:p>
            <a:pPr indent="0" lvl="0" marL="0" rtl="0" algn="l">
              <a:lnSpc>
                <a:spcPct val="100000"/>
              </a:lnSpc>
              <a:spcBef>
                <a:spcPts val="0"/>
              </a:spcBef>
              <a:spcAft>
                <a:spcPts val="0"/>
              </a:spcAft>
              <a:buSzPts val="1400"/>
              <a:buNone/>
            </a:pPr>
            <a:r>
              <a:rPr lang="en-US"/>
              <a:t>1. Review the title of this Lesson.</a:t>
            </a:r>
            <a:endParaRPr/>
          </a:p>
        </p:txBody>
      </p:sp>
      <p:sp>
        <p:nvSpPr>
          <p:cNvPr id="508" name="Google Shape;508;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the top two points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Say that, “Mood episodes are categorized as manic/hypomanic episodes when the predominant mood is intensely happy or irritable, or depressive episodes, when there is an intensely sad mood or the ability to experience joy or pleasure disappears.”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Bipolar disorder can disrupt a person’s relationships with loved ones and cause difficulty in working or going to school.</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when treated, people with bipolar disorder can lead full and productive lives. </a:t>
            </a:r>
            <a:endParaRPr/>
          </a:p>
          <a:p>
            <a:pPr indent="0" lvl="0" marL="0" rtl="0" algn="l">
              <a:lnSpc>
                <a:spcPct val="100000"/>
              </a:lnSpc>
              <a:spcBef>
                <a:spcPts val="0"/>
              </a:spcBef>
              <a:spcAft>
                <a:spcPts val="0"/>
              </a:spcAft>
              <a:buSzPts val="1400"/>
              <a:buNone/>
            </a:pPr>
            <a:r>
              <a:t/>
            </a:r>
            <a:endParaRPr/>
          </a:p>
        </p:txBody>
      </p:sp>
      <p:sp>
        <p:nvSpPr>
          <p:cNvPr id="523" name="Google Shape;523;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2" name="Google Shape;532;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Explain that Bipolar I disorder is characterized by what is known as a manic episode.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Review points one and two on the slide – do not read the content shared in parentheses.</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“During a severe manic episode some people may also experience psychotic symptoms such as disorganized thinking, false beliefs and or hallucinations.”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a manic episode often requires hospitalization and that a person with Bipolar I disorder may also experience depressive episodes as well as periods of neutral mood.</a:t>
            </a:r>
            <a:endParaRPr/>
          </a:p>
          <a:p>
            <a:pPr indent="0" lvl="0" marL="0" rtl="0" algn="l">
              <a:lnSpc>
                <a:spcPct val="100000"/>
              </a:lnSpc>
              <a:spcBef>
                <a:spcPts val="0"/>
              </a:spcBef>
              <a:spcAft>
                <a:spcPts val="0"/>
              </a:spcAft>
              <a:buSzPts val="1400"/>
              <a:buNone/>
            </a:pPr>
            <a:r>
              <a:t/>
            </a:r>
            <a:endParaRPr/>
          </a:p>
        </p:txBody>
      </p:sp>
      <p:sp>
        <p:nvSpPr>
          <p:cNvPr id="533" name="Google Shape;533;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1" name="Google Shape;54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 Review points one and two on the slide.</a:t>
            </a:r>
            <a:endParaRPr/>
          </a:p>
        </p:txBody>
      </p:sp>
      <p:sp>
        <p:nvSpPr>
          <p:cNvPr id="542" name="Google Shape;54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0" name="Google Shape;550;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points one, two, four, and the final point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bipolar II disorder shares similar risk factors as bipolar I disorder, but the exact cause remains unknown.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as with each of the disorders discussed in this resource, people with bipolar I disorder frequently have other mental disorders such as anxiety disorders, substance use disorders, and/or attention-deficit/hyperactivity disorder (ADHD). </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Tell learners that the next slide will offer a scenario in which a MH Minister will engage with someone who may be struggling with a bipolar disorder.</a:t>
            </a:r>
            <a:endParaRPr/>
          </a:p>
          <a:p>
            <a:pPr indent="-152400" lvl="0" marL="22860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SzPts val="1400"/>
              <a:buNone/>
            </a:pPr>
            <a:r>
              <a:t/>
            </a:r>
            <a:endParaRPr/>
          </a:p>
        </p:txBody>
      </p:sp>
      <p:sp>
        <p:nvSpPr>
          <p:cNvPr id="551" name="Google Shape;551;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9" name="Google Shape;559;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Font typeface="Arial"/>
              <a:buAutoNum type="arabicPeriod"/>
            </a:pPr>
            <a:r>
              <a:rPr b="0" i="0" lang="en-US" sz="1200" u="none" strike="noStrike">
                <a:solidFill>
                  <a:srgbClr val="000000"/>
                </a:solidFill>
                <a:latin typeface="Arial"/>
                <a:ea typeface="Arial"/>
                <a:cs typeface="Arial"/>
                <a:sym typeface="Arial"/>
              </a:rPr>
              <a:t>Explain that, in this scenario, continued on the next two slides, Tina has noticed that Jane hasn’t seemed to be her usual self lately.</a:t>
            </a:r>
            <a:endParaRPr/>
          </a:p>
          <a:p>
            <a:pPr indent="-228600" lvl="0" marL="457200" rtl="0" algn="l">
              <a:lnSpc>
                <a:spcPct val="100000"/>
              </a:lnSpc>
              <a:spcBef>
                <a:spcPts val="0"/>
              </a:spcBef>
              <a:spcAft>
                <a:spcPts val="0"/>
              </a:spcAft>
              <a:buSzPts val="1400"/>
              <a:buFont typeface="Arial"/>
              <a:buAutoNum type="arabicPeriod"/>
            </a:pPr>
            <a:r>
              <a:rPr b="0" i="0" lang="en-US" sz="1200" u="none" strike="noStrike">
                <a:solidFill>
                  <a:srgbClr val="000000"/>
                </a:solidFill>
                <a:latin typeface="Arial"/>
                <a:ea typeface="Arial"/>
                <a:cs typeface="Arial"/>
                <a:sym typeface="Arial"/>
              </a:rPr>
              <a:t>Allow learners time to review the scenario or ask two learners to act out the two parts for the larger group.</a:t>
            </a:r>
            <a:endParaRPr/>
          </a:p>
          <a:p>
            <a:pPr indent="-228600" lvl="0" marL="457200" rtl="0" algn="l">
              <a:lnSpc>
                <a:spcPct val="100000"/>
              </a:lnSpc>
              <a:spcBef>
                <a:spcPts val="0"/>
              </a:spcBef>
              <a:spcAft>
                <a:spcPts val="0"/>
              </a:spcAft>
              <a:buSzPts val="1400"/>
              <a:buFont typeface="Arial"/>
              <a:buAutoNum type="arabicPeriod"/>
            </a:pPr>
            <a:r>
              <a:rPr b="0" i="0" lang="en-US" sz="1200" u="none" strike="noStrike">
                <a:solidFill>
                  <a:srgbClr val="000000"/>
                </a:solidFill>
                <a:latin typeface="Arial"/>
                <a:ea typeface="Arial"/>
                <a:cs typeface="Arial"/>
                <a:sym typeface="Arial"/>
              </a:rPr>
              <a:t>Ask the learners if they are learning to – or are being asked to – diagnose someone’s mental illness. If they do not answer with an emphatic “no”, remind them that the MH Literacy we are learning is only for the purposes of:</a:t>
            </a:r>
            <a:endParaRPr/>
          </a:p>
          <a:p>
            <a:pPr indent="-228600" lvl="0" marL="457200" rtl="0" algn="l">
              <a:lnSpc>
                <a:spcPct val="100000"/>
              </a:lnSpc>
              <a:spcBef>
                <a:spcPts val="0"/>
              </a:spcBef>
              <a:spcAft>
                <a:spcPts val="0"/>
              </a:spcAft>
              <a:buSzPts val="1400"/>
              <a:buNone/>
            </a:pPr>
            <a:r>
              <a:rPr b="0" i="0" lang="en-US" sz="1200" u="none" strike="noStrike">
                <a:solidFill>
                  <a:srgbClr val="000000"/>
                </a:solidFill>
                <a:latin typeface="Arial"/>
                <a:ea typeface="Arial"/>
                <a:cs typeface="Arial"/>
                <a:sym typeface="Arial"/>
              </a:rPr>
              <a:t>A) gaining knowledge about common mental illnesses, similar to the basic knowledge many of us have about common physical  </a:t>
            </a:r>
            <a:endParaRPr b="0"/>
          </a:p>
          <a:p>
            <a:pPr indent="-228600" lvl="0" marL="457200" rtl="0" algn="l">
              <a:lnSpc>
                <a:spcPct val="100000"/>
              </a:lnSpc>
              <a:spcBef>
                <a:spcPts val="0"/>
              </a:spcBef>
              <a:spcAft>
                <a:spcPts val="0"/>
              </a:spcAft>
              <a:buSzPts val="1400"/>
              <a:buNone/>
            </a:pPr>
            <a:r>
              <a:rPr b="0" i="0" lang="en-US" sz="1200" u="none" strike="noStrike">
                <a:solidFill>
                  <a:srgbClr val="000000"/>
                </a:solidFill>
                <a:latin typeface="Arial"/>
                <a:ea typeface="Arial"/>
                <a:cs typeface="Arial"/>
                <a:sym typeface="Arial"/>
              </a:rPr>
              <a:t>B) learning to better distinguish those times when it may be helpful to offer resources about clinical care in our communities.</a:t>
            </a:r>
            <a:endParaRPr b="0"/>
          </a:p>
          <a:p>
            <a:pPr indent="-228600" lvl="0" marL="457200" rtl="0" algn="l">
              <a:lnSpc>
                <a:spcPct val="100000"/>
              </a:lnSpc>
              <a:spcBef>
                <a:spcPts val="0"/>
              </a:spcBef>
              <a:spcAft>
                <a:spcPts val="0"/>
              </a:spcAft>
              <a:buSzPts val="1400"/>
              <a:buNone/>
            </a:pPr>
            <a:br>
              <a:rPr b="0" lang="en-US"/>
            </a:br>
            <a:endParaRPr/>
          </a:p>
        </p:txBody>
      </p:sp>
      <p:sp>
        <p:nvSpPr>
          <p:cNvPr id="560" name="Google Shape;560;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US"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4" name="Google Shape;574;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1" name="Google Shape;581;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Explain that the group will now break into small groups of 4-5 learners for small group discussion of the reflection questions.</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Give the small groups 5 minutes to discuss answers.</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Use 5 minutes to hear some small group answers and for the facilitator to answer any questions on Lesson 4.</a:t>
            </a:r>
            <a:endParaRPr/>
          </a:p>
          <a:p>
            <a:pPr indent="0" lvl="0" marL="0" rtl="0" algn="l">
              <a:lnSpc>
                <a:spcPct val="100000"/>
              </a:lnSpc>
              <a:spcBef>
                <a:spcPts val="0"/>
              </a:spcBef>
              <a:spcAft>
                <a:spcPts val="0"/>
              </a:spcAft>
              <a:buSzPts val="1400"/>
              <a:buNone/>
            </a:pPr>
            <a:r>
              <a:t/>
            </a:r>
            <a:endParaRPr/>
          </a:p>
        </p:txBody>
      </p:sp>
      <p:sp>
        <p:nvSpPr>
          <p:cNvPr id="582" name="Google Shape;582;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0" name="Google Shape;590;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1:10</a:t>
            </a:r>
            <a:endParaRPr/>
          </a:p>
          <a:p>
            <a:pPr indent="0" lvl="0" marL="0" rtl="0" algn="l">
              <a:lnSpc>
                <a:spcPct val="100000"/>
              </a:lnSpc>
              <a:spcBef>
                <a:spcPts val="0"/>
              </a:spcBef>
              <a:spcAft>
                <a:spcPts val="0"/>
              </a:spcAft>
              <a:buSzPts val="1400"/>
              <a:buNone/>
            </a:pPr>
            <a:r>
              <a:rPr lang="en-US"/>
              <a:t>1. Review the title for this lesson.</a:t>
            </a:r>
            <a:endParaRPr/>
          </a:p>
        </p:txBody>
      </p:sp>
      <p:sp>
        <p:nvSpPr>
          <p:cNvPr id="591" name="Google Shape;591;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 Explain that the word trauma originates from a Greek word which means wound. Traumatic events include those caused by human behavior (e.g., rape, war, industrial accidents) as well as by nature (e.g., earthquakes) and often challenge an individual’s view of the world as a just, safe, and predictable place.</a:t>
            </a:r>
            <a:endParaRPr/>
          </a:p>
          <a:p>
            <a:pPr indent="0" lvl="0" marL="0" rtl="0" algn="l">
              <a:lnSpc>
                <a:spcPct val="100000"/>
              </a:lnSpc>
              <a:spcBef>
                <a:spcPts val="0"/>
              </a:spcBef>
              <a:spcAft>
                <a:spcPts val="0"/>
              </a:spcAft>
              <a:buSzPts val="1400"/>
              <a:buNone/>
            </a:pPr>
            <a:r>
              <a:rPr lang="en-US"/>
              <a:t>2. Add that, as in the second definition on the slide, this can mean a physical, bodily wound, or as in the first definition, it can also refer to a psychological wound stemming from a negative or disturbing experience. Just as we all have suffered physical traumas (i.e., cuts, bruises, burns and perhaps even broken bones or surgery) we all suffer emotional traumas. Injury and suffering is</a:t>
            </a:r>
            <a:endParaRPr/>
          </a:p>
          <a:p>
            <a:pPr indent="0" lvl="0" marL="0" rtl="0" algn="l">
              <a:lnSpc>
                <a:spcPct val="100000"/>
              </a:lnSpc>
              <a:spcBef>
                <a:spcPts val="0"/>
              </a:spcBef>
              <a:spcAft>
                <a:spcPts val="0"/>
              </a:spcAft>
              <a:buSzPts val="1400"/>
              <a:buNone/>
            </a:pPr>
            <a:r>
              <a:rPr lang="en-US"/>
              <a:t>part of life. However, when these injuries occur repeatedly, at critical development periods or sometimes at the hands of trusted adults, loved ones, or those in positions of power, the healing and recovery can be complicated and require additional support.</a:t>
            </a:r>
            <a:endParaRPr/>
          </a:p>
        </p:txBody>
      </p:sp>
      <p:sp>
        <p:nvSpPr>
          <p:cNvPr id="606" name="Google Shape;606;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1. Explain that, according to the United State Substance Abuse and Mental Health Services Administration (SAMHSA, 2014), some reactions to trauma include those listed on the slide.</a:t>
            </a:r>
            <a:endParaRPr/>
          </a:p>
          <a:p>
            <a:pPr indent="0" lvl="0" marL="0" rtl="0" algn="l">
              <a:lnSpc>
                <a:spcPct val="100000"/>
              </a:lnSpc>
              <a:spcBef>
                <a:spcPts val="0"/>
              </a:spcBef>
              <a:spcAft>
                <a:spcPts val="0"/>
              </a:spcAft>
              <a:buSzPts val="1400"/>
              <a:buNone/>
            </a:pPr>
            <a:r>
              <a:rPr lang="en-US"/>
              <a:t>2. Review a few of the immediate reactions and a few of the delayed responses. Add that additional delated responses can be: social isolation or decreased activity level.</a:t>
            </a:r>
            <a:endParaRPr/>
          </a:p>
          <a:p>
            <a:pPr indent="0" lvl="0" marL="0" rtl="0" algn="l">
              <a:lnSpc>
                <a:spcPct val="100000"/>
              </a:lnSpc>
              <a:spcBef>
                <a:spcPts val="0"/>
              </a:spcBef>
              <a:spcAft>
                <a:spcPts val="0"/>
              </a:spcAft>
              <a:buSzPts val="1400"/>
              <a:buNone/>
            </a:pPr>
            <a:r>
              <a:rPr lang="en-US"/>
              <a:t>3. Add that sometimes a traumatic event may lead to a sense that the person’s life or future is curtailed or shortened.</a:t>
            </a:r>
            <a:endParaRPr/>
          </a:p>
          <a:p>
            <a:pPr indent="0" lvl="0" marL="0" rtl="0" algn="l">
              <a:lnSpc>
                <a:spcPct val="100000"/>
              </a:lnSpc>
              <a:spcBef>
                <a:spcPts val="0"/>
              </a:spcBef>
              <a:spcAft>
                <a:spcPts val="0"/>
              </a:spcAft>
              <a:buSzPts val="1400"/>
              <a:buNone/>
            </a:pPr>
            <a:r>
              <a:t/>
            </a:r>
            <a:endParaRPr/>
          </a:p>
        </p:txBody>
      </p:sp>
      <p:sp>
        <p:nvSpPr>
          <p:cNvPr id="615" name="Google Shape;615;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6" name="Google Shape;626;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the first two points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“Chronic physiological arousal, leading to such symptoms as an exaggerated startle response, disturbed sleep, difficulty in concentrating or remembering, and guilt about surviving the trauma when others did not. “</a:t>
            </a:r>
            <a:br>
              <a:rPr lang="en-US"/>
            </a:b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when an individual witnesses or experiences a traumatic event in which they believe that there is a threat to life or physical integrity and safety and experiences fear, terror, or helplessness; a psychologist, psychiatrist or physician may diagnose post-traumatic stress disorder (PTSD).</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Add that this disorder may be acute (ie, lasting less than 4 weeks), chronic or delayed (ie, occurring months or years after the event).</a:t>
            </a:r>
            <a:endParaRPr/>
          </a:p>
          <a:p>
            <a:pPr indent="0" lvl="0" marL="0" rtl="0" algn="l">
              <a:lnSpc>
                <a:spcPct val="100000"/>
              </a:lnSpc>
              <a:spcBef>
                <a:spcPts val="0"/>
              </a:spcBef>
              <a:spcAft>
                <a:spcPts val="0"/>
              </a:spcAft>
              <a:buSzPts val="1400"/>
              <a:buNone/>
            </a:pPr>
            <a:r>
              <a:t/>
            </a:r>
            <a:endParaRPr/>
          </a:p>
        </p:txBody>
      </p:sp>
      <p:sp>
        <p:nvSpPr>
          <p:cNvPr id="627" name="Google Shape;627;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5" name="Google Shape;635;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rtl="0" algn="l">
              <a:lnSpc>
                <a:spcPct val="100000"/>
              </a:lnSpc>
              <a:spcBef>
                <a:spcPts val="0"/>
              </a:spcBef>
              <a:spcAft>
                <a:spcPts val="0"/>
              </a:spcAft>
              <a:buClr>
                <a:schemeClr val="dk1"/>
              </a:buClr>
              <a:buSzPts val="1200"/>
              <a:buFont typeface="Arial"/>
              <a:buAutoNum type="arabicPeriod"/>
            </a:pPr>
            <a:r>
              <a:rPr lang="en-US"/>
              <a:t>Review a few of the risk factors shared on the slide.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Tell learners that the next slide will offer a scenario in which a MH Minister will engage with someone who may be struggling with PTSD or other trauma-related challenges.</a:t>
            </a:r>
            <a:endParaRPr/>
          </a:p>
          <a:p>
            <a:pPr indent="-152400" lvl="0" marL="228600" rtl="0" algn="l">
              <a:lnSpc>
                <a:spcPct val="100000"/>
              </a:lnSpc>
              <a:spcBef>
                <a:spcPts val="0"/>
              </a:spcBef>
              <a:spcAft>
                <a:spcPts val="0"/>
              </a:spcAft>
              <a:buClr>
                <a:schemeClr val="dk1"/>
              </a:buClr>
              <a:buSzPts val="1200"/>
              <a:buFont typeface="Arial"/>
              <a:buNone/>
            </a:pPr>
            <a:r>
              <a:t/>
            </a:r>
            <a:endParaRPr/>
          </a:p>
        </p:txBody>
      </p:sp>
      <p:sp>
        <p:nvSpPr>
          <p:cNvPr id="636" name="Google Shape;636;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Font typeface="Arial"/>
              <a:buAutoNum type="arabicPeriod"/>
            </a:pPr>
            <a:r>
              <a:rPr b="0" i="0" lang="en-US" sz="1200" u="none" strike="noStrike">
                <a:solidFill>
                  <a:srgbClr val="000000"/>
                </a:solidFill>
                <a:latin typeface="Arial"/>
                <a:ea typeface="Arial"/>
                <a:cs typeface="Arial"/>
                <a:sym typeface="Arial"/>
              </a:rPr>
              <a:t>Explain that, in this scenario – continued on the next two slides - Alexis has noticed that Chris hasn’t seemed to be his usual self lately.</a:t>
            </a:r>
            <a:endParaRPr/>
          </a:p>
          <a:p>
            <a:pPr indent="-228600" lvl="0" marL="457200" rtl="0" algn="l">
              <a:lnSpc>
                <a:spcPct val="100000"/>
              </a:lnSpc>
              <a:spcBef>
                <a:spcPts val="0"/>
              </a:spcBef>
              <a:spcAft>
                <a:spcPts val="0"/>
              </a:spcAft>
              <a:buSzPts val="1400"/>
              <a:buFont typeface="Arial"/>
              <a:buAutoNum type="arabicPeriod"/>
            </a:pPr>
            <a:r>
              <a:rPr b="0" i="0" lang="en-US" sz="1200" u="none" strike="noStrike">
                <a:solidFill>
                  <a:srgbClr val="000000"/>
                </a:solidFill>
                <a:latin typeface="Arial"/>
                <a:ea typeface="Arial"/>
                <a:cs typeface="Arial"/>
                <a:sym typeface="Arial"/>
              </a:rPr>
              <a:t>Allow learners time to review the scenario or ask two learners to act out the two parts for the larger group.</a:t>
            </a:r>
            <a:endParaRPr/>
          </a:p>
          <a:p>
            <a:pPr indent="-228600" lvl="0" marL="457200" rtl="0" algn="l">
              <a:lnSpc>
                <a:spcPct val="100000"/>
              </a:lnSpc>
              <a:spcBef>
                <a:spcPts val="0"/>
              </a:spcBef>
              <a:spcAft>
                <a:spcPts val="0"/>
              </a:spcAft>
              <a:buSzPts val="1400"/>
              <a:buNone/>
            </a:pPr>
            <a:br>
              <a:rPr b="0" lang="en-US"/>
            </a:br>
            <a:endParaRPr/>
          </a:p>
        </p:txBody>
      </p:sp>
      <p:sp>
        <p:nvSpPr>
          <p:cNvPr id="644" name="Google Shape;644;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0" name="Google Shape;650;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7" name="Google Shape;657;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4" name="Google Shape;664;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Explain that the group will now break into small groups of 4-5 learners for small group discussion of the reflection questions.</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Give the small groups 5 minutes to discuss answers.</a:t>
            </a:r>
            <a:endParaRPr/>
          </a:p>
          <a:p>
            <a:pPr indent="-228600" lvl="0" marL="228600" marR="0" rtl="0" algn="l">
              <a:lnSpc>
                <a:spcPct val="100000"/>
              </a:lnSpc>
              <a:spcBef>
                <a:spcPts val="0"/>
              </a:spcBef>
              <a:spcAft>
                <a:spcPts val="0"/>
              </a:spcAft>
              <a:buClr>
                <a:srgbClr val="000000"/>
              </a:buClr>
              <a:buSzPts val="1200"/>
              <a:buFont typeface="Arial"/>
              <a:buAutoNum type="arabicPeriod"/>
            </a:pPr>
            <a:r>
              <a:rPr b="0" i="0" lang="en-US" sz="1200" u="none" cap="none" strike="noStrike">
                <a:solidFill>
                  <a:srgbClr val="000000"/>
                </a:solidFill>
                <a:latin typeface="Arial"/>
                <a:ea typeface="Arial"/>
                <a:cs typeface="Arial"/>
                <a:sym typeface="Arial"/>
              </a:rPr>
              <a:t>Use 5 minutes to hear some small group answers and for the facilitator to answer any questions on Lesson 5.</a:t>
            </a:r>
            <a:endParaRPr/>
          </a:p>
          <a:p>
            <a:pPr indent="0" lvl="0" marL="0" rtl="0" algn="l">
              <a:lnSpc>
                <a:spcPct val="100000"/>
              </a:lnSpc>
              <a:spcBef>
                <a:spcPts val="0"/>
              </a:spcBef>
              <a:spcAft>
                <a:spcPts val="0"/>
              </a:spcAft>
              <a:buSzPts val="1400"/>
              <a:buNone/>
            </a:pPr>
            <a:r>
              <a:t/>
            </a:r>
            <a:endParaRPr/>
          </a:p>
        </p:txBody>
      </p:sp>
      <p:sp>
        <p:nvSpPr>
          <p:cNvPr id="665" name="Google Shape;665;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1" name="Shape 671"/>
        <p:cNvGrpSpPr/>
        <p:nvPr/>
      </p:nvGrpSpPr>
      <p:grpSpPr>
        <a:xfrm>
          <a:off x="0" y="0"/>
          <a:ext cx="0" cy="0"/>
          <a:chOff x="0" y="0"/>
          <a:chExt cx="0" cy="0"/>
        </a:xfrm>
      </p:grpSpPr>
      <p:sp>
        <p:nvSpPr>
          <p:cNvPr id="672" name="Google Shape;672;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3" name="Google Shape;673;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rPr lang="en-US"/>
              <a:t>1:25</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Congratulate the learners on having completed Lessons 1 through 5 of this resource.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Explain that Lesson 6 of this resource/the Handbook, the CMHM Model of Psychological First Aid (PFA), is a lengthier training focused on the practical skills helpful for offering appropriate support to someone who may be experiencing a mental health challenge.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Encourage the learners to follow this training with Lesson 6/PFA and with other resources for MHM offered by CMHM, their parish, and/or their diocese.</a:t>
            </a:r>
            <a:endParaRPr/>
          </a:p>
          <a:p>
            <a:pPr indent="-228600" lvl="0" marL="228600" rtl="0" algn="l">
              <a:lnSpc>
                <a:spcPct val="100000"/>
              </a:lnSpc>
              <a:spcBef>
                <a:spcPts val="0"/>
              </a:spcBef>
              <a:spcAft>
                <a:spcPts val="0"/>
              </a:spcAft>
              <a:buClr>
                <a:schemeClr val="dk1"/>
              </a:buClr>
              <a:buSzPts val="1200"/>
              <a:buFont typeface="Arial"/>
              <a:buAutoNum type="arabicPeriod"/>
            </a:pPr>
            <a:r>
              <a:rPr lang="en-US"/>
              <a:t>Thank the learners for attending this training and for their care for those in our communities who are affected by mental health challenges.</a:t>
            </a:r>
            <a:endParaRPr/>
          </a:p>
          <a:p>
            <a:pPr indent="-152400" lvl="0" marL="228600" rtl="0" algn="l">
              <a:lnSpc>
                <a:spcPct val="100000"/>
              </a:lnSpc>
              <a:spcBef>
                <a:spcPts val="0"/>
              </a:spcBef>
              <a:spcAft>
                <a:spcPts val="0"/>
              </a:spcAft>
              <a:buClr>
                <a:schemeClr val="dk1"/>
              </a:buClr>
              <a:buSzPts val="1200"/>
              <a:buFont typeface="Arial"/>
              <a:buNone/>
            </a:pPr>
            <a:r>
              <a:t/>
            </a:r>
            <a:endParaRPr/>
          </a:p>
          <a:p>
            <a:pPr indent="-152400" lvl="0" marL="228600" rtl="0" algn="l">
              <a:lnSpc>
                <a:spcPct val="100000"/>
              </a:lnSpc>
              <a:spcBef>
                <a:spcPts val="0"/>
              </a:spcBef>
              <a:spcAft>
                <a:spcPts val="0"/>
              </a:spcAft>
              <a:buClr>
                <a:schemeClr val="dk1"/>
              </a:buClr>
              <a:buSzPts val="1200"/>
              <a:buFont typeface="Arial"/>
              <a:buNone/>
            </a:pPr>
            <a:r>
              <a:t/>
            </a:r>
            <a:endParaRPr/>
          </a:p>
        </p:txBody>
      </p:sp>
      <p:sp>
        <p:nvSpPr>
          <p:cNvPr id="679" name="Google Shape;679;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 name="Shape 18"/>
        <p:cNvGrpSpPr/>
        <p:nvPr/>
      </p:nvGrpSpPr>
      <p:grpSpPr>
        <a:xfrm>
          <a:off x="0" y="0"/>
          <a:ext cx="0" cy="0"/>
          <a:chOff x="0" y="0"/>
          <a:chExt cx="0" cy="0"/>
        </a:xfrm>
      </p:grpSpPr>
      <p:sp>
        <p:nvSpPr>
          <p:cNvPr id="19" name="Google Shape;19;p47"/>
          <p:cNvSpPr/>
          <p:nvPr/>
        </p:nvSpPr>
        <p:spPr>
          <a:xfrm>
            <a:off x="16"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20" name="Google Shape;20;p47"/>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262626"/>
              </a:buClr>
              <a:buSzPts val="8000"/>
              <a:buFont typeface="Calibri"/>
              <a:buNone/>
              <a:defRPr sz="80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47"/>
          <p:cNvSpPr txBox="1"/>
          <p:nvPr>
            <p:ph idx="1" type="subTitle"/>
          </p:nvPr>
        </p:nvSpPr>
        <p:spPr>
          <a:xfrm>
            <a:off x="1100051" y="4455620"/>
            <a:ext cx="10058400" cy="11430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SzPts val="2400"/>
              <a:buNone/>
              <a:defRPr sz="2400" cap="none">
                <a:solidFill>
                  <a:schemeClr val="dk2"/>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2" name="Google Shape;22;p47"/>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47"/>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7"/>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25" name="Google Shape;25;p47"/>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pic>
        <p:nvPicPr>
          <p:cNvPr descr="A red cross and crown of thorns&#10;&#10;AI-generated content may be incorrect." id="26" name="Google Shape;26;p47"/>
          <p:cNvPicPr preferRelativeResize="0"/>
          <p:nvPr/>
        </p:nvPicPr>
        <p:blipFill rotWithShape="1">
          <a:blip r:embed="rId2">
            <a:alphaModFix/>
          </a:blip>
          <a:srcRect b="0" l="0" r="0" t="0"/>
          <a:stretch/>
        </p:blipFill>
        <p:spPr>
          <a:xfrm>
            <a:off x="11756187" y="6459786"/>
            <a:ext cx="365125" cy="3651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48"/>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4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8"/>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48"/>
          <p:cNvSpPr txBox="1"/>
          <p:nvPr>
            <p:ph idx="10" type="dt"/>
          </p:nvPr>
        </p:nvSpPr>
        <p:spPr>
          <a:xfrm>
            <a:off x="8596199" y="6459784"/>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48"/>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8"/>
          <p:cNvSpPr txBox="1"/>
          <p:nvPr>
            <p:ph idx="12" type="sldNum"/>
          </p:nvPr>
        </p:nvSpPr>
        <p:spPr>
          <a:xfrm>
            <a:off x="74973" y="6459785"/>
            <a:ext cx="914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33" name="Google Shape;33;p48"/>
          <p:cNvSpPr/>
          <p:nvPr/>
        </p:nvSpPr>
        <p:spPr>
          <a:xfrm>
            <a:off x="11744077" y="6459784"/>
            <a:ext cx="372949" cy="365125"/>
          </a:xfrm>
          <a:prstGeom prst="rect">
            <a:avLst/>
          </a:prstGeom>
          <a:blipFill rotWithShape="1">
            <a:blip r:embed="rId2">
              <a:alphaModFix/>
            </a:blip>
            <a:stretch>
              <a:fillRect b="0" l="0" r="0" t="0"/>
            </a:stretch>
          </a:blip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 name="Shape 34"/>
        <p:cNvGrpSpPr/>
        <p:nvPr/>
      </p:nvGrpSpPr>
      <p:grpSpPr>
        <a:xfrm>
          <a:off x="0" y="0"/>
          <a:ext cx="0" cy="0"/>
          <a:chOff x="0" y="0"/>
          <a:chExt cx="0" cy="0"/>
        </a:xfrm>
      </p:grpSpPr>
      <p:sp>
        <p:nvSpPr>
          <p:cNvPr id="35" name="Google Shape;35;p49"/>
          <p:cNvSpPr/>
          <p:nvPr/>
        </p:nvSpPr>
        <p:spPr>
          <a:xfrm>
            <a:off x="3176"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36" name="Google Shape;36;p49"/>
          <p:cNvSpPr/>
          <p:nvPr/>
        </p:nvSpPr>
        <p:spPr>
          <a:xfrm>
            <a:off x="16"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37" name="Google Shape;37;p49"/>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9"/>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9"/>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50"/>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50"/>
          <p:cNvSpPr txBox="1"/>
          <p:nvPr>
            <p:ph idx="1" type="body"/>
          </p:nvPr>
        </p:nvSpPr>
        <p:spPr>
          <a:xfrm>
            <a:off x="1097280" y="1846052"/>
            <a:ext cx="493776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2000"/>
              <a:buNone/>
              <a:defRPr b="0" sz="2000" cap="none">
                <a:solidFill>
                  <a:schemeClr val="dk2"/>
                </a:solidFill>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43" name="Google Shape;43;p50"/>
          <p:cNvSpPr txBox="1"/>
          <p:nvPr>
            <p:ph idx="2" type="body"/>
          </p:nvPr>
        </p:nvSpPr>
        <p:spPr>
          <a:xfrm>
            <a:off x="1097280" y="2582334"/>
            <a:ext cx="4937760" cy="33782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50"/>
          <p:cNvSpPr txBox="1"/>
          <p:nvPr>
            <p:ph idx="3" type="body"/>
          </p:nvPr>
        </p:nvSpPr>
        <p:spPr>
          <a:xfrm>
            <a:off x="6217920" y="1846052"/>
            <a:ext cx="493776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SzPts val="2000"/>
              <a:buNone/>
              <a:defRPr b="0" sz="2000" cap="none">
                <a:solidFill>
                  <a:schemeClr val="dk2"/>
                </a:solidFill>
              </a:defRPr>
            </a:lvl1pPr>
            <a:lvl2pPr indent="-228600" lvl="1" marL="914400" algn="l">
              <a:lnSpc>
                <a:spcPct val="90000"/>
              </a:lnSpc>
              <a:spcBef>
                <a:spcPts val="200"/>
              </a:spcBef>
              <a:spcAft>
                <a:spcPts val="0"/>
              </a:spcAft>
              <a:buSzPts val="2000"/>
              <a:buNone/>
              <a:defRPr b="1" sz="2000"/>
            </a:lvl2pPr>
            <a:lvl3pPr indent="-228600" lvl="2" marL="1371600" algn="l">
              <a:lnSpc>
                <a:spcPct val="90000"/>
              </a:lnSpc>
              <a:spcBef>
                <a:spcPts val="400"/>
              </a:spcBef>
              <a:spcAft>
                <a:spcPts val="0"/>
              </a:spcAft>
              <a:buSzPts val="1800"/>
              <a:buNone/>
              <a:defRPr b="1" sz="1800"/>
            </a:lvl3pPr>
            <a:lvl4pPr indent="-228600" lvl="3" marL="1828800" algn="l">
              <a:lnSpc>
                <a:spcPct val="90000"/>
              </a:lnSpc>
              <a:spcBef>
                <a:spcPts val="400"/>
              </a:spcBef>
              <a:spcAft>
                <a:spcPts val="0"/>
              </a:spcAft>
              <a:buSzPts val="1600"/>
              <a:buNone/>
              <a:defRPr b="1" sz="1600"/>
            </a:lvl4pPr>
            <a:lvl5pPr indent="-228600" lvl="4" marL="2286000" algn="l">
              <a:lnSpc>
                <a:spcPct val="90000"/>
              </a:lnSpc>
              <a:spcBef>
                <a:spcPts val="400"/>
              </a:spcBef>
              <a:spcAft>
                <a:spcPts val="0"/>
              </a:spcAft>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45" name="Google Shape;45;p50"/>
          <p:cNvSpPr txBox="1"/>
          <p:nvPr>
            <p:ph idx="4" type="body"/>
          </p:nvPr>
        </p:nvSpPr>
        <p:spPr>
          <a:xfrm>
            <a:off x="6217920" y="2582334"/>
            <a:ext cx="4937760" cy="33782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50"/>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50"/>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50"/>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9" name="Shape 49"/>
        <p:cNvGrpSpPr/>
        <p:nvPr/>
      </p:nvGrpSpPr>
      <p:grpSpPr>
        <a:xfrm>
          <a:off x="0" y="0"/>
          <a:ext cx="0" cy="0"/>
          <a:chOff x="0" y="0"/>
          <a:chExt cx="0" cy="0"/>
        </a:xfrm>
      </p:grpSpPr>
      <p:sp>
        <p:nvSpPr>
          <p:cNvPr id="50" name="Google Shape;50;p51"/>
          <p:cNvSpPr/>
          <p:nvPr/>
        </p:nvSpPr>
        <p:spPr>
          <a:xfrm>
            <a:off x="1" y="4953000"/>
            <a:ext cx="12188825" cy="19050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51" name="Google Shape;51;p51"/>
          <p:cNvSpPr/>
          <p:nvPr/>
        </p:nvSpPr>
        <p:spPr>
          <a:xfrm>
            <a:off x="16" y="491507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52" name="Google Shape;52;p51"/>
          <p:cNvSpPr txBox="1"/>
          <p:nvPr>
            <p:ph type="title"/>
          </p:nvPr>
        </p:nvSpPr>
        <p:spPr>
          <a:xfrm>
            <a:off x="1097280" y="5074920"/>
            <a:ext cx="10113264" cy="822960"/>
          </a:xfrm>
          <a:prstGeom prst="rect">
            <a:avLst/>
          </a:prstGeom>
          <a:noFill/>
          <a:ln>
            <a:noFill/>
          </a:ln>
        </p:spPr>
        <p:txBody>
          <a:bodyPr anchorCtr="0" anchor="b" bIns="0" lIns="91425" spcFirstLastPara="1" rIns="91425" wrap="square" tIns="0">
            <a:noAutofit/>
          </a:bodyPr>
          <a:lstStyle>
            <a:lvl1pPr lvl="0" algn="l">
              <a:lnSpc>
                <a:spcPct val="85000"/>
              </a:lnSpc>
              <a:spcBef>
                <a:spcPts val="0"/>
              </a:spcBef>
              <a:spcAft>
                <a:spcPts val="0"/>
              </a:spcAft>
              <a:buClr>
                <a:srgbClr val="FFFFFF"/>
              </a:buClr>
              <a:buSzPts val="3600"/>
              <a:buFont typeface="Calibri"/>
              <a:buNone/>
              <a:defRPr b="0" sz="36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51"/>
          <p:cNvSpPr/>
          <p:nvPr>
            <p:ph idx="2" type="pic"/>
          </p:nvPr>
        </p:nvSpPr>
        <p:spPr>
          <a:xfrm>
            <a:off x="15" y="0"/>
            <a:ext cx="12191985" cy="4915076"/>
          </a:xfrm>
          <a:prstGeom prst="rect">
            <a:avLst/>
          </a:prstGeom>
          <a:noFill/>
          <a:ln>
            <a:noFill/>
          </a:ln>
        </p:spPr>
      </p:sp>
      <p:sp>
        <p:nvSpPr>
          <p:cNvPr id="54" name="Google Shape;54;p51"/>
          <p:cNvSpPr txBox="1"/>
          <p:nvPr>
            <p:ph idx="1" type="body"/>
          </p:nvPr>
        </p:nvSpPr>
        <p:spPr>
          <a:xfrm>
            <a:off x="1097280" y="5907023"/>
            <a:ext cx="10113264" cy="594360"/>
          </a:xfrm>
          <a:prstGeom prst="rect">
            <a:avLst/>
          </a:prstGeom>
          <a:noFill/>
          <a:ln>
            <a:noFill/>
          </a:ln>
        </p:spPr>
        <p:txBody>
          <a:bodyPr anchorCtr="0" anchor="t" bIns="0" lIns="91425" spcFirstLastPara="1" rIns="91425" wrap="square" tIns="0">
            <a:normAutofit/>
          </a:bodyPr>
          <a:lstStyle>
            <a:lvl1pPr indent="-228600" lvl="0" marL="457200" algn="l">
              <a:lnSpc>
                <a:spcPct val="90000"/>
              </a:lnSpc>
              <a:spcBef>
                <a:spcPts val="0"/>
              </a:spcBef>
              <a:spcAft>
                <a:spcPts val="0"/>
              </a:spcAft>
              <a:buSzPts val="1500"/>
              <a:buNone/>
              <a:defRPr sz="1500">
                <a:solidFill>
                  <a:srgbClr val="FFFFFF"/>
                </a:solidFill>
              </a:defRPr>
            </a:lvl1pPr>
            <a:lvl2pPr indent="-228600" lvl="1" marL="914400" algn="l">
              <a:lnSpc>
                <a:spcPct val="90000"/>
              </a:lnSpc>
              <a:spcBef>
                <a:spcPts val="6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55" name="Google Shape;55;p51"/>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51"/>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51"/>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8" name="Shape 58"/>
        <p:cNvGrpSpPr/>
        <p:nvPr/>
      </p:nvGrpSpPr>
      <p:grpSpPr>
        <a:xfrm>
          <a:off x="0" y="0"/>
          <a:ext cx="0" cy="0"/>
          <a:chOff x="0" y="0"/>
          <a:chExt cx="0" cy="0"/>
        </a:xfrm>
      </p:grpSpPr>
      <p:sp>
        <p:nvSpPr>
          <p:cNvPr id="59" name="Google Shape;59;p53"/>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53"/>
          <p:cNvSpPr txBox="1"/>
          <p:nvPr>
            <p:ph idx="1" type="body"/>
          </p:nvPr>
        </p:nvSpPr>
        <p:spPr>
          <a:xfrm>
            <a:off x="1097279" y="1845734"/>
            <a:ext cx="493776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1" name="Google Shape;61;p53"/>
          <p:cNvSpPr txBox="1"/>
          <p:nvPr>
            <p:ph idx="2" type="body"/>
          </p:nvPr>
        </p:nvSpPr>
        <p:spPr>
          <a:xfrm>
            <a:off x="6217920" y="1845735"/>
            <a:ext cx="493776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53"/>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53"/>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53"/>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55"/>
          <p:cNvSpPr/>
          <p:nvPr/>
        </p:nvSpPr>
        <p:spPr>
          <a:xfrm>
            <a:off x="17" y="0"/>
            <a:ext cx="4050791"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55"/>
          <p:cNvSpPr/>
          <p:nvPr/>
        </p:nvSpPr>
        <p:spPr>
          <a:xfrm>
            <a:off x="4040071" y="0"/>
            <a:ext cx="6400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55"/>
          <p:cNvSpPr txBox="1"/>
          <p:nvPr>
            <p:ph type="title"/>
          </p:nvPr>
        </p:nvSpPr>
        <p:spPr>
          <a:xfrm>
            <a:off x="457200" y="594359"/>
            <a:ext cx="3200400" cy="22860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FFFFFF"/>
              </a:buClr>
              <a:buSzPts val="3600"/>
              <a:buFont typeface="Calibri"/>
              <a:buNone/>
              <a:defRPr b="0" sz="36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55"/>
          <p:cNvSpPr txBox="1"/>
          <p:nvPr>
            <p:ph idx="1" type="body"/>
          </p:nvPr>
        </p:nvSpPr>
        <p:spPr>
          <a:xfrm>
            <a:off x="4800600" y="731520"/>
            <a:ext cx="6492240" cy="52578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0" name="Google Shape;70;p55"/>
          <p:cNvSpPr txBox="1"/>
          <p:nvPr>
            <p:ph idx="2" type="body"/>
          </p:nvPr>
        </p:nvSpPr>
        <p:spPr>
          <a:xfrm>
            <a:off x="457200" y="2926080"/>
            <a:ext cx="3200400" cy="337912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500"/>
              <a:buNone/>
              <a:defRPr sz="1500">
                <a:solidFill>
                  <a:srgbClr val="FFFFFF"/>
                </a:solidFill>
              </a:defRPr>
            </a:lvl1pPr>
            <a:lvl2pPr indent="-228600" lvl="1" marL="914400" algn="l">
              <a:lnSpc>
                <a:spcPct val="90000"/>
              </a:lnSpc>
              <a:spcBef>
                <a:spcPts val="200"/>
              </a:spcBef>
              <a:spcAft>
                <a:spcPts val="0"/>
              </a:spcAft>
              <a:buSzPts val="1200"/>
              <a:buNone/>
              <a:defRPr sz="1200"/>
            </a:lvl2pPr>
            <a:lvl3pPr indent="-228600" lvl="2" marL="1371600" algn="l">
              <a:lnSpc>
                <a:spcPct val="90000"/>
              </a:lnSpc>
              <a:spcBef>
                <a:spcPts val="400"/>
              </a:spcBef>
              <a:spcAft>
                <a:spcPts val="0"/>
              </a:spcAft>
              <a:buSzPts val="1000"/>
              <a:buNone/>
              <a:defRPr sz="1000"/>
            </a:lvl3pPr>
            <a:lvl4pPr indent="-228600" lvl="3" marL="1828800" algn="l">
              <a:lnSpc>
                <a:spcPct val="90000"/>
              </a:lnSpc>
              <a:spcBef>
                <a:spcPts val="400"/>
              </a:spcBef>
              <a:spcAft>
                <a:spcPts val="0"/>
              </a:spcAft>
              <a:buSzPts val="900"/>
              <a:buNone/>
              <a:defRPr sz="900"/>
            </a:lvl4pPr>
            <a:lvl5pPr indent="-228600" lvl="4" marL="2286000" algn="l">
              <a:lnSpc>
                <a:spcPct val="90000"/>
              </a:lnSpc>
              <a:spcBef>
                <a:spcPts val="400"/>
              </a:spcBef>
              <a:spcAft>
                <a:spcPts val="0"/>
              </a:spcAft>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71" name="Google Shape;71;p55"/>
          <p:cNvSpPr txBox="1"/>
          <p:nvPr>
            <p:ph idx="10" type="dt"/>
          </p:nvPr>
        </p:nvSpPr>
        <p:spPr>
          <a:xfrm>
            <a:off x="465512" y="6459786"/>
            <a:ext cx="261851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55"/>
          <p:cNvSpPr txBox="1"/>
          <p:nvPr>
            <p:ph idx="11" type="ftr"/>
          </p:nvPr>
        </p:nvSpPr>
        <p:spPr>
          <a:xfrm>
            <a:off x="4800600" y="6459786"/>
            <a:ext cx="4648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55"/>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4" name="Shape 74"/>
        <p:cNvGrpSpPr/>
        <p:nvPr/>
      </p:nvGrpSpPr>
      <p:grpSpPr>
        <a:xfrm>
          <a:off x="0" y="0"/>
          <a:ext cx="0" cy="0"/>
          <a:chOff x="0" y="0"/>
          <a:chExt cx="0" cy="0"/>
        </a:xfrm>
      </p:grpSpPr>
      <p:sp>
        <p:nvSpPr>
          <p:cNvPr id="75" name="Google Shape;75;p56"/>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56"/>
          <p:cNvSpPr txBox="1"/>
          <p:nvPr>
            <p:ph idx="1" type="body"/>
          </p:nvPr>
        </p:nvSpPr>
        <p:spPr>
          <a:xfrm rot="5400000">
            <a:off x="4114800" y="-1171786"/>
            <a:ext cx="4023360" cy="10058400"/>
          </a:xfrm>
          <a:prstGeom prst="rect">
            <a:avLst/>
          </a:prstGeom>
          <a:noFill/>
          <a:ln>
            <a:noFill/>
          </a:ln>
        </p:spPr>
        <p:txBody>
          <a:bodyPr anchorCtr="0" anchor="t" bIns="0" lIns="45700" spcFirstLastPara="1" rIns="45700" wrap="square" tIns="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7" name="Google Shape;77;p56"/>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56"/>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56"/>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0" name="Shape 80"/>
        <p:cNvGrpSpPr/>
        <p:nvPr/>
      </p:nvGrpSpPr>
      <p:grpSpPr>
        <a:xfrm>
          <a:off x="0" y="0"/>
          <a:ext cx="0" cy="0"/>
          <a:chOff x="0" y="0"/>
          <a:chExt cx="0" cy="0"/>
        </a:xfrm>
      </p:grpSpPr>
      <p:sp>
        <p:nvSpPr>
          <p:cNvPr id="81" name="Google Shape;81;p57"/>
          <p:cNvSpPr/>
          <p:nvPr/>
        </p:nvSpPr>
        <p:spPr>
          <a:xfrm>
            <a:off x="3176"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57"/>
          <p:cNvSpPr/>
          <p:nvPr/>
        </p:nvSpPr>
        <p:spPr>
          <a:xfrm>
            <a:off x="16"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57"/>
          <p:cNvSpPr txBox="1"/>
          <p:nvPr>
            <p:ph type="title"/>
          </p:nvPr>
        </p:nvSpPr>
        <p:spPr>
          <a:xfrm rot="5400000">
            <a:off x="7160640" y="1979039"/>
            <a:ext cx="5757421" cy="26289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7"/>
          <p:cNvSpPr txBox="1"/>
          <p:nvPr>
            <p:ph idx="1" type="body"/>
          </p:nvPr>
        </p:nvSpPr>
        <p:spPr>
          <a:xfrm rot="5400000">
            <a:off x="1826639" y="-573661"/>
            <a:ext cx="5757422" cy="7734300"/>
          </a:xfrm>
          <a:prstGeom prst="rect">
            <a:avLst/>
          </a:prstGeom>
          <a:noFill/>
          <a:ln>
            <a:noFill/>
          </a:ln>
        </p:spPr>
        <p:txBody>
          <a:bodyPr anchorCtr="0" anchor="t" bIns="0" lIns="45700" spcFirstLastPara="1" rIns="45700" wrap="square" tIns="0">
            <a:normAutofit/>
          </a:bodyPr>
          <a:lstStyle>
            <a:lvl1pPr indent="-342900" lvl="0" marL="457200" algn="l">
              <a:lnSpc>
                <a:spcPct val="90000"/>
              </a:lnSpc>
              <a:spcBef>
                <a:spcPts val="1200"/>
              </a:spcBef>
              <a:spcAft>
                <a:spcPts val="0"/>
              </a:spcAft>
              <a:buSzPts val="1800"/>
              <a:buChar char=" "/>
              <a:defRPr/>
            </a:lvl1pPr>
            <a:lvl2pPr indent="-342900" lvl="1" marL="914400" algn="l">
              <a:lnSpc>
                <a:spcPct val="90000"/>
              </a:lnSpc>
              <a:spcBef>
                <a:spcPts val="200"/>
              </a:spcBef>
              <a:spcAft>
                <a:spcPts val="0"/>
              </a:spcAft>
              <a:buSzPts val="1800"/>
              <a:buChar char="◦"/>
              <a:defRPr/>
            </a:lvl2pPr>
            <a:lvl3pPr indent="-342900" lvl="2" marL="1371600" algn="l">
              <a:lnSpc>
                <a:spcPct val="90000"/>
              </a:lnSpc>
              <a:spcBef>
                <a:spcPts val="400"/>
              </a:spcBef>
              <a:spcAft>
                <a:spcPts val="0"/>
              </a:spcAft>
              <a:buSzPts val="1800"/>
              <a:buChar char="◦"/>
              <a:defRPr/>
            </a:lvl3pPr>
            <a:lvl4pPr indent="-342900" lvl="3" marL="1828800" algn="l">
              <a:lnSpc>
                <a:spcPct val="90000"/>
              </a:lnSpc>
              <a:spcBef>
                <a:spcPts val="400"/>
              </a:spcBef>
              <a:spcAft>
                <a:spcPts val="0"/>
              </a:spcAft>
              <a:buSzPts val="1800"/>
              <a:buChar char="◦"/>
              <a:defRPr/>
            </a:lvl4pPr>
            <a:lvl5pPr indent="-342900" lvl="4" marL="2286000" algn="l">
              <a:lnSpc>
                <a:spcPct val="90000"/>
              </a:lnSpc>
              <a:spcBef>
                <a:spcPts val="400"/>
              </a:spcBef>
              <a:spcAft>
                <a:spcPts val="0"/>
              </a:spcAft>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57"/>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57"/>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57"/>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4" name="Shape 94"/>
        <p:cNvGrpSpPr/>
        <p:nvPr/>
      </p:nvGrpSpPr>
      <p:grpSpPr>
        <a:xfrm>
          <a:off x="0" y="0"/>
          <a:ext cx="0" cy="0"/>
          <a:chOff x="0" y="0"/>
          <a:chExt cx="0" cy="0"/>
        </a:xfrm>
      </p:grpSpPr>
      <p:sp>
        <p:nvSpPr>
          <p:cNvPr id="95" name="Google Shape;95;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8" name="Shape 98"/>
        <p:cNvGrpSpPr/>
        <p:nvPr/>
      </p:nvGrpSpPr>
      <p:grpSpPr>
        <a:xfrm>
          <a:off x="0" y="0"/>
          <a:ext cx="0" cy="0"/>
          <a:chOff x="0" y="0"/>
          <a:chExt cx="0" cy="0"/>
        </a:xfrm>
      </p:grpSpPr>
      <p:sp>
        <p:nvSpPr>
          <p:cNvPr id="99" name="Google Shape;99;p7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7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1" name="Google Shape;101;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4" name="Shape 104"/>
        <p:cNvGrpSpPr/>
        <p:nvPr/>
      </p:nvGrpSpPr>
      <p:grpSpPr>
        <a:xfrm>
          <a:off x="0" y="0"/>
          <a:ext cx="0" cy="0"/>
          <a:chOff x="0" y="0"/>
          <a:chExt cx="0" cy="0"/>
        </a:xfrm>
      </p:grpSpPr>
      <p:sp>
        <p:nvSpPr>
          <p:cNvPr id="105" name="Google Shape;105;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10" name="Shape 110"/>
        <p:cNvGrpSpPr/>
        <p:nvPr/>
      </p:nvGrpSpPr>
      <p:grpSpPr>
        <a:xfrm>
          <a:off x="0" y="0"/>
          <a:ext cx="0" cy="0"/>
          <a:chOff x="0" y="0"/>
          <a:chExt cx="0" cy="0"/>
        </a:xfrm>
      </p:grpSpPr>
      <p:sp>
        <p:nvSpPr>
          <p:cNvPr id="111" name="Google Shape;111;p7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7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3" name="Google Shape;113;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6" name="Shape 116"/>
        <p:cNvGrpSpPr/>
        <p:nvPr/>
      </p:nvGrpSpPr>
      <p:grpSpPr>
        <a:xfrm>
          <a:off x="0" y="0"/>
          <a:ext cx="0" cy="0"/>
          <a:chOff x="0" y="0"/>
          <a:chExt cx="0" cy="0"/>
        </a:xfrm>
      </p:grpSpPr>
      <p:sp>
        <p:nvSpPr>
          <p:cNvPr id="117" name="Google Shape;117;p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7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7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3" name="Shape 123"/>
        <p:cNvGrpSpPr/>
        <p:nvPr/>
      </p:nvGrpSpPr>
      <p:grpSpPr>
        <a:xfrm>
          <a:off x="0" y="0"/>
          <a:ext cx="0" cy="0"/>
          <a:chOff x="0" y="0"/>
          <a:chExt cx="0" cy="0"/>
        </a:xfrm>
      </p:grpSpPr>
      <p:sp>
        <p:nvSpPr>
          <p:cNvPr id="124" name="Google Shape;124;p7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7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6" name="Google Shape;126;p7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7" name="Google Shape;127;p7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28" name="Google Shape;128;p7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2" name="Shape 132"/>
        <p:cNvGrpSpPr/>
        <p:nvPr/>
      </p:nvGrpSpPr>
      <p:grpSpPr>
        <a:xfrm>
          <a:off x="0" y="0"/>
          <a:ext cx="0" cy="0"/>
          <a:chOff x="0" y="0"/>
          <a:chExt cx="0" cy="0"/>
        </a:xfrm>
      </p:grpSpPr>
      <p:sp>
        <p:nvSpPr>
          <p:cNvPr id="133" name="Google Shape;133;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7" name="Shape 137"/>
        <p:cNvGrpSpPr/>
        <p:nvPr/>
      </p:nvGrpSpPr>
      <p:grpSpPr>
        <a:xfrm>
          <a:off x="0" y="0"/>
          <a:ext cx="0" cy="0"/>
          <a:chOff x="0" y="0"/>
          <a:chExt cx="0" cy="0"/>
        </a:xfrm>
      </p:grpSpPr>
      <p:sp>
        <p:nvSpPr>
          <p:cNvPr id="138" name="Google Shape;138;p7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 name="Google Shape;139;p7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40" name="Google Shape;140;p7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1" name="Google Shape;141;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4" name="Shape 144"/>
        <p:cNvGrpSpPr/>
        <p:nvPr/>
      </p:nvGrpSpPr>
      <p:grpSpPr>
        <a:xfrm>
          <a:off x="0" y="0"/>
          <a:ext cx="0" cy="0"/>
          <a:chOff x="0" y="0"/>
          <a:chExt cx="0" cy="0"/>
        </a:xfrm>
      </p:grpSpPr>
      <p:sp>
        <p:nvSpPr>
          <p:cNvPr id="145" name="Google Shape;145;p7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6" name="Google Shape;146;p79"/>
          <p:cNvSpPr/>
          <p:nvPr>
            <p:ph idx="2" type="pic"/>
          </p:nvPr>
        </p:nvSpPr>
        <p:spPr>
          <a:xfrm>
            <a:off x="5183188" y="987425"/>
            <a:ext cx="6172200" cy="4873625"/>
          </a:xfrm>
          <a:prstGeom prst="rect">
            <a:avLst/>
          </a:prstGeom>
          <a:noFill/>
          <a:ln>
            <a:noFill/>
          </a:ln>
        </p:spPr>
      </p:sp>
      <p:sp>
        <p:nvSpPr>
          <p:cNvPr id="147" name="Google Shape;147;p7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8" name="Google Shape;148;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1" name="Shape 151"/>
        <p:cNvGrpSpPr/>
        <p:nvPr/>
      </p:nvGrpSpPr>
      <p:grpSpPr>
        <a:xfrm>
          <a:off x="0" y="0"/>
          <a:ext cx="0" cy="0"/>
          <a:chOff x="0" y="0"/>
          <a:chExt cx="0" cy="0"/>
        </a:xfrm>
      </p:grpSpPr>
      <p:sp>
        <p:nvSpPr>
          <p:cNvPr id="152" name="Google Shape;152;p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8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7" name="Shape 157"/>
        <p:cNvGrpSpPr/>
        <p:nvPr/>
      </p:nvGrpSpPr>
      <p:grpSpPr>
        <a:xfrm>
          <a:off x="0" y="0"/>
          <a:ext cx="0" cy="0"/>
          <a:chOff x="0" y="0"/>
          <a:chExt cx="0" cy="0"/>
        </a:xfrm>
      </p:grpSpPr>
      <p:sp>
        <p:nvSpPr>
          <p:cNvPr id="158" name="Google Shape;158;p8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8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None/>
              <a:defRPr/>
            </a:lvl1pPr>
            <a:lvl2pPr indent="0" lvl="1" marL="0" algn="r">
              <a:lnSpc>
                <a:spcPct val="100000"/>
              </a:lnSpc>
              <a:spcBef>
                <a:spcPts val="0"/>
              </a:spcBef>
              <a:spcAft>
                <a:spcPts val="0"/>
              </a:spcAft>
              <a:buNone/>
              <a:defRPr/>
            </a:lvl2pPr>
            <a:lvl3pPr indent="0" lvl="2" marL="0" algn="r">
              <a:lnSpc>
                <a:spcPct val="100000"/>
              </a:lnSpc>
              <a:spcBef>
                <a:spcPts val="0"/>
              </a:spcBef>
              <a:spcAft>
                <a:spcPts val="0"/>
              </a:spcAft>
              <a:buNone/>
              <a:defRPr/>
            </a:lvl3pPr>
            <a:lvl4pPr indent="0" lvl="3" marL="0" algn="r">
              <a:lnSpc>
                <a:spcPct val="100000"/>
              </a:lnSpc>
              <a:spcBef>
                <a:spcPts val="0"/>
              </a:spcBef>
              <a:spcAft>
                <a:spcPts val="0"/>
              </a:spcAft>
              <a:buNone/>
              <a:defRPr/>
            </a:lvl4pPr>
            <a:lvl5pPr indent="0" lvl="4" marL="0" algn="r">
              <a:lnSpc>
                <a:spcPct val="100000"/>
              </a:lnSpc>
              <a:spcBef>
                <a:spcPts val="0"/>
              </a:spcBef>
              <a:spcAft>
                <a:spcPts val="0"/>
              </a:spcAft>
              <a:buNone/>
              <a:defRPr/>
            </a:lvl5pPr>
            <a:lvl6pPr indent="0" lvl="5" marL="0" algn="r">
              <a:lnSpc>
                <a:spcPct val="100000"/>
              </a:lnSpc>
              <a:spcBef>
                <a:spcPts val="0"/>
              </a:spcBef>
              <a:spcAft>
                <a:spcPts val="0"/>
              </a:spcAft>
              <a:buNone/>
              <a:defRPr/>
            </a:lvl6pPr>
            <a:lvl7pPr indent="0" lvl="6" marL="0" algn="r">
              <a:lnSpc>
                <a:spcPct val="100000"/>
              </a:lnSpc>
              <a:spcBef>
                <a:spcPts val="0"/>
              </a:spcBef>
              <a:spcAft>
                <a:spcPts val="0"/>
              </a:spcAft>
              <a:buNone/>
              <a:defRPr/>
            </a:lvl7pPr>
            <a:lvl8pPr indent="0" lvl="7" marL="0" algn="r">
              <a:lnSpc>
                <a:spcPct val="100000"/>
              </a:lnSpc>
              <a:spcBef>
                <a:spcPts val="0"/>
              </a:spcBef>
              <a:spcAft>
                <a:spcPts val="0"/>
              </a:spcAft>
              <a:buNone/>
              <a:defRPr/>
            </a:lvl8pPr>
            <a:lvl9pPr indent="0" lvl="8" marL="0" algn="r">
              <a:lnSpc>
                <a:spcPct val="100000"/>
              </a:lnSpc>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11" Type="http://schemas.openxmlformats.org/officeDocument/2006/relationships/slideLayout" Target="../slideLayouts/slideLayout20.xml"/><Relationship Id="rId10" Type="http://schemas.openxmlformats.org/officeDocument/2006/relationships/slideLayout" Target="../slideLayouts/slideLayout19.xml"/><Relationship Id="rId12" Type="http://schemas.openxmlformats.org/officeDocument/2006/relationships/theme" Target="../theme/theme2.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6"/>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11" name="Google Shape;11;p46"/>
          <p:cNvSpPr/>
          <p:nvPr/>
        </p:nvSpPr>
        <p:spPr>
          <a:xfrm>
            <a:off x="1" y="6334316"/>
            <a:ext cx="12192001" cy="6599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Calibri"/>
              <a:ea typeface="Calibri"/>
              <a:cs typeface="Calibri"/>
              <a:sym typeface="Calibri"/>
            </a:endParaRPr>
          </a:p>
        </p:txBody>
      </p:sp>
      <p:sp>
        <p:nvSpPr>
          <p:cNvPr id="12" name="Google Shape;12;p46"/>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3F3F3F"/>
              </a:buClr>
              <a:buSzPts val="4800"/>
              <a:buFont typeface="Calibri"/>
              <a:buNone/>
              <a:defRPr b="0" i="0" sz="4800" u="none" cap="none" strike="noStrike">
                <a:solidFill>
                  <a:srgbClr val="3F3F3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46"/>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55600" lvl="0" marL="457200" marR="0" rtl="0" algn="l">
              <a:lnSpc>
                <a:spcPct val="90000"/>
              </a:lnSpc>
              <a:spcBef>
                <a:spcPts val="1200"/>
              </a:spcBef>
              <a:spcAft>
                <a:spcPts val="0"/>
              </a:spcAft>
              <a:buClr>
                <a:schemeClr val="accent1"/>
              </a:buClr>
              <a:buSzPts val="2000"/>
              <a:buFont typeface="Calibri"/>
              <a:buChar char=" "/>
              <a:defRPr b="0" i="0" sz="2000" u="none" cap="none" strike="noStrike">
                <a:solidFill>
                  <a:srgbClr val="3F3F3F"/>
                </a:solidFill>
                <a:latin typeface="Calibri"/>
                <a:ea typeface="Calibri"/>
                <a:cs typeface="Calibri"/>
                <a:sym typeface="Calibri"/>
              </a:defRPr>
            </a:lvl1pPr>
            <a:lvl2pPr indent="-342900" lvl="1" marL="914400" marR="0" rtl="0" algn="l">
              <a:lnSpc>
                <a:spcPct val="90000"/>
              </a:lnSpc>
              <a:spcBef>
                <a:spcPts val="200"/>
              </a:spcBef>
              <a:spcAft>
                <a:spcPts val="0"/>
              </a:spcAft>
              <a:buClr>
                <a:schemeClr val="accent1"/>
              </a:buClr>
              <a:buSzPts val="1800"/>
              <a:buFont typeface="Calibri"/>
              <a:buChar char="◦"/>
              <a:defRPr b="0" i="0" sz="1800" u="none" cap="none" strike="noStrike">
                <a:solidFill>
                  <a:srgbClr val="3F3F3F"/>
                </a:solidFill>
                <a:latin typeface="Calibri"/>
                <a:ea typeface="Calibri"/>
                <a:cs typeface="Calibri"/>
                <a:sym typeface="Calibri"/>
              </a:defRPr>
            </a:lvl2pPr>
            <a:lvl3pPr indent="-317500" lvl="2" marL="1371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3pPr>
            <a:lvl4pPr indent="-317500" lvl="3" marL="18288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4pPr>
            <a:lvl5pPr indent="-317500" lvl="4" marL="22860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4" name="Google Shape;14;p46"/>
          <p:cNvSpPr txBox="1"/>
          <p:nvPr>
            <p:ph idx="10" type="dt"/>
          </p:nvPr>
        </p:nvSpPr>
        <p:spPr>
          <a:xfrm>
            <a:off x="1097281" y="6459786"/>
            <a:ext cx="2472271"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FFFFF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 name="Google Shape;15;p46"/>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FFFFF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 name="Google Shape;16;p46"/>
          <p:cNvSpPr txBox="1"/>
          <p:nvPr>
            <p:ph idx="12" type="sldNum"/>
          </p:nvPr>
        </p:nvSpPr>
        <p:spPr>
          <a:xfrm>
            <a:off x="9900459" y="6459786"/>
            <a:ext cx="1312025"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17" name="Google Shape;17;p46"/>
          <p:cNvCxnSpPr/>
          <p:nvPr/>
        </p:nvCxnSpPr>
        <p:spPr>
          <a:xfrm>
            <a:off x="1193532" y="1737845"/>
            <a:ext cx="9966960" cy="0"/>
          </a:xfrm>
          <a:prstGeom prst="straightConnector1">
            <a:avLst/>
          </a:prstGeom>
          <a:noFill/>
          <a:ln cap="flat" cmpd="sng" w="9525">
            <a:solidFill>
              <a:srgbClr val="7F7F7F"/>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8" name="Shape 88"/>
        <p:cNvGrpSpPr/>
        <p:nvPr/>
      </p:nvGrpSpPr>
      <p:grpSpPr>
        <a:xfrm>
          <a:off x="0" y="0"/>
          <a:ext cx="0" cy="0"/>
          <a:chOff x="0" y="0"/>
          <a:chExt cx="0" cy="0"/>
        </a:xfrm>
      </p:grpSpPr>
      <p:sp>
        <p:nvSpPr>
          <p:cNvPr id="89" name="Google Shape;89;p7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0" name="Google Shape;90;p7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1" name="Google Shape;91;p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2" name="Google Shape;92;p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93" name="Google Shape;93;p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22.png"/><Relationship Id="rId6" Type="http://schemas.openxmlformats.org/officeDocument/2006/relationships/image" Target="../media/image8.png"/><Relationship Id="rId7"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11.jpg"/><Relationship Id="rId5"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8.png"/><Relationship Id="rId5" Type="http://schemas.openxmlformats.org/officeDocument/2006/relationships/image" Target="../media/image15.png"/><Relationship Id="rId6"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3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8.png"/><Relationship Id="rId4"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4.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3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42.jpg"/><Relationship Id="rId4" Type="http://schemas.openxmlformats.org/officeDocument/2006/relationships/image" Target="../media/image39.jpg"/><Relationship Id="rId5"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
          <p:cNvSpPr/>
          <p:nvPr/>
        </p:nvSpPr>
        <p:spPr>
          <a:xfrm>
            <a:off x="0" y="0"/>
            <a:ext cx="12192001" cy="633431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69" name="Google Shape;169;p1"/>
          <p:cNvSpPr txBox="1"/>
          <p:nvPr>
            <p:ph type="ctrTitle"/>
          </p:nvPr>
        </p:nvSpPr>
        <p:spPr>
          <a:xfrm>
            <a:off x="6730000" y="639097"/>
            <a:ext cx="4813072" cy="3686015"/>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262626"/>
              </a:buClr>
              <a:buSzPts val="5000"/>
              <a:buFont typeface="Calibri"/>
              <a:buNone/>
            </a:pPr>
            <a:r>
              <a:rPr lang="en-US" sz="5000"/>
              <a:t>Basic Mental Health Literacy for Accompaniment </a:t>
            </a:r>
            <a:endParaRPr/>
          </a:p>
        </p:txBody>
      </p:sp>
      <p:pic>
        <p:nvPicPr>
          <p:cNvPr descr="A logo with a cross and crown of thorns&#10;&#10;AI-generated content may be incorrect." id="170" name="Google Shape;170;p1"/>
          <p:cNvPicPr preferRelativeResize="0"/>
          <p:nvPr/>
        </p:nvPicPr>
        <p:blipFill rotWithShape="1">
          <a:blip r:embed="rId3">
            <a:alphaModFix/>
          </a:blip>
          <a:srcRect b="0" l="0" r="0" t="0"/>
          <a:stretch/>
        </p:blipFill>
        <p:spPr>
          <a:xfrm>
            <a:off x="837921" y="640081"/>
            <a:ext cx="5054156" cy="5054156"/>
          </a:xfrm>
          <a:prstGeom prst="rect">
            <a:avLst/>
          </a:prstGeom>
          <a:noFill/>
          <a:ln>
            <a:noFill/>
          </a:ln>
        </p:spPr>
      </p:pic>
      <p:cxnSp>
        <p:nvCxnSpPr>
          <p:cNvPr id="171" name="Google Shape;171;p1"/>
          <p:cNvCxnSpPr/>
          <p:nvPr/>
        </p:nvCxnSpPr>
        <p:spPr>
          <a:xfrm>
            <a:off x="6805053" y="4343400"/>
            <a:ext cx="4389120" cy="0"/>
          </a:xfrm>
          <a:prstGeom prst="straightConnector1">
            <a:avLst/>
          </a:prstGeom>
          <a:noFill/>
          <a:ln cap="flat" cmpd="sng" w="9525">
            <a:solidFill>
              <a:schemeClr val="dk2">
                <a:alpha val="89803"/>
              </a:schemeClr>
            </a:solidFill>
            <a:prstDash val="solid"/>
            <a:round/>
            <a:headEnd len="sm" w="sm" type="none"/>
            <a:tailEnd len="sm" w="sm" type="none"/>
          </a:ln>
        </p:spPr>
      </p:cxnSp>
      <p:sp>
        <p:nvSpPr>
          <p:cNvPr id="172" name="Google Shape;172;p1"/>
          <p:cNvSpPr/>
          <p:nvPr/>
        </p:nvSpPr>
        <p:spPr>
          <a:xfrm>
            <a:off x="15" y="6334316"/>
            <a:ext cx="12191985" cy="66484"/>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73" name="Google Shape;173;p1"/>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74" name="Google Shape;174;p1"/>
          <p:cNvSpPr txBox="1"/>
          <p:nvPr/>
        </p:nvSpPr>
        <p:spPr>
          <a:xfrm>
            <a:off x="6805053" y="4413408"/>
            <a:ext cx="4324500" cy="1754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25252"/>
                </a:solidFill>
                <a:latin typeface="Calibri"/>
                <a:ea typeface="Calibri"/>
                <a:cs typeface="Calibri"/>
                <a:sym typeface="Calibri"/>
              </a:rPr>
              <a:t>Based on content created by: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25252"/>
                </a:solidFill>
                <a:latin typeface="Calibri"/>
                <a:ea typeface="Calibri"/>
                <a:cs typeface="Calibri"/>
                <a:sym typeface="Calibri"/>
              </a:rPr>
              <a:t>Wendell J. Callahan, Phd</a:t>
            </a:r>
            <a:endParaRPr b="0" i="0" sz="1800" u="none" cap="none" strike="noStrike">
              <a:solidFill>
                <a:srgbClr val="52525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25252"/>
                </a:solidFill>
                <a:latin typeface="Calibri"/>
                <a:ea typeface="Calibri"/>
                <a:cs typeface="Calibri"/>
                <a:sym typeface="Calibri"/>
              </a:rPr>
              <a:t>Michael Juarez, M</a:t>
            </a:r>
            <a:r>
              <a:rPr lang="en-US" sz="1800">
                <a:solidFill>
                  <a:srgbClr val="525252"/>
                </a:solidFill>
                <a:latin typeface="Calibri"/>
                <a:ea typeface="Calibri"/>
                <a:cs typeface="Calibri"/>
                <a:sym typeface="Calibri"/>
              </a:rPr>
              <a:t>A</a:t>
            </a:r>
            <a:endParaRPr sz="1800">
              <a:solidFill>
                <a:srgbClr val="525252"/>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25252"/>
                </a:solidFill>
                <a:latin typeface="Calibri"/>
                <a:ea typeface="Calibri"/>
                <a:cs typeface="Calibri"/>
                <a:sym typeface="Calibri"/>
              </a:rPr>
              <a:t>University of San Diego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25252"/>
                </a:solidFill>
                <a:latin typeface="Calibri"/>
                <a:ea typeface="Calibri"/>
                <a:cs typeface="Calibri"/>
                <a:sym typeface="Calibri"/>
              </a:rPr>
              <a:t>Catholic Institute for Mental Health Ministry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525252"/>
                </a:solidFill>
                <a:latin typeface="Calibri"/>
                <a:ea typeface="Calibri"/>
                <a:cs typeface="Calibri"/>
                <a:sym typeface="Calibri"/>
              </a:rPr>
              <a:t>Jennifer Hayes Housel </a:t>
            </a:r>
            <a:endParaRPr b="0" i="0" sz="1800" u="none" cap="none" strike="noStrike">
              <a:solidFill>
                <a:srgbClr val="52525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descr="A church with crosses on top&#10;&#10;AI-generated content may be incorrect." id="180" name="Google Shape;180;p2"/>
          <p:cNvPicPr preferRelativeResize="0"/>
          <p:nvPr/>
        </p:nvPicPr>
        <p:blipFill rotWithShape="1">
          <a:blip r:embed="rId3">
            <a:alphaModFix amt="19000"/>
          </a:blip>
          <a:srcRect b="0" l="0" r="0" t="0"/>
          <a:stretch/>
        </p:blipFill>
        <p:spPr>
          <a:xfrm>
            <a:off x="20" y="10"/>
            <a:ext cx="12191980" cy="6857990"/>
          </a:xfrm>
          <a:prstGeom prst="rect">
            <a:avLst/>
          </a:prstGeom>
          <a:noFill/>
          <a:ln>
            <a:noFill/>
          </a:ln>
        </p:spPr>
      </p:pic>
      <p:sp>
        <p:nvSpPr>
          <p:cNvPr id="181" name="Google Shape;181;p2"/>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Overview</a:t>
            </a:r>
            <a:endParaRPr/>
          </a:p>
        </p:txBody>
      </p:sp>
      <p:sp>
        <p:nvSpPr>
          <p:cNvPr id="182" name="Google Shape;182;p2"/>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91445" lvl="0" marL="91445" rtl="0" algn="l">
              <a:lnSpc>
                <a:spcPct val="90000"/>
              </a:lnSpc>
              <a:spcBef>
                <a:spcPts val="0"/>
              </a:spcBef>
              <a:spcAft>
                <a:spcPts val="0"/>
              </a:spcAft>
              <a:buSzPts val="2200"/>
              <a:buChar char=" "/>
            </a:pPr>
            <a:r>
              <a:rPr lang="en-US" sz="2200"/>
              <a:t>PURPOSE:</a:t>
            </a:r>
            <a:endParaRPr/>
          </a:p>
          <a:p>
            <a:pPr indent="-91445" lvl="0" marL="91445" rtl="0" algn="l">
              <a:lnSpc>
                <a:spcPct val="90000"/>
              </a:lnSpc>
              <a:spcBef>
                <a:spcPts val="1400"/>
              </a:spcBef>
              <a:spcAft>
                <a:spcPts val="0"/>
              </a:spcAft>
              <a:buSzPts val="2200"/>
              <a:buChar char=" "/>
            </a:pPr>
            <a:r>
              <a:rPr lang="en-US" sz="2200"/>
              <a:t>To equip Catholic parishioners, clergy, and religious with practical information about mental health</a:t>
            </a:r>
            <a:endParaRPr/>
          </a:p>
          <a:p>
            <a:pPr indent="-91445" lvl="0" marL="91445" rtl="0" algn="l">
              <a:lnSpc>
                <a:spcPct val="90000"/>
              </a:lnSpc>
              <a:spcBef>
                <a:spcPts val="1400"/>
              </a:spcBef>
              <a:spcAft>
                <a:spcPts val="0"/>
              </a:spcAft>
              <a:buSzPts val="2200"/>
              <a:buChar char=" "/>
            </a:pPr>
            <a:r>
              <a:rPr lang="en-US" sz="2200"/>
              <a:t>To provide foundational understanding of mental health literacy within the context of our Catholic faith and practical strategies for creating supportive environments</a:t>
            </a:r>
            <a:endParaRPr/>
          </a:p>
          <a:p>
            <a:pPr indent="-91445" lvl="0" marL="91445" rtl="0" algn="l">
              <a:lnSpc>
                <a:spcPct val="90000"/>
              </a:lnSpc>
              <a:spcBef>
                <a:spcPts val="1400"/>
              </a:spcBef>
              <a:spcAft>
                <a:spcPts val="0"/>
              </a:spcAft>
              <a:buSzPts val="2200"/>
              <a:buChar char=" "/>
            </a:pPr>
            <a:r>
              <a:rPr lang="en-US" sz="2200"/>
              <a:t>Because improved mental health literacy benefits all</a:t>
            </a:r>
            <a:endParaRPr/>
          </a:p>
          <a:p>
            <a:pPr indent="-91445" lvl="0" marL="91445" rtl="0" algn="l">
              <a:lnSpc>
                <a:spcPct val="90000"/>
              </a:lnSpc>
              <a:spcBef>
                <a:spcPts val="1400"/>
              </a:spcBef>
              <a:spcAft>
                <a:spcPts val="0"/>
              </a:spcAft>
              <a:buSzPts val="2200"/>
              <a:buChar char=" "/>
            </a:pPr>
            <a:r>
              <a:rPr lang="en-US" sz="2200"/>
              <a:t>_______________________________</a:t>
            </a:r>
            <a:endParaRPr/>
          </a:p>
          <a:p>
            <a:pPr indent="0" lvl="0" marL="0" rtl="0" algn="l">
              <a:lnSpc>
                <a:spcPct val="90000"/>
              </a:lnSpc>
              <a:spcBef>
                <a:spcPts val="1400"/>
              </a:spcBef>
              <a:spcAft>
                <a:spcPts val="0"/>
              </a:spcAft>
              <a:buSzPts val="2200"/>
              <a:buNone/>
            </a:pPr>
            <a:r>
              <a:rPr lang="en-US" sz="2200"/>
              <a:t>This course DOES NOT prepare learners to diagnose mental illness, nor offer any other type of mental health clinical care, nor to offer advanced spiritual care</a:t>
            </a:r>
            <a:endParaRPr/>
          </a:p>
        </p:txBody>
      </p:sp>
      <p:sp>
        <p:nvSpPr>
          <p:cNvPr id="183" name="Google Shape;183;p2"/>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3"/>
          <p:cNvSpPr txBox="1"/>
          <p:nvPr>
            <p:ph type="title"/>
          </p:nvPr>
        </p:nvSpPr>
        <p:spPr>
          <a:xfrm>
            <a:off x="804333" y="286603"/>
            <a:ext cx="10351347" cy="1450757"/>
          </a:xfrm>
          <a:prstGeom prst="rect">
            <a:avLst/>
          </a:prstGeom>
          <a:noFill/>
          <a:ln>
            <a:noFill/>
          </a:ln>
        </p:spPr>
        <p:txBody>
          <a:bodyPr anchorCtr="0" anchor="b" bIns="45700" lIns="91425" spcFirstLastPara="1" rIns="91425" wrap="square" tIns="45700">
            <a:noAutofit/>
          </a:bodyPr>
          <a:lstStyle/>
          <a:p>
            <a:pPr indent="0" lvl="0" marL="0" rtl="0" algn="l">
              <a:lnSpc>
                <a:spcPct val="85000"/>
              </a:lnSpc>
              <a:spcBef>
                <a:spcPts val="0"/>
              </a:spcBef>
              <a:spcAft>
                <a:spcPts val="0"/>
              </a:spcAft>
              <a:buClr>
                <a:srgbClr val="3F3F3F"/>
              </a:buClr>
              <a:buSzPts val="5400"/>
              <a:buFont typeface="Calibri"/>
              <a:buNone/>
            </a:pPr>
            <a:r>
              <a:rPr lang="en-US" sz="5400"/>
              <a:t>Components of mental health literacy</a:t>
            </a:r>
            <a:endParaRPr/>
          </a:p>
        </p:txBody>
      </p:sp>
      <p:sp>
        <p:nvSpPr>
          <p:cNvPr id="190" name="Google Shape;190;p3"/>
          <p:cNvSpPr txBox="1"/>
          <p:nvPr>
            <p:ph idx="1" type="body"/>
          </p:nvPr>
        </p:nvSpPr>
        <p:spPr>
          <a:xfrm>
            <a:off x="1038013" y="1995217"/>
            <a:ext cx="6802120" cy="4023360"/>
          </a:xfrm>
          <a:prstGeom prst="rect">
            <a:avLst/>
          </a:prstGeom>
          <a:noFill/>
          <a:ln>
            <a:noFill/>
          </a:ln>
        </p:spPr>
        <p:txBody>
          <a:bodyPr anchorCtr="0" anchor="t" bIns="45700" lIns="0" spcFirstLastPara="1" rIns="0" wrap="square" tIns="45700">
            <a:normAutofit/>
          </a:bodyPr>
          <a:lstStyle/>
          <a:p>
            <a:pPr indent="-91445" lvl="0" marL="91445" rtl="0" algn="l">
              <a:lnSpc>
                <a:spcPct val="90000"/>
              </a:lnSpc>
              <a:spcBef>
                <a:spcPts val="0"/>
              </a:spcBef>
              <a:spcAft>
                <a:spcPts val="0"/>
              </a:spcAft>
              <a:buSzPts val="2200"/>
              <a:buChar char=" "/>
            </a:pPr>
            <a:r>
              <a:rPr lang="en-US" sz="2200"/>
              <a:t>Recognizing disorders and signs of distress</a:t>
            </a:r>
            <a:endParaRPr/>
          </a:p>
          <a:p>
            <a:pPr indent="-91445" lvl="0" marL="91445" rtl="0" algn="l">
              <a:lnSpc>
                <a:spcPct val="90000"/>
              </a:lnSpc>
              <a:spcBef>
                <a:spcPts val="1400"/>
              </a:spcBef>
              <a:spcAft>
                <a:spcPts val="0"/>
              </a:spcAft>
              <a:buSzPts val="2200"/>
              <a:buChar char=" "/>
            </a:pPr>
            <a:r>
              <a:rPr lang="en-US" sz="2200"/>
              <a:t>Knowledge of risk factors, causes and appropriate responses</a:t>
            </a:r>
            <a:endParaRPr/>
          </a:p>
          <a:p>
            <a:pPr indent="-91445" lvl="0" marL="91445" rtl="0" algn="l">
              <a:lnSpc>
                <a:spcPct val="90000"/>
              </a:lnSpc>
              <a:spcBef>
                <a:spcPts val="1400"/>
              </a:spcBef>
              <a:spcAft>
                <a:spcPts val="0"/>
              </a:spcAft>
              <a:buSzPts val="2200"/>
              <a:buChar char=" "/>
            </a:pPr>
            <a:r>
              <a:rPr lang="en-US" sz="2200"/>
              <a:t>Awareness of mental health professional support available to the community</a:t>
            </a:r>
            <a:endParaRPr/>
          </a:p>
          <a:p>
            <a:pPr indent="-91445" lvl="0" marL="91445" rtl="0" algn="l">
              <a:lnSpc>
                <a:spcPct val="90000"/>
              </a:lnSpc>
              <a:spcBef>
                <a:spcPts val="1400"/>
              </a:spcBef>
              <a:spcAft>
                <a:spcPts val="0"/>
              </a:spcAft>
              <a:buSzPts val="2200"/>
              <a:buChar char=" "/>
            </a:pPr>
            <a:r>
              <a:rPr lang="en-US" sz="2200"/>
              <a:t>Knowledge, attitudes and skills that encourage help-seeking behaviors</a:t>
            </a:r>
            <a:endParaRPr/>
          </a:p>
          <a:p>
            <a:pPr indent="-91445" lvl="0" marL="91445" rtl="0" algn="l">
              <a:lnSpc>
                <a:spcPct val="90000"/>
              </a:lnSpc>
              <a:spcBef>
                <a:spcPts val="1400"/>
              </a:spcBef>
              <a:spcAft>
                <a:spcPts val="0"/>
              </a:spcAft>
              <a:buSzPts val="2200"/>
              <a:buChar char=" "/>
            </a:pPr>
            <a:r>
              <a:rPr lang="en-US" sz="2200"/>
              <a:t>Acknowledging when to obtain mental health information and guidance</a:t>
            </a:r>
            <a:endParaRPr/>
          </a:p>
        </p:txBody>
      </p:sp>
      <p:pic>
        <p:nvPicPr>
          <p:cNvPr descr="Brain in head" id="191" name="Google Shape;191;p3"/>
          <p:cNvPicPr preferRelativeResize="0"/>
          <p:nvPr/>
        </p:nvPicPr>
        <p:blipFill rotWithShape="1">
          <a:blip r:embed="rId3">
            <a:alphaModFix/>
          </a:blip>
          <a:srcRect b="0" l="0" r="0" t="0"/>
          <a:stretch/>
        </p:blipFill>
        <p:spPr>
          <a:xfrm>
            <a:off x="8018878" y="1861445"/>
            <a:ext cx="3135109" cy="3135109"/>
          </a:xfrm>
          <a:prstGeom prst="rect">
            <a:avLst/>
          </a:prstGeom>
          <a:noFill/>
          <a:ln>
            <a:noFill/>
          </a:ln>
        </p:spPr>
      </p:pic>
      <p:sp>
        <p:nvSpPr>
          <p:cNvPr id="192" name="Google Shape;192;p3"/>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4"/>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grpSp>
        <p:nvGrpSpPr>
          <p:cNvPr id="199" name="Google Shape;199;p4"/>
          <p:cNvGrpSpPr/>
          <p:nvPr/>
        </p:nvGrpSpPr>
        <p:grpSpPr>
          <a:xfrm>
            <a:off x="0" y="3368135"/>
            <a:ext cx="12192000" cy="2435961"/>
            <a:chOff x="0" y="3368135"/>
            <a:chExt cx="12192000" cy="2435961"/>
          </a:xfrm>
        </p:grpSpPr>
        <p:sp>
          <p:nvSpPr>
            <p:cNvPr id="200" name="Google Shape;200;p4"/>
            <p:cNvSpPr/>
            <p:nvPr/>
          </p:nvSpPr>
          <p:spPr>
            <a:xfrm>
              <a:off x="0" y="3387452"/>
              <a:ext cx="1905000" cy="2412712"/>
            </a:xfrm>
            <a:prstGeom prst="rect">
              <a:avLst/>
            </a:prstGeom>
            <a:solidFill>
              <a:schemeClr val="accent2"/>
            </a:solidFill>
            <a:ln cap="flat" cmpd="sng" w="1587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4"/>
            <p:cNvSpPr txBox="1"/>
            <p:nvPr/>
          </p:nvSpPr>
          <p:spPr>
            <a:xfrm>
              <a:off x="0" y="4352537"/>
              <a:ext cx="1905000" cy="1447627"/>
            </a:xfrm>
            <a:prstGeom prst="rect">
              <a:avLst/>
            </a:prstGeom>
            <a:noFill/>
            <a:ln>
              <a:noFill/>
            </a:ln>
          </p:spPr>
          <p:txBody>
            <a:bodyPr anchorCtr="0" anchor="t" bIns="330200" lIns="188150" spcFirstLastPara="1" rIns="188150" wrap="square" tIns="0">
              <a:noAutofit/>
            </a:bodyPr>
            <a:lstStyle/>
            <a:p>
              <a:pPr indent="0" lvl="0" marL="0" marR="0" rtl="0" algn="l">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General principles of mental health ministry</a:t>
              </a:r>
              <a:endParaRPr b="0" i="0" sz="1400" u="none" cap="none" strike="noStrike">
                <a:solidFill>
                  <a:srgbClr val="000000"/>
                </a:solidFill>
                <a:latin typeface="Arial"/>
                <a:ea typeface="Arial"/>
                <a:cs typeface="Arial"/>
                <a:sym typeface="Arial"/>
              </a:endParaRPr>
            </a:p>
          </p:txBody>
        </p:sp>
        <p:sp>
          <p:nvSpPr>
            <p:cNvPr id="202" name="Google Shape;202;p4"/>
            <p:cNvSpPr/>
            <p:nvPr/>
          </p:nvSpPr>
          <p:spPr>
            <a:xfrm>
              <a:off x="0" y="3370579"/>
              <a:ext cx="1905000" cy="914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3" name="Google Shape;203;p4"/>
            <p:cNvSpPr txBox="1"/>
            <p:nvPr/>
          </p:nvSpPr>
          <p:spPr>
            <a:xfrm>
              <a:off x="0" y="3370579"/>
              <a:ext cx="1905000" cy="914400"/>
            </a:xfrm>
            <a:prstGeom prst="rect">
              <a:avLst/>
            </a:prstGeom>
            <a:noFill/>
            <a:ln>
              <a:noFill/>
            </a:ln>
          </p:spPr>
          <p:txBody>
            <a:bodyPr anchorCtr="0" anchor="ctr" bIns="165100" lIns="188150" spcFirstLastPara="1" rIns="188150" wrap="square" tIns="165100">
              <a:noAutofit/>
            </a:bodyPr>
            <a:lstStyle/>
            <a:p>
              <a:pPr indent="0" lvl="0" marL="0" marR="0" rtl="0" algn="l">
                <a:lnSpc>
                  <a:spcPct val="90000"/>
                </a:lnSpc>
                <a:spcBef>
                  <a:spcPts val="0"/>
                </a:spcBef>
                <a:spcAft>
                  <a:spcPts val="0"/>
                </a:spcAft>
                <a:buClr>
                  <a:schemeClr val="lt1"/>
                </a:buClr>
                <a:buSzPts val="4100"/>
                <a:buFont typeface="Calibri"/>
                <a:buNone/>
              </a:pPr>
              <a:r>
                <a:rPr b="0" i="0" lang="en-US" sz="4100" u="none" cap="none" strike="noStrike">
                  <a:solidFill>
                    <a:schemeClr val="lt1"/>
                  </a:solidFill>
                  <a:latin typeface="Calibri"/>
                  <a:ea typeface="Calibri"/>
                  <a:cs typeface="Calibri"/>
                  <a:sym typeface="Calibri"/>
                </a:rPr>
                <a:t>01</a:t>
              </a:r>
              <a:endParaRPr b="0" i="0" sz="4100" u="none" cap="none" strike="noStrike">
                <a:solidFill>
                  <a:schemeClr val="lt1"/>
                </a:solidFill>
                <a:latin typeface="Calibri"/>
                <a:ea typeface="Calibri"/>
                <a:cs typeface="Calibri"/>
                <a:sym typeface="Calibri"/>
              </a:endParaRPr>
            </a:p>
          </p:txBody>
        </p:sp>
        <p:sp>
          <p:nvSpPr>
            <p:cNvPr id="204" name="Google Shape;204;p4"/>
            <p:cNvSpPr/>
            <p:nvPr/>
          </p:nvSpPr>
          <p:spPr>
            <a:xfrm>
              <a:off x="2041245" y="3387452"/>
              <a:ext cx="1905000" cy="2387635"/>
            </a:xfrm>
            <a:prstGeom prst="rect">
              <a:avLst/>
            </a:prstGeom>
            <a:solidFill>
              <a:srgbClr val="A61111"/>
            </a:solidFill>
            <a:ln cap="flat" cmpd="sng" w="15875">
              <a:solidFill>
                <a:srgbClr val="A6111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5" name="Google Shape;205;p4"/>
            <p:cNvSpPr txBox="1"/>
            <p:nvPr/>
          </p:nvSpPr>
          <p:spPr>
            <a:xfrm>
              <a:off x="2041245" y="4342506"/>
              <a:ext cx="1905000" cy="1432581"/>
            </a:xfrm>
            <a:prstGeom prst="rect">
              <a:avLst/>
            </a:prstGeom>
            <a:noFill/>
            <a:ln>
              <a:noFill/>
            </a:ln>
          </p:spPr>
          <p:txBody>
            <a:bodyPr anchorCtr="0" anchor="t" bIns="330200" lIns="188150" spcFirstLastPara="1" rIns="188150" wrap="square" tIns="0">
              <a:noAutofit/>
            </a:bodyPr>
            <a:lstStyle/>
            <a:p>
              <a:pPr indent="0" lvl="0" marL="0" marR="0" rtl="0" algn="l">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Recognize the signs, symptoms and risk factors of depression and anxiety.</a:t>
              </a:r>
              <a:endParaRPr b="0" i="0" sz="1400" u="none" cap="none" strike="noStrike">
                <a:solidFill>
                  <a:srgbClr val="000000"/>
                </a:solidFill>
                <a:latin typeface="Arial"/>
                <a:ea typeface="Arial"/>
                <a:cs typeface="Arial"/>
                <a:sym typeface="Arial"/>
              </a:endParaRPr>
            </a:p>
          </p:txBody>
        </p:sp>
        <p:sp>
          <p:nvSpPr>
            <p:cNvPr id="206" name="Google Shape;206;p4"/>
            <p:cNvSpPr/>
            <p:nvPr/>
          </p:nvSpPr>
          <p:spPr>
            <a:xfrm>
              <a:off x="1981199" y="3419140"/>
              <a:ext cx="1905000" cy="914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4"/>
            <p:cNvSpPr txBox="1"/>
            <p:nvPr/>
          </p:nvSpPr>
          <p:spPr>
            <a:xfrm>
              <a:off x="1981199" y="3419140"/>
              <a:ext cx="1905000" cy="914400"/>
            </a:xfrm>
            <a:prstGeom prst="rect">
              <a:avLst/>
            </a:prstGeom>
            <a:noFill/>
            <a:ln>
              <a:noFill/>
            </a:ln>
          </p:spPr>
          <p:txBody>
            <a:bodyPr anchorCtr="0" anchor="ctr" bIns="165100" lIns="188150" spcFirstLastPara="1" rIns="188150" wrap="square" tIns="165100">
              <a:noAutofit/>
            </a:bodyPr>
            <a:lstStyle/>
            <a:p>
              <a:pPr indent="0" lvl="0" marL="0" marR="0" rtl="0" algn="l">
                <a:lnSpc>
                  <a:spcPct val="90000"/>
                </a:lnSpc>
                <a:spcBef>
                  <a:spcPts val="0"/>
                </a:spcBef>
                <a:spcAft>
                  <a:spcPts val="0"/>
                </a:spcAft>
                <a:buClr>
                  <a:schemeClr val="lt1"/>
                </a:buClr>
                <a:buSzPts val="4100"/>
                <a:buFont typeface="Calibri"/>
                <a:buNone/>
              </a:pPr>
              <a:r>
                <a:rPr b="0" i="0" lang="en-US" sz="4100" u="none" cap="none" strike="noStrike">
                  <a:solidFill>
                    <a:schemeClr val="lt1"/>
                  </a:solidFill>
                  <a:latin typeface="Calibri"/>
                  <a:ea typeface="Calibri"/>
                  <a:cs typeface="Calibri"/>
                  <a:sym typeface="Calibri"/>
                </a:rPr>
                <a:t>02</a:t>
              </a:r>
              <a:endParaRPr b="0" i="0" sz="4100" u="none" cap="none" strike="noStrike">
                <a:solidFill>
                  <a:schemeClr val="lt1"/>
                </a:solidFill>
                <a:latin typeface="Calibri"/>
                <a:ea typeface="Calibri"/>
                <a:cs typeface="Calibri"/>
                <a:sym typeface="Calibri"/>
              </a:endParaRPr>
            </a:p>
          </p:txBody>
        </p:sp>
        <p:sp>
          <p:nvSpPr>
            <p:cNvPr id="208" name="Google Shape;208;p4"/>
            <p:cNvSpPr/>
            <p:nvPr/>
          </p:nvSpPr>
          <p:spPr>
            <a:xfrm>
              <a:off x="4123258" y="3370512"/>
              <a:ext cx="1905000" cy="2395247"/>
            </a:xfrm>
            <a:prstGeom prst="rect">
              <a:avLst/>
            </a:prstGeom>
            <a:solidFill>
              <a:srgbClr val="B12B2B"/>
            </a:solidFill>
            <a:ln cap="flat" cmpd="sng" w="15875">
              <a:solidFill>
                <a:srgbClr val="B12B2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9" name="Google Shape;209;p4"/>
            <p:cNvSpPr txBox="1"/>
            <p:nvPr/>
          </p:nvSpPr>
          <p:spPr>
            <a:xfrm>
              <a:off x="4123258" y="4328612"/>
              <a:ext cx="1905000" cy="1437148"/>
            </a:xfrm>
            <a:prstGeom prst="rect">
              <a:avLst/>
            </a:prstGeom>
            <a:noFill/>
            <a:ln>
              <a:noFill/>
            </a:ln>
          </p:spPr>
          <p:txBody>
            <a:bodyPr anchorCtr="0" anchor="t" bIns="330200" lIns="188150" spcFirstLastPara="1" rIns="188150" wrap="square" tIns="0">
              <a:noAutofit/>
            </a:bodyPr>
            <a:lstStyle/>
            <a:p>
              <a:pPr indent="0" lvl="0" marL="0" marR="0" rtl="0" algn="l">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With schizophrenia and other psychotic disorders</a:t>
              </a:r>
              <a:endParaRPr b="0" i="0" sz="1400" u="none" cap="none" strike="noStrike">
                <a:solidFill>
                  <a:srgbClr val="000000"/>
                </a:solidFill>
                <a:latin typeface="Arial"/>
                <a:ea typeface="Arial"/>
                <a:cs typeface="Arial"/>
                <a:sym typeface="Arial"/>
              </a:endParaRPr>
            </a:p>
          </p:txBody>
        </p:sp>
        <p:sp>
          <p:nvSpPr>
            <p:cNvPr id="210" name="Google Shape;210;p4"/>
            <p:cNvSpPr/>
            <p:nvPr/>
          </p:nvSpPr>
          <p:spPr>
            <a:xfrm>
              <a:off x="4114780" y="3369116"/>
              <a:ext cx="1905000" cy="914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4"/>
            <p:cNvSpPr txBox="1"/>
            <p:nvPr/>
          </p:nvSpPr>
          <p:spPr>
            <a:xfrm>
              <a:off x="4114780" y="3369116"/>
              <a:ext cx="1905000" cy="914400"/>
            </a:xfrm>
            <a:prstGeom prst="rect">
              <a:avLst/>
            </a:prstGeom>
            <a:noFill/>
            <a:ln>
              <a:noFill/>
            </a:ln>
          </p:spPr>
          <p:txBody>
            <a:bodyPr anchorCtr="0" anchor="ctr" bIns="165100" lIns="188150" spcFirstLastPara="1" rIns="188150" wrap="square" tIns="165100">
              <a:noAutofit/>
            </a:bodyPr>
            <a:lstStyle/>
            <a:p>
              <a:pPr indent="0" lvl="0" marL="0" marR="0" rtl="0" algn="l">
                <a:lnSpc>
                  <a:spcPct val="90000"/>
                </a:lnSpc>
                <a:spcBef>
                  <a:spcPts val="0"/>
                </a:spcBef>
                <a:spcAft>
                  <a:spcPts val="0"/>
                </a:spcAft>
                <a:buClr>
                  <a:schemeClr val="lt1"/>
                </a:buClr>
                <a:buSzPts val="4100"/>
                <a:buFont typeface="Calibri"/>
                <a:buNone/>
              </a:pPr>
              <a:r>
                <a:rPr b="0" i="0" lang="en-US" sz="4100" u="none" cap="none" strike="noStrike">
                  <a:solidFill>
                    <a:schemeClr val="lt1"/>
                  </a:solidFill>
                  <a:latin typeface="Calibri"/>
                  <a:ea typeface="Calibri"/>
                  <a:cs typeface="Calibri"/>
                  <a:sym typeface="Calibri"/>
                </a:rPr>
                <a:t>03</a:t>
              </a:r>
              <a:endParaRPr b="0" i="0" sz="4100" u="none" cap="none" strike="noStrike">
                <a:solidFill>
                  <a:schemeClr val="lt1"/>
                </a:solidFill>
                <a:latin typeface="Calibri"/>
                <a:ea typeface="Calibri"/>
                <a:cs typeface="Calibri"/>
                <a:sym typeface="Calibri"/>
              </a:endParaRPr>
            </a:p>
          </p:txBody>
        </p:sp>
        <p:sp>
          <p:nvSpPr>
            <p:cNvPr id="212" name="Google Shape;212;p4"/>
            <p:cNvSpPr/>
            <p:nvPr/>
          </p:nvSpPr>
          <p:spPr>
            <a:xfrm>
              <a:off x="6244761" y="3387429"/>
              <a:ext cx="1905000" cy="2404529"/>
            </a:xfrm>
            <a:prstGeom prst="rect">
              <a:avLst/>
            </a:prstGeom>
            <a:solidFill>
              <a:srgbClr val="B34C4C"/>
            </a:solidFill>
            <a:ln cap="flat" cmpd="sng" w="15875">
              <a:solidFill>
                <a:srgbClr val="B34C4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3" name="Google Shape;213;p4"/>
            <p:cNvSpPr txBox="1"/>
            <p:nvPr/>
          </p:nvSpPr>
          <p:spPr>
            <a:xfrm>
              <a:off x="6244761" y="4349240"/>
              <a:ext cx="1905000" cy="1442717"/>
            </a:xfrm>
            <a:prstGeom prst="rect">
              <a:avLst/>
            </a:prstGeom>
            <a:noFill/>
            <a:ln>
              <a:noFill/>
            </a:ln>
          </p:spPr>
          <p:txBody>
            <a:bodyPr anchorCtr="0" anchor="t" bIns="330200" lIns="188150" spcFirstLastPara="1" rIns="188150" wrap="square" tIns="0">
              <a:noAutofit/>
            </a:bodyPr>
            <a:lstStyle/>
            <a:p>
              <a:pPr indent="0" lvl="0" marL="0" marR="0" rtl="0" algn="l">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With bipolar disorder</a:t>
              </a:r>
              <a:endParaRPr b="0" i="0" sz="1400" u="none" cap="none" strike="noStrike">
                <a:solidFill>
                  <a:srgbClr val="000000"/>
                </a:solidFill>
                <a:latin typeface="Arial"/>
                <a:ea typeface="Arial"/>
                <a:cs typeface="Arial"/>
                <a:sym typeface="Arial"/>
              </a:endParaRPr>
            </a:p>
          </p:txBody>
        </p:sp>
        <p:sp>
          <p:nvSpPr>
            <p:cNvPr id="214" name="Google Shape;214;p4"/>
            <p:cNvSpPr/>
            <p:nvPr/>
          </p:nvSpPr>
          <p:spPr>
            <a:xfrm>
              <a:off x="6202432" y="3429791"/>
              <a:ext cx="1905000" cy="914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5" name="Google Shape;215;p4"/>
            <p:cNvSpPr txBox="1"/>
            <p:nvPr/>
          </p:nvSpPr>
          <p:spPr>
            <a:xfrm>
              <a:off x="6202432" y="3429791"/>
              <a:ext cx="1905000" cy="914400"/>
            </a:xfrm>
            <a:prstGeom prst="rect">
              <a:avLst/>
            </a:prstGeom>
            <a:noFill/>
            <a:ln>
              <a:noFill/>
            </a:ln>
          </p:spPr>
          <p:txBody>
            <a:bodyPr anchorCtr="0" anchor="ctr" bIns="165100" lIns="188150" spcFirstLastPara="1" rIns="188150" wrap="square" tIns="165100">
              <a:noAutofit/>
            </a:bodyPr>
            <a:lstStyle/>
            <a:p>
              <a:pPr indent="0" lvl="0" marL="0" marR="0" rtl="0" algn="l">
                <a:lnSpc>
                  <a:spcPct val="90000"/>
                </a:lnSpc>
                <a:spcBef>
                  <a:spcPts val="0"/>
                </a:spcBef>
                <a:spcAft>
                  <a:spcPts val="0"/>
                </a:spcAft>
                <a:buClr>
                  <a:schemeClr val="lt1"/>
                </a:buClr>
                <a:buSzPts val="4100"/>
                <a:buFont typeface="Calibri"/>
                <a:buNone/>
              </a:pPr>
              <a:r>
                <a:rPr b="0" i="0" lang="en-US" sz="4100" u="none" cap="none" strike="noStrike">
                  <a:solidFill>
                    <a:schemeClr val="lt1"/>
                  </a:solidFill>
                  <a:latin typeface="Calibri"/>
                  <a:ea typeface="Calibri"/>
                  <a:cs typeface="Calibri"/>
                  <a:sym typeface="Calibri"/>
                </a:rPr>
                <a:t>04</a:t>
              </a:r>
              <a:endParaRPr b="0" i="0" sz="4100" u="none" cap="none" strike="noStrike">
                <a:solidFill>
                  <a:schemeClr val="lt1"/>
                </a:solidFill>
                <a:latin typeface="Calibri"/>
                <a:ea typeface="Calibri"/>
                <a:cs typeface="Calibri"/>
                <a:sym typeface="Calibri"/>
              </a:endParaRPr>
            </a:p>
          </p:txBody>
        </p:sp>
        <p:sp>
          <p:nvSpPr>
            <p:cNvPr id="216" name="Google Shape;216;p4"/>
            <p:cNvSpPr/>
            <p:nvPr/>
          </p:nvSpPr>
          <p:spPr>
            <a:xfrm>
              <a:off x="8314258" y="3370512"/>
              <a:ext cx="1905000" cy="2433584"/>
            </a:xfrm>
            <a:prstGeom prst="rect">
              <a:avLst/>
            </a:prstGeom>
            <a:solidFill>
              <a:srgbClr val="A87C7C"/>
            </a:solidFill>
            <a:ln cap="flat" cmpd="sng" w="15875">
              <a:solidFill>
                <a:srgbClr val="A87C7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7" name="Google Shape;217;p4"/>
            <p:cNvSpPr txBox="1"/>
            <p:nvPr/>
          </p:nvSpPr>
          <p:spPr>
            <a:xfrm>
              <a:off x="8314258" y="4343946"/>
              <a:ext cx="1905000" cy="1460150"/>
            </a:xfrm>
            <a:prstGeom prst="rect">
              <a:avLst/>
            </a:prstGeom>
            <a:noFill/>
            <a:ln>
              <a:noFill/>
            </a:ln>
          </p:spPr>
          <p:txBody>
            <a:bodyPr anchorCtr="0" anchor="t" bIns="330200" lIns="188150" spcFirstLastPara="1" rIns="188150" wrap="square" tIns="0">
              <a:noAutofit/>
            </a:bodyPr>
            <a:lstStyle/>
            <a:p>
              <a:pPr indent="0" lvl="0" marL="0" marR="0" rtl="0" algn="l">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With trauma and post-traumatic stress disorder.</a:t>
              </a:r>
              <a:endParaRPr b="0" i="0" sz="1400" u="none" cap="none" strike="noStrike">
                <a:solidFill>
                  <a:srgbClr val="000000"/>
                </a:solidFill>
                <a:latin typeface="Arial"/>
                <a:ea typeface="Arial"/>
                <a:cs typeface="Arial"/>
                <a:sym typeface="Arial"/>
              </a:endParaRPr>
            </a:p>
          </p:txBody>
        </p:sp>
        <p:sp>
          <p:nvSpPr>
            <p:cNvPr id="218" name="Google Shape;218;p4"/>
            <p:cNvSpPr/>
            <p:nvPr/>
          </p:nvSpPr>
          <p:spPr>
            <a:xfrm>
              <a:off x="8229600" y="3376570"/>
              <a:ext cx="1905000" cy="914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9" name="Google Shape;219;p4"/>
            <p:cNvSpPr txBox="1"/>
            <p:nvPr/>
          </p:nvSpPr>
          <p:spPr>
            <a:xfrm>
              <a:off x="8229600" y="3376570"/>
              <a:ext cx="1905000" cy="914400"/>
            </a:xfrm>
            <a:prstGeom prst="rect">
              <a:avLst/>
            </a:prstGeom>
            <a:noFill/>
            <a:ln>
              <a:noFill/>
            </a:ln>
          </p:spPr>
          <p:txBody>
            <a:bodyPr anchorCtr="0" anchor="ctr" bIns="165100" lIns="188150" spcFirstLastPara="1" rIns="188150" wrap="square" tIns="165100">
              <a:noAutofit/>
            </a:bodyPr>
            <a:lstStyle/>
            <a:p>
              <a:pPr indent="0" lvl="0" marL="0" marR="0" rtl="0" algn="l">
                <a:lnSpc>
                  <a:spcPct val="90000"/>
                </a:lnSpc>
                <a:spcBef>
                  <a:spcPts val="0"/>
                </a:spcBef>
                <a:spcAft>
                  <a:spcPts val="0"/>
                </a:spcAft>
                <a:buClr>
                  <a:schemeClr val="lt1"/>
                </a:buClr>
                <a:buSzPts val="4100"/>
                <a:buFont typeface="Calibri"/>
                <a:buNone/>
              </a:pPr>
              <a:r>
                <a:rPr b="0" i="0" lang="en-US" sz="4100" u="none" cap="none" strike="noStrike">
                  <a:solidFill>
                    <a:schemeClr val="lt1"/>
                  </a:solidFill>
                  <a:latin typeface="Calibri"/>
                  <a:ea typeface="Calibri"/>
                  <a:cs typeface="Calibri"/>
                  <a:sym typeface="Calibri"/>
                </a:rPr>
                <a:t>05</a:t>
              </a:r>
              <a:endParaRPr b="0" i="0" sz="4100" u="none" cap="none" strike="noStrike">
                <a:solidFill>
                  <a:schemeClr val="lt1"/>
                </a:solidFill>
                <a:latin typeface="Calibri"/>
                <a:ea typeface="Calibri"/>
                <a:cs typeface="Calibri"/>
                <a:sym typeface="Calibri"/>
              </a:endParaRPr>
            </a:p>
          </p:txBody>
        </p:sp>
        <p:sp>
          <p:nvSpPr>
            <p:cNvPr id="220" name="Google Shape;220;p4"/>
            <p:cNvSpPr/>
            <p:nvPr/>
          </p:nvSpPr>
          <p:spPr>
            <a:xfrm>
              <a:off x="10287000" y="3368135"/>
              <a:ext cx="1905000" cy="2429469"/>
            </a:xfrm>
            <a:prstGeom prst="rect">
              <a:avLst/>
            </a:prstGeom>
            <a:solidFill>
              <a:srgbClr val="A4A4A4"/>
            </a:solidFill>
            <a:ln cap="flat" cmpd="sng" w="15875">
              <a:solidFill>
                <a:srgbClr val="A4A4A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1" name="Google Shape;221;p4"/>
            <p:cNvSpPr txBox="1"/>
            <p:nvPr/>
          </p:nvSpPr>
          <p:spPr>
            <a:xfrm>
              <a:off x="10287000" y="4339923"/>
              <a:ext cx="1905000" cy="1457681"/>
            </a:xfrm>
            <a:prstGeom prst="rect">
              <a:avLst/>
            </a:prstGeom>
            <a:noFill/>
            <a:ln>
              <a:noFill/>
            </a:ln>
          </p:spPr>
          <p:txBody>
            <a:bodyPr anchorCtr="0" anchor="t" bIns="330200" lIns="188150" spcFirstLastPara="1" rIns="188150" wrap="square" tIns="0">
              <a:noAutofit/>
            </a:bodyPr>
            <a:lstStyle/>
            <a:p>
              <a:pPr indent="0" lvl="0" marL="0" marR="0" rtl="0" algn="l">
                <a:lnSpc>
                  <a:spcPct val="90000"/>
                </a:lnSpc>
                <a:spcBef>
                  <a:spcPts val="0"/>
                </a:spcBef>
                <a:spcAft>
                  <a:spcPts val="0"/>
                </a:spcAft>
                <a:buClr>
                  <a:schemeClr val="lt1"/>
                </a:buClr>
                <a:buSzPts val="1600"/>
                <a:buFont typeface="Calibri"/>
                <a:buNone/>
              </a:pPr>
              <a:r>
                <a:rPr b="0" i="0" lang="en-US" sz="1600" u="none" cap="none" strike="noStrike">
                  <a:solidFill>
                    <a:schemeClr val="lt1"/>
                  </a:solidFill>
                  <a:latin typeface="Calibri"/>
                  <a:ea typeface="Calibri"/>
                  <a:cs typeface="Calibri"/>
                  <a:sym typeface="Calibri"/>
                </a:rPr>
                <a:t>Basic concepts of psychological first aid and how to apply them in mental health ministry</a:t>
              </a:r>
              <a:endParaRPr b="0" i="0" sz="1400" u="none" cap="none" strike="noStrike">
                <a:solidFill>
                  <a:srgbClr val="000000"/>
                </a:solidFill>
                <a:latin typeface="Arial"/>
                <a:ea typeface="Arial"/>
                <a:cs typeface="Arial"/>
                <a:sym typeface="Arial"/>
              </a:endParaRPr>
            </a:p>
          </p:txBody>
        </p:sp>
        <p:sp>
          <p:nvSpPr>
            <p:cNvPr id="222" name="Google Shape;222;p4"/>
            <p:cNvSpPr/>
            <p:nvPr/>
          </p:nvSpPr>
          <p:spPr>
            <a:xfrm>
              <a:off x="10287000" y="3398470"/>
              <a:ext cx="1905000" cy="914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3" name="Google Shape;223;p4"/>
            <p:cNvSpPr txBox="1"/>
            <p:nvPr/>
          </p:nvSpPr>
          <p:spPr>
            <a:xfrm>
              <a:off x="10287000" y="3398470"/>
              <a:ext cx="1905000" cy="914400"/>
            </a:xfrm>
            <a:prstGeom prst="rect">
              <a:avLst/>
            </a:prstGeom>
            <a:noFill/>
            <a:ln>
              <a:noFill/>
            </a:ln>
          </p:spPr>
          <p:txBody>
            <a:bodyPr anchorCtr="0" anchor="ctr" bIns="165100" lIns="188150" spcFirstLastPara="1" rIns="188150" wrap="square" tIns="165100">
              <a:noAutofit/>
            </a:bodyPr>
            <a:lstStyle/>
            <a:p>
              <a:pPr indent="0" lvl="0" marL="0" marR="0" rtl="0" algn="l">
                <a:lnSpc>
                  <a:spcPct val="90000"/>
                </a:lnSpc>
                <a:spcBef>
                  <a:spcPts val="0"/>
                </a:spcBef>
                <a:spcAft>
                  <a:spcPts val="0"/>
                </a:spcAft>
                <a:buClr>
                  <a:schemeClr val="lt1"/>
                </a:buClr>
                <a:buSzPts val="4100"/>
                <a:buFont typeface="Calibri"/>
                <a:buNone/>
              </a:pPr>
              <a:r>
                <a:rPr b="0" i="0" lang="en-US" sz="4100" u="none" cap="none" strike="noStrike">
                  <a:solidFill>
                    <a:schemeClr val="lt1"/>
                  </a:solidFill>
                  <a:latin typeface="Calibri"/>
                  <a:ea typeface="Calibri"/>
                  <a:cs typeface="Calibri"/>
                  <a:sym typeface="Calibri"/>
                </a:rPr>
                <a:t>06</a:t>
              </a:r>
              <a:endParaRPr b="0" i="0" sz="4100" u="none" cap="none" strike="noStrike">
                <a:solidFill>
                  <a:schemeClr val="lt1"/>
                </a:solidFill>
                <a:latin typeface="Calibri"/>
                <a:ea typeface="Calibri"/>
                <a:cs typeface="Calibri"/>
                <a:sym typeface="Calibri"/>
              </a:endParaRPr>
            </a:p>
          </p:txBody>
        </p:sp>
      </p:grpSp>
      <p:sp>
        <p:nvSpPr>
          <p:cNvPr id="224" name="Google Shape;224;p4"/>
          <p:cNvSpPr txBox="1"/>
          <p:nvPr/>
        </p:nvSpPr>
        <p:spPr>
          <a:xfrm>
            <a:off x="1158009" y="623456"/>
            <a:ext cx="3286991" cy="9232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5400"/>
              <a:buFont typeface="Arial"/>
              <a:buNone/>
            </a:pPr>
            <a:r>
              <a:rPr b="0" i="0" lang="en-US" sz="5400" u="none" cap="none" strike="noStrike">
                <a:solidFill>
                  <a:schemeClr val="dk1"/>
                </a:solidFill>
                <a:latin typeface="Calibri"/>
                <a:ea typeface="Calibri"/>
                <a:cs typeface="Calibri"/>
                <a:sym typeface="Calibri"/>
              </a:rPr>
              <a:t>Objectives</a:t>
            </a:r>
            <a:endParaRPr b="0" i="0" sz="1400" u="none" cap="none" strike="noStrike">
              <a:solidFill>
                <a:srgbClr val="000000"/>
              </a:solidFill>
              <a:latin typeface="Arial"/>
              <a:ea typeface="Arial"/>
              <a:cs typeface="Arial"/>
              <a:sym typeface="Arial"/>
            </a:endParaRPr>
          </a:p>
        </p:txBody>
      </p:sp>
      <p:pic>
        <p:nvPicPr>
          <p:cNvPr id="225" name="Google Shape;225;p4"/>
          <p:cNvPicPr preferRelativeResize="0"/>
          <p:nvPr/>
        </p:nvPicPr>
        <p:blipFill rotWithShape="1">
          <a:blip r:embed="rId3">
            <a:alphaModFix/>
          </a:blip>
          <a:srcRect b="0" l="0" r="0" t="0"/>
          <a:stretch/>
        </p:blipFill>
        <p:spPr>
          <a:xfrm>
            <a:off x="11726334" y="6458871"/>
            <a:ext cx="383386" cy="36579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5"/>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2" name="Google Shape;232;p5"/>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233" name="Google Shape;233;p5"/>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234" name="Google Shape;234;p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5" name="Google Shape;235;p5"/>
          <p:cNvSpPr txBox="1"/>
          <p:nvPr>
            <p:ph type="title"/>
          </p:nvPr>
        </p:nvSpPr>
        <p:spPr>
          <a:xfrm>
            <a:off x="965201" y="643467"/>
            <a:ext cx="6255026" cy="5054008"/>
          </a:xfrm>
          <a:prstGeom prst="rect">
            <a:avLst/>
          </a:prstGeom>
          <a:noFill/>
          <a:ln>
            <a:noFill/>
          </a:ln>
        </p:spPr>
        <p:txBody>
          <a:bodyPr anchorCtr="0" anchor="ctr" bIns="45700" lIns="91425" spcFirstLastPara="1" rIns="91425" wrap="square" tIns="45700">
            <a:normAutofit/>
          </a:bodyPr>
          <a:lstStyle/>
          <a:p>
            <a:pPr indent="0" lvl="0" marL="0" rtl="0" algn="r">
              <a:lnSpc>
                <a:spcPct val="85000"/>
              </a:lnSpc>
              <a:spcBef>
                <a:spcPts val="0"/>
              </a:spcBef>
              <a:spcAft>
                <a:spcPts val="0"/>
              </a:spcAft>
              <a:buClr>
                <a:srgbClr val="262626"/>
              </a:buClr>
              <a:buSzPts val="8000"/>
              <a:buFont typeface="Calibri"/>
              <a:buNone/>
            </a:pPr>
            <a:r>
              <a:rPr lang="en-US" sz="8000">
                <a:solidFill>
                  <a:srgbClr val="262626"/>
                </a:solidFill>
              </a:rPr>
              <a:t>Lesson 1</a:t>
            </a:r>
            <a:endParaRPr/>
          </a:p>
        </p:txBody>
      </p:sp>
      <p:sp>
        <p:nvSpPr>
          <p:cNvPr id="236" name="Google Shape;236;p5"/>
          <p:cNvSpPr txBox="1"/>
          <p:nvPr>
            <p:ph idx="1" type="body"/>
          </p:nvPr>
        </p:nvSpPr>
        <p:spPr>
          <a:xfrm>
            <a:off x="7870995" y="643467"/>
            <a:ext cx="3341488" cy="50540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400"/>
              <a:buNone/>
            </a:pPr>
            <a:r>
              <a:rPr lang="en-US" sz="2400" cap="none">
                <a:solidFill>
                  <a:schemeClr val="dk2"/>
                </a:solidFill>
                <a:latin typeface="Calibri"/>
                <a:ea typeface="Calibri"/>
                <a:cs typeface="Calibri"/>
                <a:sym typeface="Calibri"/>
              </a:rPr>
              <a:t>GENERAL CONSIDERATIONS IN MENTAL HEALTH LITERACY</a:t>
            </a:r>
            <a:endParaRPr/>
          </a:p>
        </p:txBody>
      </p:sp>
      <p:cxnSp>
        <p:nvCxnSpPr>
          <p:cNvPr id="237" name="Google Shape;237;p5"/>
          <p:cNvCxnSpPr/>
          <p:nvPr/>
        </p:nvCxnSpPr>
        <p:spPr>
          <a:xfrm>
            <a:off x="7534656" y="1391367"/>
            <a:ext cx="0" cy="3558208"/>
          </a:xfrm>
          <a:prstGeom prst="straightConnector1">
            <a:avLst/>
          </a:prstGeom>
          <a:noFill/>
          <a:ln cap="flat" cmpd="sng" w="12700">
            <a:solidFill>
              <a:schemeClr val="dk2"/>
            </a:solidFill>
            <a:prstDash val="solid"/>
            <a:round/>
            <a:headEnd len="sm" w="sm" type="none"/>
            <a:tailEnd len="sm" w="sm" type="none"/>
          </a:ln>
        </p:spPr>
      </p:cxnSp>
      <p:sp>
        <p:nvSpPr>
          <p:cNvPr id="238" name="Google Shape;238;p5"/>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39" name="Google Shape;239;p5"/>
          <p:cNvSpPr/>
          <p:nvPr/>
        </p:nvSpPr>
        <p:spPr>
          <a:xfrm>
            <a:off x="15" y="6340942"/>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0" name="Google Shape;240;p5"/>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235"/>
                                        </p:tgtEl>
                                        <p:attrNameLst>
                                          <p:attrName>style.visibility</p:attrName>
                                        </p:attrNameLst>
                                      </p:cBhvr>
                                      <p:to>
                                        <p:strVal val="visible"/>
                                      </p:to>
                                    </p:set>
                                    <p:animEffect filter="fade" transition="in">
                                      <p:cBhvr>
                                        <p:cTn dur="40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6"/>
          <p:cNvSpPr/>
          <p:nvPr/>
        </p:nvSpPr>
        <p:spPr>
          <a:xfrm>
            <a:off x="296333" y="1625395"/>
            <a:ext cx="5875867" cy="21166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7" name="Google Shape;247;p6"/>
          <p:cNvSpPr txBox="1"/>
          <p:nvPr>
            <p:ph idx="1" type="body"/>
          </p:nvPr>
        </p:nvSpPr>
        <p:spPr>
          <a:xfrm>
            <a:off x="1080347" y="1515328"/>
            <a:ext cx="4888653" cy="4157338"/>
          </a:xfrm>
          <a:prstGeom prst="rect">
            <a:avLst/>
          </a:prstGeom>
          <a:noFill/>
          <a:ln>
            <a:noFill/>
          </a:ln>
        </p:spPr>
        <p:txBody>
          <a:bodyPr anchorCtr="0" anchor="t" bIns="45700" lIns="0" spcFirstLastPara="1" rIns="0" wrap="square" tIns="45700">
            <a:noAutofit/>
          </a:bodyPr>
          <a:lstStyle/>
          <a:p>
            <a:pPr indent="0" lvl="0" marL="0" rtl="0" algn="l">
              <a:lnSpc>
                <a:spcPct val="90000"/>
              </a:lnSpc>
              <a:spcBef>
                <a:spcPts val="0"/>
              </a:spcBef>
              <a:spcAft>
                <a:spcPts val="0"/>
              </a:spcAft>
              <a:buSzPts val="2400"/>
              <a:buNone/>
            </a:pPr>
            <a:r>
              <a:rPr lang="en-US" sz="2400"/>
              <a:t>We are created as body, mind and spirit. </a:t>
            </a:r>
            <a:endParaRPr/>
          </a:p>
          <a:p>
            <a:pPr indent="0" lvl="0" marL="0" rtl="0" algn="l">
              <a:lnSpc>
                <a:spcPct val="90000"/>
              </a:lnSpc>
              <a:spcBef>
                <a:spcPts val="1400"/>
              </a:spcBef>
              <a:spcAft>
                <a:spcPts val="0"/>
              </a:spcAft>
              <a:buSzPts val="2400"/>
              <a:buNone/>
            </a:pPr>
            <a:r>
              <a:rPr lang="en-US" sz="2400"/>
              <a:t>A supportive parish is essential to support an abundant life.</a:t>
            </a:r>
            <a:endParaRPr/>
          </a:p>
          <a:p>
            <a:pPr indent="0" lvl="0" marL="0" rtl="0" algn="l">
              <a:lnSpc>
                <a:spcPct val="90000"/>
              </a:lnSpc>
              <a:spcBef>
                <a:spcPts val="1400"/>
              </a:spcBef>
              <a:spcAft>
                <a:spcPts val="0"/>
              </a:spcAft>
              <a:buSzPts val="2400"/>
              <a:buNone/>
            </a:pPr>
            <a:r>
              <a:rPr lang="en-US" sz="2400"/>
              <a:t>At the parish level, we offer accompaniment and acceptance of our fellow parishioners who are coping with mental health problems.</a:t>
            </a:r>
            <a:endParaRPr/>
          </a:p>
        </p:txBody>
      </p:sp>
      <p:sp>
        <p:nvSpPr>
          <p:cNvPr id="248" name="Google Shape;248;p6"/>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group of people hugging&#10;&#10;AI-generated content may be incorrect." id="249" name="Google Shape;249;p6"/>
          <p:cNvPicPr preferRelativeResize="0"/>
          <p:nvPr/>
        </p:nvPicPr>
        <p:blipFill rotWithShape="1">
          <a:blip r:embed="rId3">
            <a:alphaModFix/>
          </a:blip>
          <a:srcRect b="0" l="0" r="0" t="0"/>
          <a:stretch/>
        </p:blipFill>
        <p:spPr>
          <a:xfrm>
            <a:off x="6096000" y="1515328"/>
            <a:ext cx="5410815" cy="360721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Ethical considerations</a:t>
            </a:r>
            <a:endParaRPr/>
          </a:p>
        </p:txBody>
      </p:sp>
      <p:sp>
        <p:nvSpPr>
          <p:cNvPr id="256" name="Google Shape;256;p7"/>
          <p:cNvSpPr txBox="1"/>
          <p:nvPr>
            <p:ph idx="1" type="body"/>
          </p:nvPr>
        </p:nvSpPr>
        <p:spPr>
          <a:xfrm>
            <a:off x="1097279" y="1845734"/>
            <a:ext cx="6454987" cy="4023360"/>
          </a:xfrm>
          <a:prstGeom prst="rect">
            <a:avLst/>
          </a:prstGeom>
          <a:noFill/>
          <a:ln>
            <a:noFill/>
          </a:ln>
        </p:spPr>
        <p:txBody>
          <a:bodyPr anchorCtr="0" anchor="t" bIns="45700" lIns="0" spcFirstLastPara="1" rIns="0" wrap="square" tIns="45700">
            <a:normAutofit/>
          </a:bodyPr>
          <a:lstStyle/>
          <a:p>
            <a:pPr indent="-91445" lvl="0" marL="91445" rtl="0" algn="l">
              <a:lnSpc>
                <a:spcPct val="90000"/>
              </a:lnSpc>
              <a:spcBef>
                <a:spcPts val="0"/>
              </a:spcBef>
              <a:spcAft>
                <a:spcPts val="0"/>
              </a:spcAft>
              <a:buSzPts val="2200"/>
              <a:buChar char=" "/>
            </a:pPr>
            <a:r>
              <a:rPr lang="en-US" sz="2200"/>
              <a:t>Anyone who comes forward with a desire to serve on a Mental Health Ministry Team should consider some important legal or ethical issues.</a:t>
            </a:r>
            <a:endParaRPr/>
          </a:p>
          <a:p>
            <a:pPr indent="-91445" lvl="0" marL="91445" rtl="0" algn="l">
              <a:lnSpc>
                <a:spcPct val="90000"/>
              </a:lnSpc>
              <a:spcBef>
                <a:spcPts val="1400"/>
              </a:spcBef>
              <a:spcAft>
                <a:spcPts val="0"/>
              </a:spcAft>
              <a:buSzPts val="2200"/>
              <a:buChar char=" "/>
            </a:pPr>
            <a:r>
              <a:rPr lang="en-US" sz="2200"/>
              <a:t>A diocese and parish should have “Standards of Conduct” or “Ethical Standards” that outline expectations for all clergy, pastoral counselors, volunteers and lay ministers within that diocese.</a:t>
            </a:r>
            <a:endParaRPr/>
          </a:p>
          <a:p>
            <a:pPr indent="-91445" lvl="0" marL="91445" rtl="0" algn="l">
              <a:lnSpc>
                <a:spcPct val="90000"/>
              </a:lnSpc>
              <a:spcBef>
                <a:spcPts val="1400"/>
              </a:spcBef>
              <a:spcAft>
                <a:spcPts val="0"/>
              </a:spcAft>
              <a:buSzPts val="2200"/>
              <a:buChar char=" "/>
            </a:pPr>
            <a:r>
              <a:rPr lang="en-US" sz="2200"/>
              <a:t>Dioceses and parishes should have a clearly defined scope of duty for lay ministers and volunteers.</a:t>
            </a:r>
            <a:endParaRPr/>
          </a:p>
          <a:p>
            <a:pPr indent="0" lvl="0" marL="91445" rtl="0" algn="l">
              <a:lnSpc>
                <a:spcPct val="90000"/>
              </a:lnSpc>
              <a:spcBef>
                <a:spcPts val="1400"/>
              </a:spcBef>
              <a:spcAft>
                <a:spcPts val="0"/>
              </a:spcAft>
              <a:buSzPts val="2000"/>
              <a:buNone/>
            </a:pPr>
            <a:r>
              <a:t/>
            </a:r>
            <a:endParaRPr/>
          </a:p>
        </p:txBody>
      </p:sp>
      <p:pic>
        <p:nvPicPr>
          <p:cNvPr descr="Close up of checklist" id="257" name="Google Shape;257;p7"/>
          <p:cNvPicPr preferRelativeResize="0"/>
          <p:nvPr/>
        </p:nvPicPr>
        <p:blipFill rotWithShape="1">
          <a:blip r:embed="rId3">
            <a:alphaModFix/>
          </a:blip>
          <a:srcRect b="0" l="36681" r="3028" t="0"/>
          <a:stretch/>
        </p:blipFill>
        <p:spPr>
          <a:xfrm>
            <a:off x="8020570" y="1916318"/>
            <a:ext cx="3135109" cy="3471012"/>
          </a:xfrm>
          <a:prstGeom prst="rect">
            <a:avLst/>
          </a:prstGeom>
          <a:noFill/>
          <a:ln>
            <a:noFill/>
          </a:ln>
        </p:spPr>
      </p:pic>
      <p:sp>
        <p:nvSpPr>
          <p:cNvPr id="258" name="Google Shape;258;p7"/>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3" name="Shape 263"/>
        <p:cNvGrpSpPr/>
        <p:nvPr/>
      </p:nvGrpSpPr>
      <p:grpSpPr>
        <a:xfrm>
          <a:off x="0" y="0"/>
          <a:ext cx="0" cy="0"/>
          <a:chOff x="0" y="0"/>
          <a:chExt cx="0" cy="0"/>
        </a:xfrm>
      </p:grpSpPr>
      <p:sp>
        <p:nvSpPr>
          <p:cNvPr id="264" name="Google Shape;264;p8"/>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5" name="Google Shape;265;p8"/>
          <p:cNvSpPr/>
          <p:nvPr/>
        </p:nvSpPr>
        <p:spPr>
          <a:xfrm>
            <a:off x="0" y="6341936"/>
            <a:ext cx="12192001" cy="6599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266" name="Google Shape;266;p8"/>
          <p:cNvCxnSpPr/>
          <p:nvPr/>
        </p:nvCxnSpPr>
        <p:spPr>
          <a:xfrm>
            <a:off x="1193532" y="1737845"/>
            <a:ext cx="9966960" cy="0"/>
          </a:xfrm>
          <a:prstGeom prst="straightConnector1">
            <a:avLst/>
          </a:prstGeom>
          <a:noFill/>
          <a:ln cap="flat" cmpd="sng" w="9525">
            <a:solidFill>
              <a:srgbClr val="7F7F7F"/>
            </a:solidFill>
            <a:prstDash val="solid"/>
            <a:round/>
            <a:headEnd len="sm" w="sm" type="none"/>
            <a:tailEnd len="sm" w="sm" type="none"/>
          </a:ln>
        </p:spPr>
      </p:cxnSp>
      <p:sp>
        <p:nvSpPr>
          <p:cNvPr id="267" name="Google Shape;267;p8"/>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cap="none">
                <a:solidFill>
                  <a:srgbClr val="FFFFFF"/>
                </a:solidFill>
                <a:latin typeface="Calibri"/>
                <a:ea typeface="Calibri"/>
                <a:cs typeface="Calibri"/>
                <a:sym typeface="Calibri"/>
              </a:rPr>
              <a:t>INTERNATIONAL ASSOCIATION OF CATHOLIC MENTAL HEALTH MINISTERS</a:t>
            </a:r>
            <a:endParaRPr/>
          </a:p>
        </p:txBody>
      </p:sp>
      <p:pic>
        <p:nvPicPr>
          <p:cNvPr id="268" name="Google Shape;268;p8"/>
          <p:cNvPicPr preferRelativeResize="0"/>
          <p:nvPr/>
        </p:nvPicPr>
        <p:blipFill rotWithShape="1">
          <a:blip r:embed="rId3">
            <a:alphaModFix/>
          </a:blip>
          <a:srcRect b="0" l="0" r="0" t="0"/>
          <a:stretch/>
        </p:blipFill>
        <p:spPr>
          <a:xfrm>
            <a:off x="11775747" y="6458871"/>
            <a:ext cx="359695" cy="365792"/>
          </a:xfrm>
          <a:prstGeom prst="rect">
            <a:avLst/>
          </a:prstGeom>
          <a:noFill/>
          <a:ln>
            <a:noFill/>
          </a:ln>
        </p:spPr>
      </p:pic>
      <p:grpSp>
        <p:nvGrpSpPr>
          <p:cNvPr id="269" name="Google Shape;269;p8"/>
          <p:cNvGrpSpPr/>
          <p:nvPr/>
        </p:nvGrpSpPr>
        <p:grpSpPr>
          <a:xfrm>
            <a:off x="554006" y="1029866"/>
            <a:ext cx="11083987" cy="4164600"/>
            <a:chOff x="554006" y="1029866"/>
            <a:chExt cx="11083987" cy="4164600"/>
          </a:xfrm>
        </p:grpSpPr>
        <p:sp>
          <p:nvSpPr>
            <p:cNvPr id="270" name="Google Shape;270;p8"/>
            <p:cNvSpPr/>
            <p:nvPr/>
          </p:nvSpPr>
          <p:spPr>
            <a:xfrm>
              <a:off x="1031658" y="1029866"/>
              <a:ext cx="1494195" cy="1494195"/>
            </a:xfrm>
            <a:prstGeom prst="round2DiagRect">
              <a:avLst>
                <a:gd fmla="val 29727" name="adj1"/>
                <a:gd fmla="val 0" name="adj2"/>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8"/>
            <p:cNvSpPr/>
            <p:nvPr/>
          </p:nvSpPr>
          <p:spPr>
            <a:xfrm>
              <a:off x="1350093" y="1348301"/>
              <a:ext cx="857325" cy="857325"/>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2" name="Google Shape;272;p8"/>
            <p:cNvSpPr/>
            <p:nvPr/>
          </p:nvSpPr>
          <p:spPr>
            <a:xfrm>
              <a:off x="554006" y="2989466"/>
              <a:ext cx="2449500" cy="2205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8"/>
            <p:cNvSpPr txBox="1"/>
            <p:nvPr/>
          </p:nvSpPr>
          <p:spPr>
            <a:xfrm>
              <a:off x="554006" y="2989466"/>
              <a:ext cx="2449500" cy="2205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Maintain appropriate ministerial boundaries</a:t>
              </a:r>
              <a:endParaRPr b="0" i="0" sz="1400" u="none" cap="none" strike="noStrike">
                <a:solidFill>
                  <a:srgbClr val="000000"/>
                </a:solidFill>
                <a:latin typeface="Arial"/>
                <a:ea typeface="Arial"/>
                <a:cs typeface="Arial"/>
                <a:sym typeface="Arial"/>
              </a:endParaRPr>
            </a:p>
          </p:txBody>
        </p:sp>
        <p:sp>
          <p:nvSpPr>
            <p:cNvPr id="274" name="Google Shape;274;p8"/>
            <p:cNvSpPr/>
            <p:nvPr/>
          </p:nvSpPr>
          <p:spPr>
            <a:xfrm>
              <a:off x="3909821" y="1029866"/>
              <a:ext cx="1494195" cy="1494195"/>
            </a:xfrm>
            <a:prstGeom prst="round2DiagRect">
              <a:avLst>
                <a:gd fmla="val 29727" name="adj1"/>
                <a:gd fmla="val 0" name="adj2"/>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p8"/>
            <p:cNvSpPr/>
            <p:nvPr/>
          </p:nvSpPr>
          <p:spPr>
            <a:xfrm>
              <a:off x="4228256" y="1348301"/>
              <a:ext cx="857325" cy="857325"/>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p8"/>
            <p:cNvSpPr/>
            <p:nvPr/>
          </p:nvSpPr>
          <p:spPr>
            <a:xfrm>
              <a:off x="3432168" y="2989466"/>
              <a:ext cx="2449500" cy="2205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7" name="Google Shape;277;p8"/>
            <p:cNvSpPr txBox="1"/>
            <p:nvPr/>
          </p:nvSpPr>
          <p:spPr>
            <a:xfrm>
              <a:off x="3432168" y="2989466"/>
              <a:ext cx="2449500" cy="2205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There should be a personal understanding of any moral obligations (or professional ethical and legal obligations) that may apply </a:t>
              </a:r>
              <a:endParaRPr b="0" i="0" sz="1400" u="none" cap="none" strike="noStrike">
                <a:solidFill>
                  <a:srgbClr val="000000"/>
                </a:solidFill>
                <a:latin typeface="Arial"/>
                <a:ea typeface="Arial"/>
                <a:cs typeface="Arial"/>
                <a:sym typeface="Arial"/>
              </a:endParaRPr>
            </a:p>
          </p:txBody>
        </p:sp>
        <p:sp>
          <p:nvSpPr>
            <p:cNvPr id="278" name="Google Shape;278;p8"/>
            <p:cNvSpPr/>
            <p:nvPr/>
          </p:nvSpPr>
          <p:spPr>
            <a:xfrm>
              <a:off x="6787983" y="1029866"/>
              <a:ext cx="1494195" cy="1494195"/>
            </a:xfrm>
            <a:prstGeom prst="round2DiagRect">
              <a:avLst>
                <a:gd fmla="val 29727" name="adj1"/>
                <a:gd fmla="val 0" name="adj2"/>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9" name="Google Shape;279;p8"/>
            <p:cNvSpPr/>
            <p:nvPr/>
          </p:nvSpPr>
          <p:spPr>
            <a:xfrm>
              <a:off x="7106418" y="1348301"/>
              <a:ext cx="857325" cy="857325"/>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0" name="Google Shape;280;p8"/>
            <p:cNvSpPr/>
            <p:nvPr/>
          </p:nvSpPr>
          <p:spPr>
            <a:xfrm>
              <a:off x="6310331" y="2989466"/>
              <a:ext cx="2449500" cy="2205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8"/>
            <p:cNvSpPr txBox="1"/>
            <p:nvPr/>
          </p:nvSpPr>
          <p:spPr>
            <a:xfrm>
              <a:off x="6310331" y="2989466"/>
              <a:ext cx="2449500" cy="2205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It is recommended that health and mental health practitioners involved in mental health ministry serve in roles that support the ministry directly</a:t>
              </a:r>
              <a:endParaRPr b="0" i="0" sz="1400" u="none" cap="none" strike="noStrike">
                <a:solidFill>
                  <a:srgbClr val="000000"/>
                </a:solidFill>
                <a:latin typeface="Arial"/>
                <a:ea typeface="Arial"/>
                <a:cs typeface="Arial"/>
                <a:sym typeface="Arial"/>
              </a:endParaRPr>
            </a:p>
          </p:txBody>
        </p:sp>
        <p:sp>
          <p:nvSpPr>
            <p:cNvPr id="282" name="Google Shape;282;p8"/>
            <p:cNvSpPr/>
            <p:nvPr/>
          </p:nvSpPr>
          <p:spPr>
            <a:xfrm>
              <a:off x="9666146" y="1029866"/>
              <a:ext cx="1494195" cy="1494195"/>
            </a:xfrm>
            <a:prstGeom prst="round2DiagRect">
              <a:avLst>
                <a:gd fmla="val 29727" name="adj1"/>
                <a:gd fmla="val 0" name="adj2"/>
              </a:avLst>
            </a:prstGeom>
            <a:solidFill>
              <a:srgbClr val="FE676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p8"/>
            <p:cNvSpPr/>
            <p:nvPr/>
          </p:nvSpPr>
          <p:spPr>
            <a:xfrm>
              <a:off x="9984581" y="1348301"/>
              <a:ext cx="857325" cy="857325"/>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8"/>
            <p:cNvSpPr/>
            <p:nvPr/>
          </p:nvSpPr>
          <p:spPr>
            <a:xfrm>
              <a:off x="9188493" y="2989466"/>
              <a:ext cx="2449500" cy="2205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8"/>
            <p:cNvSpPr txBox="1"/>
            <p:nvPr/>
          </p:nvSpPr>
          <p:spPr>
            <a:xfrm>
              <a:off x="9188493" y="2989466"/>
              <a:ext cx="2449500" cy="2205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2000"/>
                <a:buFont typeface="Calibri"/>
                <a:buNone/>
              </a:pPr>
              <a:r>
                <a:rPr b="0" i="0" lang="en-US" sz="2000" u="none" cap="none" strike="noStrike">
                  <a:solidFill>
                    <a:schemeClr val="dk1"/>
                  </a:solidFill>
                  <a:latin typeface="Calibri"/>
                  <a:ea typeface="Calibri"/>
                  <a:cs typeface="Calibri"/>
                  <a:sym typeface="Calibri"/>
                </a:rPr>
                <a:t>Mental health professionals should consider the legal and ethical expectations set by their licensing boards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9"/>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Boundaries</a:t>
            </a:r>
            <a:endParaRPr/>
          </a:p>
        </p:txBody>
      </p:sp>
      <p:sp>
        <p:nvSpPr>
          <p:cNvPr id="292" name="Google Shape;292;p9"/>
          <p:cNvSpPr txBox="1"/>
          <p:nvPr>
            <p:ph idx="1" type="body"/>
          </p:nvPr>
        </p:nvSpPr>
        <p:spPr>
          <a:xfrm>
            <a:off x="1097280" y="1913466"/>
            <a:ext cx="6209453" cy="3031067"/>
          </a:xfrm>
          <a:prstGeom prst="rect">
            <a:avLst/>
          </a:prstGeom>
          <a:noFill/>
          <a:ln>
            <a:noFill/>
          </a:ln>
        </p:spPr>
        <p:txBody>
          <a:bodyPr anchorCtr="0" anchor="t" bIns="45700" lIns="0" spcFirstLastPara="1" rIns="0" wrap="square" tIns="45700">
            <a:noAutofit/>
          </a:bodyPr>
          <a:lstStyle/>
          <a:p>
            <a:pPr indent="-146050" lvl="0" marL="91445" rtl="0" algn="l">
              <a:lnSpc>
                <a:spcPct val="90000"/>
              </a:lnSpc>
              <a:spcBef>
                <a:spcPts val="0"/>
              </a:spcBef>
              <a:spcAft>
                <a:spcPts val="0"/>
              </a:spcAft>
              <a:buSzPts val="2300"/>
              <a:buChar char=" "/>
            </a:pPr>
            <a:r>
              <a:rPr lang="en-US" sz="2300"/>
              <a:t>All ministers should be able to manage their emotional reactions and boundaries with any parishioner with whom they may potentially work. </a:t>
            </a:r>
            <a:endParaRPr/>
          </a:p>
          <a:p>
            <a:pPr indent="-146050" lvl="0" marL="91445" rtl="0" algn="l">
              <a:lnSpc>
                <a:spcPct val="90000"/>
              </a:lnSpc>
              <a:spcBef>
                <a:spcPts val="1400"/>
              </a:spcBef>
              <a:spcAft>
                <a:spcPts val="0"/>
              </a:spcAft>
              <a:buSzPts val="2300"/>
              <a:buChar char=" "/>
            </a:pPr>
            <a:r>
              <a:rPr lang="en-US" sz="2300"/>
              <a:t>Setting boundaries can be challenging, especially when working with the mental health issues of minors. </a:t>
            </a:r>
            <a:endParaRPr/>
          </a:p>
          <a:p>
            <a:pPr indent="-146050" lvl="0" marL="91445" rtl="0" algn="l">
              <a:lnSpc>
                <a:spcPct val="90000"/>
              </a:lnSpc>
              <a:spcBef>
                <a:spcPts val="1400"/>
              </a:spcBef>
              <a:spcAft>
                <a:spcPts val="0"/>
              </a:spcAft>
              <a:buSzPts val="2300"/>
              <a:buChar char=" "/>
            </a:pPr>
            <a:r>
              <a:rPr lang="en-US" sz="2300"/>
              <a:t>Diocesan standards of conduct or other processes for orienting volunteers and ministers to work with youth will always guide the boundaries set in ministry, especially when working with minors.</a:t>
            </a:r>
            <a:endParaRPr/>
          </a:p>
        </p:txBody>
      </p:sp>
      <p:sp>
        <p:nvSpPr>
          <p:cNvPr id="293" name="Google Shape;293;p9"/>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sign on a fence&#10;&#10;AI-generated content may be incorrect." id="294" name="Google Shape;294;p9"/>
          <p:cNvPicPr preferRelativeResize="0"/>
          <p:nvPr/>
        </p:nvPicPr>
        <p:blipFill rotWithShape="1">
          <a:blip r:embed="rId3">
            <a:alphaModFix/>
          </a:blip>
          <a:srcRect b="0" l="0" r="0" t="0"/>
          <a:stretch/>
        </p:blipFill>
        <p:spPr>
          <a:xfrm>
            <a:off x="7704667" y="1913466"/>
            <a:ext cx="3451013" cy="36735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descr="A group of people in white robes&#10;&#10;AI-generated content may be incorrect." id="300" name="Google Shape;300;p10"/>
          <p:cNvPicPr preferRelativeResize="0"/>
          <p:nvPr/>
        </p:nvPicPr>
        <p:blipFill rotWithShape="1">
          <a:blip r:embed="rId3">
            <a:alphaModFix/>
          </a:blip>
          <a:srcRect b="0" l="0" r="0" t="0"/>
          <a:stretch/>
        </p:blipFill>
        <p:spPr>
          <a:xfrm>
            <a:off x="1188359" y="3366246"/>
            <a:ext cx="9967321" cy="2603242"/>
          </a:xfrm>
          <a:prstGeom prst="rect">
            <a:avLst/>
          </a:prstGeom>
          <a:noFill/>
          <a:ln>
            <a:noFill/>
          </a:ln>
        </p:spPr>
      </p:pic>
      <p:pic>
        <p:nvPicPr>
          <p:cNvPr descr="A group of people sitting at a round table&#10;&#10;AI-generated content may be incorrect." id="301" name="Google Shape;301;p10"/>
          <p:cNvPicPr preferRelativeResize="0"/>
          <p:nvPr/>
        </p:nvPicPr>
        <p:blipFill rotWithShape="1">
          <a:blip r:embed="rId4">
            <a:alphaModFix/>
          </a:blip>
          <a:srcRect b="0" l="0" r="0" t="0"/>
          <a:stretch/>
        </p:blipFill>
        <p:spPr>
          <a:xfrm>
            <a:off x="7392717" y="3346823"/>
            <a:ext cx="3762963" cy="2642088"/>
          </a:xfrm>
          <a:prstGeom prst="rect">
            <a:avLst/>
          </a:prstGeom>
          <a:noFill/>
          <a:ln>
            <a:noFill/>
          </a:ln>
        </p:spPr>
      </p:pic>
      <p:sp>
        <p:nvSpPr>
          <p:cNvPr id="302" name="Google Shape;302;p10"/>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800"/>
              <a:buFont typeface="Calibri"/>
              <a:buNone/>
            </a:pPr>
            <a:r>
              <a:rPr lang="en-US"/>
              <a:t>Cultural considerations</a:t>
            </a:r>
            <a:endParaRPr/>
          </a:p>
        </p:txBody>
      </p:sp>
      <p:sp>
        <p:nvSpPr>
          <p:cNvPr id="303" name="Google Shape;303;p10"/>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SzPts val="2300"/>
              <a:buNone/>
            </a:pPr>
            <a:r>
              <a:rPr lang="en-US" sz="2300"/>
              <a:t>There are many reactions and various levels of receptivity to mental health issues based on beliefs, values and cultures that vary from person to person, family to family, community to community, and so on.</a:t>
            </a:r>
            <a:endParaRPr/>
          </a:p>
        </p:txBody>
      </p:sp>
      <p:sp>
        <p:nvSpPr>
          <p:cNvPr id="304" name="Google Shape;304;p10"/>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group of people posing for a photo&#10;&#10;AI-generated content may be incorrect." id="305" name="Google Shape;305;p10"/>
          <p:cNvPicPr preferRelativeResize="0"/>
          <p:nvPr/>
        </p:nvPicPr>
        <p:blipFill rotWithShape="1">
          <a:blip r:embed="rId5">
            <a:alphaModFix/>
          </a:blip>
          <a:srcRect b="0" l="0" r="0" t="0"/>
          <a:stretch/>
        </p:blipFill>
        <p:spPr>
          <a:xfrm>
            <a:off x="4318000" y="3366246"/>
            <a:ext cx="3555999" cy="2617162"/>
          </a:xfrm>
          <a:prstGeom prst="rect">
            <a:avLst/>
          </a:prstGeom>
          <a:noFill/>
          <a:ln cap="flat" cmpd="sng" w="47625">
            <a:solidFill>
              <a:schemeClr val="lt1"/>
            </a:solidFill>
            <a:prstDash val="solid"/>
            <a:round/>
            <a:headEnd len="sm" w="sm" type="none"/>
            <a:tailEnd len="sm" w="sm" type="none"/>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1"/>
          <p:cNvSpPr txBox="1"/>
          <p:nvPr>
            <p:ph type="title"/>
          </p:nvPr>
        </p:nvSpPr>
        <p:spPr>
          <a:xfrm>
            <a:off x="947418" y="263527"/>
            <a:ext cx="10358119" cy="1450757"/>
          </a:xfrm>
          <a:prstGeom prst="rect">
            <a:avLst/>
          </a:prstGeom>
          <a:noFill/>
          <a:ln>
            <a:noFill/>
          </a:ln>
        </p:spPr>
        <p:txBody>
          <a:bodyPr anchorCtr="0" anchor="b" bIns="45700" lIns="91425" spcFirstLastPara="1" rIns="91425" wrap="square" tIns="45700">
            <a:noAutofit/>
          </a:bodyPr>
          <a:lstStyle/>
          <a:p>
            <a:pPr indent="0" lvl="0" marL="0" rtl="0" algn="l">
              <a:lnSpc>
                <a:spcPct val="85000"/>
              </a:lnSpc>
              <a:spcBef>
                <a:spcPts val="0"/>
              </a:spcBef>
              <a:spcAft>
                <a:spcPts val="0"/>
              </a:spcAft>
              <a:buClr>
                <a:srgbClr val="3F3F3F"/>
              </a:buClr>
              <a:buSzPts val="5400"/>
              <a:buFont typeface="Calibri"/>
              <a:buNone/>
            </a:pPr>
            <a:r>
              <a:rPr lang="en-US" sz="5400"/>
              <a:t>Lay mental health ministry motivation</a:t>
            </a:r>
            <a:endParaRPr/>
          </a:p>
        </p:txBody>
      </p:sp>
      <p:grpSp>
        <p:nvGrpSpPr>
          <p:cNvPr id="312" name="Google Shape;312;p11"/>
          <p:cNvGrpSpPr/>
          <p:nvPr/>
        </p:nvGrpSpPr>
        <p:grpSpPr>
          <a:xfrm>
            <a:off x="947418" y="1797369"/>
            <a:ext cx="10425854" cy="4431662"/>
            <a:chOff x="0" y="2435"/>
            <a:chExt cx="10425854" cy="4431662"/>
          </a:xfrm>
        </p:grpSpPr>
        <p:sp>
          <p:nvSpPr>
            <p:cNvPr id="313" name="Google Shape;313;p11"/>
            <p:cNvSpPr/>
            <p:nvPr/>
          </p:nvSpPr>
          <p:spPr>
            <a:xfrm>
              <a:off x="0" y="2435"/>
              <a:ext cx="10425854" cy="931932"/>
            </a:xfrm>
            <a:prstGeom prst="roundRect">
              <a:avLst>
                <a:gd fmla="val 10000" name="adj"/>
              </a:avLst>
            </a:prstGeom>
            <a:solidFill>
              <a:srgbClr val="EBCAC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1"/>
            <p:cNvSpPr/>
            <p:nvPr/>
          </p:nvSpPr>
          <p:spPr>
            <a:xfrm>
              <a:off x="281909" y="212120"/>
              <a:ext cx="512562" cy="512562"/>
            </a:xfrm>
            <a:prstGeom prst="rect">
              <a:avLst/>
            </a:prstGeom>
            <a:blipFill rotWithShape="1">
              <a:blip r:embed="rId3">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p11"/>
            <p:cNvSpPr/>
            <p:nvPr/>
          </p:nvSpPr>
          <p:spPr>
            <a:xfrm>
              <a:off x="1076381" y="2435"/>
              <a:ext cx="9349472" cy="93193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p11"/>
            <p:cNvSpPr txBox="1"/>
            <p:nvPr/>
          </p:nvSpPr>
          <p:spPr>
            <a:xfrm>
              <a:off x="1076381" y="2435"/>
              <a:ext cx="9349472" cy="931932"/>
            </a:xfrm>
            <a:prstGeom prst="rect">
              <a:avLst/>
            </a:prstGeom>
            <a:noFill/>
            <a:ln>
              <a:noFill/>
            </a:ln>
          </p:spPr>
          <p:txBody>
            <a:bodyPr anchorCtr="0" anchor="ctr" bIns="98625" lIns="98625" spcFirstLastPara="1" rIns="98625" wrap="square" tIns="98625">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If we are motivated to help to make us feel better about ourselves, or to feel better than others, then we will be of limited help to others and likely to do harm and should not enter lay ministry.</a:t>
              </a:r>
              <a:endParaRPr b="0" i="0" sz="1400" u="none" cap="none" strike="noStrike">
                <a:solidFill>
                  <a:srgbClr val="000000"/>
                </a:solidFill>
                <a:latin typeface="Arial"/>
                <a:ea typeface="Arial"/>
                <a:cs typeface="Arial"/>
                <a:sym typeface="Arial"/>
              </a:endParaRPr>
            </a:p>
          </p:txBody>
        </p:sp>
        <p:sp>
          <p:nvSpPr>
            <p:cNvPr id="317" name="Google Shape;317;p11"/>
            <p:cNvSpPr/>
            <p:nvPr/>
          </p:nvSpPr>
          <p:spPr>
            <a:xfrm>
              <a:off x="0" y="1167350"/>
              <a:ext cx="10425854" cy="931932"/>
            </a:xfrm>
            <a:prstGeom prst="roundRect">
              <a:avLst>
                <a:gd fmla="val 10000" name="adj"/>
              </a:avLst>
            </a:prstGeom>
            <a:solidFill>
              <a:srgbClr val="EBCAC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p11"/>
            <p:cNvSpPr/>
            <p:nvPr/>
          </p:nvSpPr>
          <p:spPr>
            <a:xfrm>
              <a:off x="281909" y="1377035"/>
              <a:ext cx="512562" cy="512562"/>
            </a:xfrm>
            <a:prstGeom prst="rect">
              <a:avLst/>
            </a:prstGeom>
            <a:blipFill rotWithShape="1">
              <a:blip r:embed="rId4">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11"/>
            <p:cNvSpPr/>
            <p:nvPr/>
          </p:nvSpPr>
          <p:spPr>
            <a:xfrm>
              <a:off x="1076381" y="1167350"/>
              <a:ext cx="9349472" cy="93193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0" name="Google Shape;320;p11"/>
            <p:cNvSpPr txBox="1"/>
            <p:nvPr/>
          </p:nvSpPr>
          <p:spPr>
            <a:xfrm>
              <a:off x="1076381" y="1167350"/>
              <a:ext cx="9349472" cy="931932"/>
            </a:xfrm>
            <a:prstGeom prst="rect">
              <a:avLst/>
            </a:prstGeom>
            <a:noFill/>
            <a:ln>
              <a:noFill/>
            </a:ln>
          </p:spPr>
          <p:txBody>
            <a:bodyPr anchorCtr="0" anchor="ctr" bIns="98625" lIns="98625" spcFirstLastPara="1" rIns="98625" wrap="square" tIns="98625">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If we are motivated to help others by our love of God, then we are likely to do good and should proceed to prepare for mental health ministry.</a:t>
              </a:r>
              <a:endParaRPr b="0" i="0" sz="1400" u="none" cap="none" strike="noStrike">
                <a:solidFill>
                  <a:srgbClr val="000000"/>
                </a:solidFill>
                <a:latin typeface="Arial"/>
                <a:ea typeface="Arial"/>
                <a:cs typeface="Arial"/>
                <a:sym typeface="Arial"/>
              </a:endParaRPr>
            </a:p>
          </p:txBody>
        </p:sp>
        <p:sp>
          <p:nvSpPr>
            <p:cNvPr id="321" name="Google Shape;321;p11"/>
            <p:cNvSpPr/>
            <p:nvPr/>
          </p:nvSpPr>
          <p:spPr>
            <a:xfrm>
              <a:off x="0" y="2332265"/>
              <a:ext cx="10425854" cy="931932"/>
            </a:xfrm>
            <a:prstGeom prst="roundRect">
              <a:avLst>
                <a:gd fmla="val 10000" name="adj"/>
              </a:avLst>
            </a:prstGeom>
            <a:solidFill>
              <a:srgbClr val="EBCAC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2" name="Google Shape;322;p11"/>
            <p:cNvSpPr/>
            <p:nvPr/>
          </p:nvSpPr>
          <p:spPr>
            <a:xfrm>
              <a:off x="281909" y="2541950"/>
              <a:ext cx="512562" cy="512562"/>
            </a:xfrm>
            <a:prstGeom prst="rect">
              <a:avLst/>
            </a:prstGeom>
            <a:blipFill rotWithShape="1">
              <a:blip r:embed="rId5">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p11"/>
            <p:cNvSpPr/>
            <p:nvPr/>
          </p:nvSpPr>
          <p:spPr>
            <a:xfrm>
              <a:off x="1076381" y="2332265"/>
              <a:ext cx="9349472" cy="931932"/>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4" name="Google Shape;324;p11"/>
            <p:cNvSpPr txBox="1"/>
            <p:nvPr/>
          </p:nvSpPr>
          <p:spPr>
            <a:xfrm>
              <a:off x="1076381" y="2332265"/>
              <a:ext cx="9349472" cy="931932"/>
            </a:xfrm>
            <a:prstGeom prst="rect">
              <a:avLst/>
            </a:prstGeom>
            <a:noFill/>
            <a:ln>
              <a:noFill/>
            </a:ln>
          </p:spPr>
          <p:txBody>
            <a:bodyPr anchorCtr="0" anchor="ctr" bIns="98625" lIns="98625" spcFirstLastPara="1" rIns="98625" wrap="square" tIns="98625">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Mental health ministers need to care for themselves in order to effectively accompany those seeking the ministry. </a:t>
              </a:r>
              <a:endParaRPr b="0" i="0" sz="1400" u="none" cap="none" strike="noStrike">
                <a:solidFill>
                  <a:srgbClr val="000000"/>
                </a:solidFill>
                <a:latin typeface="Arial"/>
                <a:ea typeface="Arial"/>
                <a:cs typeface="Arial"/>
                <a:sym typeface="Arial"/>
              </a:endParaRPr>
            </a:p>
          </p:txBody>
        </p:sp>
        <p:sp>
          <p:nvSpPr>
            <p:cNvPr id="325" name="Google Shape;325;p11"/>
            <p:cNvSpPr/>
            <p:nvPr/>
          </p:nvSpPr>
          <p:spPr>
            <a:xfrm>
              <a:off x="0" y="3499673"/>
              <a:ext cx="10425854" cy="931932"/>
            </a:xfrm>
            <a:prstGeom prst="roundRect">
              <a:avLst>
                <a:gd fmla="val 10000" name="adj"/>
              </a:avLst>
            </a:prstGeom>
            <a:solidFill>
              <a:srgbClr val="EBCAC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6" name="Google Shape;326;p11"/>
            <p:cNvSpPr/>
            <p:nvPr/>
          </p:nvSpPr>
          <p:spPr>
            <a:xfrm>
              <a:off x="281909" y="3709358"/>
              <a:ext cx="512562" cy="512562"/>
            </a:xfrm>
            <a:prstGeom prst="rect">
              <a:avLst/>
            </a:prstGeom>
            <a:blipFill rotWithShape="1">
              <a:blip r:embed="rId6">
                <a:alphaModFix/>
              </a:blip>
              <a:stretch>
                <a:fillRect b="0" l="0" r="0" t="0"/>
              </a:stretch>
            </a:blipFill>
            <a:ln cap="flat" cmpd="sng" w="158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7" name="Google Shape;327;p11"/>
            <p:cNvSpPr/>
            <p:nvPr/>
          </p:nvSpPr>
          <p:spPr>
            <a:xfrm>
              <a:off x="1076381" y="3497180"/>
              <a:ext cx="9349472" cy="936917"/>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1"/>
            <p:cNvSpPr txBox="1"/>
            <p:nvPr/>
          </p:nvSpPr>
          <p:spPr>
            <a:xfrm>
              <a:off x="1076381" y="3497180"/>
              <a:ext cx="9349472" cy="936917"/>
            </a:xfrm>
            <a:prstGeom prst="rect">
              <a:avLst/>
            </a:prstGeom>
            <a:noFill/>
            <a:ln>
              <a:noFill/>
            </a:ln>
          </p:spPr>
          <p:txBody>
            <a:bodyPr anchorCtr="0" anchor="ctr" bIns="98625" lIns="98625" spcFirstLastPara="1" rIns="98625" wrap="square" tIns="98625">
              <a:noAutofit/>
            </a:bodyPr>
            <a:lstStyle/>
            <a:p>
              <a:pPr indent="0" lvl="0" marL="0" marR="0" rtl="0" algn="l">
                <a:lnSpc>
                  <a:spcPct val="100000"/>
                </a:lnSpc>
                <a:spcBef>
                  <a:spcPts val="0"/>
                </a:spcBef>
                <a:spcAft>
                  <a:spcPts val="0"/>
                </a:spcAft>
                <a:buClr>
                  <a:schemeClr val="dk1"/>
                </a:buClr>
                <a:buSzPts val="1800"/>
                <a:buFont typeface="Calibri"/>
                <a:buNone/>
              </a:pPr>
              <a:r>
                <a:rPr b="0" i="0" lang="en-US" sz="1800" u="none" cap="none" strike="noStrike">
                  <a:solidFill>
                    <a:schemeClr val="dk1"/>
                  </a:solidFill>
                  <a:latin typeface="Calibri"/>
                  <a:ea typeface="Calibri"/>
                  <a:cs typeface="Calibri"/>
                  <a:sym typeface="Calibri"/>
                </a:rPr>
                <a:t>Our self-care includes the basics of nutrition, sleep, recreation (including getting outdoors!), time spent in healthy interpersonal relationships and of course our spiritual practices.</a:t>
              </a:r>
              <a:endParaRPr b="0" i="0" sz="1400" u="none" cap="none" strike="noStrike">
                <a:solidFill>
                  <a:srgbClr val="000000"/>
                </a:solidFill>
                <a:latin typeface="Arial"/>
                <a:ea typeface="Arial"/>
                <a:cs typeface="Arial"/>
                <a:sym typeface="Arial"/>
              </a:endParaRPr>
            </a:p>
          </p:txBody>
        </p:sp>
      </p:grpSp>
      <p:sp>
        <p:nvSpPr>
          <p:cNvPr id="329" name="Google Shape;329;p11"/>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2"/>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Talking person to person</a:t>
            </a:r>
            <a:endParaRPr/>
          </a:p>
        </p:txBody>
      </p:sp>
      <p:sp>
        <p:nvSpPr>
          <p:cNvPr id="336" name="Google Shape;336;p12"/>
          <p:cNvSpPr txBox="1"/>
          <p:nvPr>
            <p:ph idx="1" type="body"/>
          </p:nvPr>
        </p:nvSpPr>
        <p:spPr>
          <a:xfrm>
            <a:off x="1193114" y="1910935"/>
            <a:ext cx="5377019" cy="4022725"/>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SzPts val="2300"/>
              <a:buNone/>
            </a:pPr>
            <a:r>
              <a:rPr lang="en-US" sz="2300"/>
              <a:t>For the person seeking or receiving mental health support it is important for them to feel seen and heard.</a:t>
            </a:r>
            <a:endParaRPr/>
          </a:p>
          <a:p>
            <a:pPr indent="0" lvl="0" marL="0" rtl="0" algn="l">
              <a:lnSpc>
                <a:spcPct val="90000"/>
              </a:lnSpc>
              <a:spcBef>
                <a:spcPts val="1400"/>
              </a:spcBef>
              <a:spcAft>
                <a:spcPts val="0"/>
              </a:spcAft>
              <a:buSzPts val="2300"/>
              <a:buNone/>
            </a:pPr>
            <a:r>
              <a:rPr lang="en-US" sz="2300"/>
              <a:t>There is no one size fits all solution for a person dealing with mental health issues. </a:t>
            </a:r>
            <a:endParaRPr/>
          </a:p>
          <a:p>
            <a:pPr indent="0" lvl="0" marL="0" rtl="0" algn="l">
              <a:lnSpc>
                <a:spcPct val="90000"/>
              </a:lnSpc>
              <a:spcBef>
                <a:spcPts val="1400"/>
              </a:spcBef>
              <a:spcAft>
                <a:spcPts val="0"/>
              </a:spcAft>
              <a:buSzPts val="2300"/>
              <a:buNone/>
            </a:pPr>
            <a:r>
              <a:rPr lang="en-US" sz="2300"/>
              <a:t>Effective communication with the person seeking help is crucial and can help to de-escalate a potential crisis in a safe and respectful way.</a:t>
            </a:r>
            <a:endParaRPr/>
          </a:p>
        </p:txBody>
      </p:sp>
      <p:sp>
        <p:nvSpPr>
          <p:cNvPr id="337" name="Google Shape;337;p12"/>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People talking on couch" id="338" name="Google Shape;338;p12"/>
          <p:cNvPicPr preferRelativeResize="0"/>
          <p:nvPr/>
        </p:nvPicPr>
        <p:blipFill rotWithShape="1">
          <a:blip r:embed="rId3">
            <a:alphaModFix/>
          </a:blip>
          <a:srcRect b="0" l="0" r="0" t="0"/>
          <a:stretch/>
        </p:blipFill>
        <p:spPr>
          <a:xfrm>
            <a:off x="6680200" y="1910935"/>
            <a:ext cx="4475480" cy="303213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3"/>
          <p:cNvSpPr txBox="1"/>
          <p:nvPr>
            <p:ph idx="1" type="body"/>
          </p:nvPr>
        </p:nvSpPr>
        <p:spPr>
          <a:xfrm>
            <a:off x="1097280" y="1845733"/>
            <a:ext cx="8343053" cy="4233333"/>
          </a:xfrm>
          <a:prstGeom prst="rect">
            <a:avLst/>
          </a:prstGeom>
          <a:noFill/>
          <a:ln>
            <a:noFill/>
          </a:ln>
        </p:spPr>
        <p:txBody>
          <a:bodyPr anchorCtr="0" anchor="t" bIns="45700" lIns="0" spcFirstLastPara="1" rIns="0" wrap="square" tIns="45700">
            <a:normAutofit/>
          </a:bodyPr>
          <a:lstStyle/>
          <a:p>
            <a:pPr indent="-146050" lvl="0" marL="91445" rtl="0" algn="l">
              <a:lnSpc>
                <a:spcPct val="90000"/>
              </a:lnSpc>
              <a:spcBef>
                <a:spcPts val="0"/>
              </a:spcBef>
              <a:spcAft>
                <a:spcPts val="0"/>
              </a:spcAft>
              <a:buSzPts val="2300"/>
              <a:buChar char=" "/>
            </a:pPr>
            <a:r>
              <a:rPr lang="en-US" sz="2300"/>
              <a:t>Speak slowly and confidently with a gentle, calm and caring tone. </a:t>
            </a:r>
            <a:endParaRPr/>
          </a:p>
          <a:p>
            <a:pPr indent="-146050" lvl="0" marL="91445" rtl="0" algn="l">
              <a:lnSpc>
                <a:spcPct val="90000"/>
              </a:lnSpc>
              <a:spcBef>
                <a:spcPts val="1400"/>
              </a:spcBef>
              <a:spcAft>
                <a:spcPts val="0"/>
              </a:spcAft>
              <a:buSzPts val="2300"/>
              <a:buChar char=" "/>
            </a:pPr>
            <a:r>
              <a:rPr lang="en-US" sz="2300"/>
              <a:t>Don’t respond in a hostile, disciplinary or challenging manner. </a:t>
            </a:r>
            <a:endParaRPr/>
          </a:p>
          <a:p>
            <a:pPr indent="-146050" lvl="0" marL="91445" rtl="0" algn="l">
              <a:lnSpc>
                <a:spcPct val="90000"/>
              </a:lnSpc>
              <a:spcBef>
                <a:spcPts val="1400"/>
              </a:spcBef>
              <a:spcAft>
                <a:spcPts val="0"/>
              </a:spcAft>
              <a:buSzPts val="2300"/>
              <a:buChar char=" "/>
            </a:pPr>
            <a:r>
              <a:rPr lang="en-US" sz="2300"/>
              <a:t>It is important to remain respectful of the person’s space. </a:t>
            </a:r>
            <a:endParaRPr/>
          </a:p>
          <a:p>
            <a:pPr indent="-146050" lvl="0" marL="91445" rtl="0" algn="l">
              <a:lnSpc>
                <a:spcPct val="90000"/>
              </a:lnSpc>
              <a:spcBef>
                <a:spcPts val="1400"/>
              </a:spcBef>
              <a:spcAft>
                <a:spcPts val="0"/>
              </a:spcAft>
              <a:buSzPts val="2300"/>
              <a:buChar char=" "/>
            </a:pPr>
            <a:r>
              <a:rPr lang="en-US" sz="2300"/>
              <a:t>Try to calm yourself and avoid nervous behavior. </a:t>
            </a:r>
            <a:endParaRPr/>
          </a:p>
          <a:p>
            <a:pPr indent="-146050" lvl="0" marL="91445" rtl="0" algn="l">
              <a:lnSpc>
                <a:spcPct val="90000"/>
              </a:lnSpc>
              <a:spcBef>
                <a:spcPts val="1400"/>
              </a:spcBef>
              <a:spcAft>
                <a:spcPts val="0"/>
              </a:spcAft>
              <a:buSzPts val="2300"/>
              <a:buChar char=" "/>
            </a:pPr>
            <a:r>
              <a:rPr lang="en-US" sz="2300"/>
              <a:t>Consider taking a break from the conversation for a chance to calm down. </a:t>
            </a:r>
            <a:endParaRPr/>
          </a:p>
          <a:p>
            <a:pPr indent="-146050" lvl="0" marL="91445" rtl="0" algn="l">
              <a:lnSpc>
                <a:spcPct val="90000"/>
              </a:lnSpc>
              <a:spcBef>
                <a:spcPts val="1400"/>
              </a:spcBef>
              <a:spcAft>
                <a:spcPts val="0"/>
              </a:spcAft>
              <a:buSzPts val="2300"/>
              <a:buChar char=" "/>
            </a:pPr>
            <a:r>
              <a:rPr lang="en-US" sz="2300"/>
              <a:t>If the situation continues to escalate despite these attempts, consider calling for emergency services.</a:t>
            </a:r>
            <a:endParaRPr/>
          </a:p>
        </p:txBody>
      </p:sp>
      <p:sp>
        <p:nvSpPr>
          <p:cNvPr id="345" name="Google Shape;345;p13"/>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Helpful tips</a:t>
            </a:r>
            <a:endParaRPr/>
          </a:p>
        </p:txBody>
      </p:sp>
      <p:sp>
        <p:nvSpPr>
          <p:cNvPr id="346" name="Google Shape;346;p13"/>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Person with idea with solid fill" id="347" name="Google Shape;347;p13"/>
          <p:cNvPicPr preferRelativeResize="0"/>
          <p:nvPr/>
        </p:nvPicPr>
        <p:blipFill rotWithShape="1">
          <a:blip r:embed="rId3">
            <a:alphaModFix/>
          </a:blip>
          <a:srcRect b="0" l="0" r="0" t="0"/>
          <a:stretch/>
        </p:blipFill>
        <p:spPr>
          <a:xfrm>
            <a:off x="9177867" y="1737361"/>
            <a:ext cx="2217498" cy="22174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1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Suicidality and risk of harm</a:t>
            </a:r>
            <a:endParaRPr/>
          </a:p>
        </p:txBody>
      </p:sp>
      <p:sp>
        <p:nvSpPr>
          <p:cNvPr id="354" name="Google Shape;354;p14"/>
          <p:cNvSpPr txBox="1"/>
          <p:nvPr>
            <p:ph idx="1" type="body"/>
          </p:nvPr>
        </p:nvSpPr>
        <p:spPr>
          <a:xfrm>
            <a:off x="1097279" y="1845734"/>
            <a:ext cx="7708054" cy="4614051"/>
          </a:xfrm>
          <a:prstGeom prst="rect">
            <a:avLst/>
          </a:prstGeom>
          <a:noFill/>
          <a:ln>
            <a:noFill/>
          </a:ln>
        </p:spPr>
        <p:txBody>
          <a:bodyPr anchorCtr="0" anchor="t" bIns="45700" lIns="0" spcFirstLastPara="1" rIns="0" wrap="square" tIns="45700">
            <a:noAutofit/>
          </a:bodyPr>
          <a:lstStyle/>
          <a:p>
            <a:pPr indent="-146050" lvl="0" marL="91445" rtl="0" algn="l">
              <a:lnSpc>
                <a:spcPct val="90000"/>
              </a:lnSpc>
              <a:spcBef>
                <a:spcPts val="0"/>
              </a:spcBef>
              <a:spcAft>
                <a:spcPts val="0"/>
              </a:spcAft>
              <a:buSzPts val="2300"/>
              <a:buChar char=" "/>
            </a:pPr>
            <a:r>
              <a:rPr lang="en-US" sz="2300"/>
              <a:t>Acute distress may include active suicidal behavior and/or threatening behavior. </a:t>
            </a:r>
            <a:endParaRPr/>
          </a:p>
          <a:p>
            <a:pPr indent="-182889" lvl="1" marL="384067" rtl="0" algn="l">
              <a:lnSpc>
                <a:spcPct val="90000"/>
              </a:lnSpc>
              <a:spcBef>
                <a:spcPts val="400"/>
              </a:spcBef>
              <a:spcAft>
                <a:spcPts val="0"/>
              </a:spcAft>
              <a:buSzPts val="2200"/>
              <a:buChar char="◦"/>
            </a:pPr>
            <a:r>
              <a:rPr lang="en-US" sz="2200"/>
              <a:t>Active suicidal behavior refers to the intention and plan for serious self harm. </a:t>
            </a:r>
            <a:endParaRPr/>
          </a:p>
          <a:p>
            <a:pPr indent="-182889" lvl="1" marL="384067" rtl="0" algn="l">
              <a:lnSpc>
                <a:spcPct val="90000"/>
              </a:lnSpc>
              <a:spcBef>
                <a:spcPts val="600"/>
              </a:spcBef>
              <a:spcAft>
                <a:spcPts val="0"/>
              </a:spcAft>
              <a:buSzPts val="2200"/>
              <a:buChar char="◦"/>
            </a:pPr>
            <a:r>
              <a:rPr lang="en-US" sz="2200"/>
              <a:t>Threatening behavior refers to the intention and plan to do harm to others. </a:t>
            </a:r>
            <a:endParaRPr/>
          </a:p>
          <a:p>
            <a:pPr indent="-146050" lvl="0" marL="91445" rtl="0" algn="l">
              <a:lnSpc>
                <a:spcPct val="90000"/>
              </a:lnSpc>
              <a:spcBef>
                <a:spcPts val="1600"/>
              </a:spcBef>
              <a:spcAft>
                <a:spcPts val="0"/>
              </a:spcAft>
              <a:buSzPts val="2300"/>
              <a:buChar char=" "/>
            </a:pPr>
            <a:r>
              <a:rPr lang="en-US" sz="2300"/>
              <a:t>The mental health minister's role in these situations is to try to maintain the safety of themselves, the person in crisis and others that may be in the area (e.g., if the crisis is occurring during a parish event or church service). </a:t>
            </a:r>
            <a:endParaRPr/>
          </a:p>
          <a:p>
            <a:pPr indent="-146050" lvl="0" marL="91445" rtl="0" algn="l">
              <a:lnSpc>
                <a:spcPct val="90000"/>
              </a:lnSpc>
              <a:spcBef>
                <a:spcPts val="1400"/>
              </a:spcBef>
              <a:spcAft>
                <a:spcPts val="0"/>
              </a:spcAft>
              <a:buSzPts val="2300"/>
              <a:buChar char=" "/>
            </a:pPr>
            <a:r>
              <a:rPr lang="en-US" sz="2300"/>
              <a:t>If a person you have engaged with is in an acute state of distress you may need to call emergency services.</a:t>
            </a:r>
            <a:endParaRPr/>
          </a:p>
        </p:txBody>
      </p:sp>
      <p:pic>
        <p:nvPicPr>
          <p:cNvPr descr="Ambulance" id="355" name="Google Shape;355;p14"/>
          <p:cNvPicPr preferRelativeResize="0"/>
          <p:nvPr/>
        </p:nvPicPr>
        <p:blipFill rotWithShape="1">
          <a:blip r:embed="rId3">
            <a:alphaModFix/>
          </a:blip>
          <a:srcRect b="0" l="0" r="0" t="0"/>
          <a:stretch/>
        </p:blipFill>
        <p:spPr>
          <a:xfrm>
            <a:off x="8610082" y="1603070"/>
            <a:ext cx="2782663" cy="2782663"/>
          </a:xfrm>
          <a:prstGeom prst="rect">
            <a:avLst/>
          </a:prstGeom>
          <a:noFill/>
          <a:ln>
            <a:noFill/>
          </a:ln>
        </p:spPr>
      </p:pic>
      <p:sp>
        <p:nvSpPr>
          <p:cNvPr id="356" name="Google Shape;356;p14"/>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5"/>
          <p:cNvSpPr txBox="1"/>
          <p:nvPr>
            <p:ph type="title"/>
          </p:nvPr>
        </p:nvSpPr>
        <p:spPr>
          <a:xfrm>
            <a:off x="1097279" y="286603"/>
            <a:ext cx="10358121"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Call for emergency services if</a:t>
            </a:r>
            <a:endParaRPr/>
          </a:p>
        </p:txBody>
      </p:sp>
      <p:pic>
        <p:nvPicPr>
          <p:cNvPr descr="Hospital First Aid" id="363" name="Google Shape;363;p15"/>
          <p:cNvPicPr preferRelativeResize="0"/>
          <p:nvPr/>
        </p:nvPicPr>
        <p:blipFill rotWithShape="1">
          <a:blip r:embed="rId3">
            <a:alphaModFix/>
          </a:blip>
          <a:srcRect b="0" l="0" r="0" t="0"/>
          <a:stretch/>
        </p:blipFill>
        <p:spPr>
          <a:xfrm>
            <a:off x="1097279" y="1919787"/>
            <a:ext cx="2147147" cy="2147147"/>
          </a:xfrm>
          <a:prstGeom prst="rect">
            <a:avLst/>
          </a:prstGeom>
          <a:noFill/>
          <a:ln>
            <a:noFill/>
          </a:ln>
        </p:spPr>
      </p:pic>
      <p:sp>
        <p:nvSpPr>
          <p:cNvPr id="364" name="Google Shape;364;p15"/>
          <p:cNvSpPr txBox="1"/>
          <p:nvPr>
            <p:ph idx="1" type="body"/>
          </p:nvPr>
        </p:nvSpPr>
        <p:spPr>
          <a:xfrm>
            <a:off x="3323550" y="1919787"/>
            <a:ext cx="7832130" cy="4269346"/>
          </a:xfrm>
          <a:prstGeom prst="rect">
            <a:avLst/>
          </a:prstGeom>
          <a:noFill/>
          <a:ln>
            <a:noFill/>
          </a:ln>
        </p:spPr>
        <p:txBody>
          <a:bodyPr anchorCtr="0" anchor="t" bIns="45700" lIns="0" spcFirstLastPara="1" rIns="0" wrap="square" tIns="45700">
            <a:normAutofit/>
          </a:bodyPr>
          <a:lstStyle/>
          <a:p>
            <a:pPr indent="-182889" lvl="1" marL="384067" rtl="0" algn="l">
              <a:lnSpc>
                <a:spcPct val="90000"/>
              </a:lnSpc>
              <a:spcBef>
                <a:spcPts val="0"/>
              </a:spcBef>
              <a:spcAft>
                <a:spcPts val="0"/>
              </a:spcAft>
              <a:buSzPts val="2300"/>
              <a:buFont typeface="Arial"/>
              <a:buChar char="•"/>
            </a:pPr>
            <a:r>
              <a:rPr lang="en-US" sz="2300"/>
              <a:t>Someone is in immediate danger of hurting themselves or others</a:t>
            </a:r>
            <a:endParaRPr/>
          </a:p>
          <a:p>
            <a:pPr indent="-182889" lvl="1" marL="384067" rtl="0" algn="l">
              <a:lnSpc>
                <a:spcPct val="90000"/>
              </a:lnSpc>
              <a:spcBef>
                <a:spcPts val="600"/>
              </a:spcBef>
              <a:spcAft>
                <a:spcPts val="0"/>
              </a:spcAft>
              <a:buSzPts val="2300"/>
              <a:buFont typeface="Arial"/>
              <a:buChar char="•"/>
            </a:pPr>
            <a:r>
              <a:rPr lang="en-US" sz="2300"/>
              <a:t>They are taking pills or dangerous substances, using a weapon, or threatening harm</a:t>
            </a:r>
            <a:endParaRPr/>
          </a:p>
          <a:p>
            <a:pPr indent="-182889" lvl="1" marL="384067" rtl="0" algn="l">
              <a:lnSpc>
                <a:spcPct val="90000"/>
              </a:lnSpc>
              <a:spcBef>
                <a:spcPts val="600"/>
              </a:spcBef>
              <a:spcAft>
                <a:spcPts val="0"/>
              </a:spcAft>
              <a:buSzPts val="2300"/>
              <a:buFont typeface="Arial"/>
              <a:buChar char="•"/>
            </a:pPr>
            <a:r>
              <a:rPr lang="en-US" sz="2300"/>
              <a:t>They are violent or suicidal</a:t>
            </a:r>
            <a:endParaRPr/>
          </a:p>
          <a:p>
            <a:pPr indent="-182889" lvl="1" marL="384067" rtl="0" algn="l">
              <a:lnSpc>
                <a:spcPct val="90000"/>
              </a:lnSpc>
              <a:spcBef>
                <a:spcPts val="600"/>
              </a:spcBef>
              <a:spcAft>
                <a:spcPts val="0"/>
              </a:spcAft>
              <a:buSzPts val="2300"/>
              <a:buFont typeface="Arial"/>
              <a:buChar char="•"/>
            </a:pPr>
            <a:r>
              <a:rPr lang="en-US" sz="2300"/>
              <a:t>It is not safe to, or you cannot drive yourself or the person to the emergency room</a:t>
            </a:r>
            <a:endParaRPr/>
          </a:p>
          <a:p>
            <a:pPr indent="-146050" lvl="0" marL="91445" rtl="0" algn="l">
              <a:lnSpc>
                <a:spcPct val="90000"/>
              </a:lnSpc>
              <a:spcBef>
                <a:spcPts val="1600"/>
              </a:spcBef>
              <a:spcAft>
                <a:spcPts val="0"/>
              </a:spcAft>
              <a:buSzPts val="2300"/>
              <a:buChar char=" "/>
            </a:pPr>
            <a:r>
              <a:rPr lang="en-US" sz="2300"/>
              <a:t>Inform the emergency service that you are calling because of a mental health emergency </a:t>
            </a:r>
            <a:endParaRPr/>
          </a:p>
          <a:p>
            <a:pPr indent="-146050" lvl="0" marL="91445" rtl="0" algn="l">
              <a:lnSpc>
                <a:spcPct val="90000"/>
              </a:lnSpc>
              <a:spcBef>
                <a:spcPts val="1400"/>
              </a:spcBef>
              <a:spcAft>
                <a:spcPts val="0"/>
              </a:spcAft>
              <a:buSzPts val="2300"/>
              <a:buChar char=" "/>
            </a:pPr>
            <a:r>
              <a:rPr lang="en-US" sz="2300"/>
              <a:t>Keep the person experiencing the emergency in sight, to the degree possible, until emergency services arrive</a:t>
            </a:r>
            <a:endParaRPr/>
          </a:p>
          <a:p>
            <a:pPr indent="0" lvl="0" marL="91445" rtl="0" algn="l">
              <a:lnSpc>
                <a:spcPct val="90000"/>
              </a:lnSpc>
              <a:spcBef>
                <a:spcPts val="1400"/>
              </a:spcBef>
              <a:spcAft>
                <a:spcPts val="0"/>
              </a:spcAft>
              <a:buSzPts val="1700"/>
              <a:buNone/>
            </a:pPr>
            <a:r>
              <a:t/>
            </a:r>
            <a:endParaRPr sz="1700"/>
          </a:p>
        </p:txBody>
      </p:sp>
      <p:sp>
        <p:nvSpPr>
          <p:cNvPr id="365" name="Google Shape;365;p15"/>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1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Lesson 1 Reflection</a:t>
            </a:r>
            <a:endParaRPr/>
          </a:p>
        </p:txBody>
      </p:sp>
      <p:sp>
        <p:nvSpPr>
          <p:cNvPr id="372" name="Google Shape;372;p16"/>
          <p:cNvSpPr txBox="1"/>
          <p:nvPr>
            <p:ph idx="1" type="body"/>
          </p:nvPr>
        </p:nvSpPr>
        <p:spPr>
          <a:xfrm>
            <a:off x="1097280" y="1998134"/>
            <a:ext cx="6454987"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SzPts val="2400"/>
              <a:buFont typeface="Calibri"/>
              <a:buAutoNum type="arabicPeriod"/>
            </a:pPr>
            <a:r>
              <a:rPr lang="en-US" sz="2400"/>
              <a:t>How can lay mental health ministers effectively engage in person-to-person conversations to ensure individuals feel seen and heard in a non-judgmental setting?</a:t>
            </a:r>
            <a:endParaRPr/>
          </a:p>
          <a:p>
            <a:pPr indent="-457200" lvl="0" marL="457200" rtl="0" algn="l">
              <a:lnSpc>
                <a:spcPct val="90000"/>
              </a:lnSpc>
              <a:spcBef>
                <a:spcPts val="1400"/>
              </a:spcBef>
              <a:spcAft>
                <a:spcPts val="0"/>
              </a:spcAft>
              <a:buSzPts val="2400"/>
              <a:buFont typeface="Calibri"/>
              <a:buAutoNum type="arabicPeriod"/>
            </a:pPr>
            <a:r>
              <a:rPr lang="en-US" sz="2400"/>
              <a:t>How can lay mental health ministers effectively set boundaries while managing their emotional reactions, and ensuring the safety and well-being of those they serve?</a:t>
            </a:r>
            <a:endParaRPr/>
          </a:p>
        </p:txBody>
      </p:sp>
      <p:pic>
        <p:nvPicPr>
          <p:cNvPr descr="Meeting" id="373" name="Google Shape;373;p16"/>
          <p:cNvPicPr preferRelativeResize="0"/>
          <p:nvPr/>
        </p:nvPicPr>
        <p:blipFill rotWithShape="1">
          <a:blip r:embed="rId3">
            <a:alphaModFix/>
          </a:blip>
          <a:srcRect b="0" l="0" r="0" t="0"/>
          <a:stretch/>
        </p:blipFill>
        <p:spPr>
          <a:xfrm>
            <a:off x="8020570" y="2084269"/>
            <a:ext cx="3135109" cy="3135109"/>
          </a:xfrm>
          <a:prstGeom prst="rect">
            <a:avLst/>
          </a:prstGeom>
          <a:noFill/>
          <a:ln>
            <a:noFill/>
          </a:ln>
        </p:spPr>
      </p:pic>
      <p:sp>
        <p:nvSpPr>
          <p:cNvPr id="374" name="Google Shape;374;p16"/>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17"/>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1" name="Google Shape;381;p17"/>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382" name="Google Shape;382;p17"/>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383" name="Google Shape;383;p1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4" name="Google Shape;384;p17"/>
          <p:cNvSpPr txBox="1"/>
          <p:nvPr>
            <p:ph type="title"/>
          </p:nvPr>
        </p:nvSpPr>
        <p:spPr>
          <a:xfrm>
            <a:off x="965201" y="643467"/>
            <a:ext cx="6255026" cy="5054008"/>
          </a:xfrm>
          <a:prstGeom prst="rect">
            <a:avLst/>
          </a:prstGeom>
          <a:noFill/>
          <a:ln>
            <a:noFill/>
          </a:ln>
        </p:spPr>
        <p:txBody>
          <a:bodyPr anchorCtr="0" anchor="ctr" bIns="45700" lIns="91425" spcFirstLastPara="1" rIns="91425" wrap="square" tIns="45700">
            <a:normAutofit/>
          </a:bodyPr>
          <a:lstStyle/>
          <a:p>
            <a:pPr indent="0" lvl="0" marL="0" rtl="0" algn="r">
              <a:lnSpc>
                <a:spcPct val="85000"/>
              </a:lnSpc>
              <a:spcBef>
                <a:spcPts val="0"/>
              </a:spcBef>
              <a:spcAft>
                <a:spcPts val="0"/>
              </a:spcAft>
              <a:buClr>
                <a:srgbClr val="262626"/>
              </a:buClr>
              <a:buSzPts val="8000"/>
              <a:buFont typeface="Calibri"/>
              <a:buNone/>
            </a:pPr>
            <a:r>
              <a:rPr b="1" lang="en-US" sz="8000">
                <a:solidFill>
                  <a:srgbClr val="262626"/>
                </a:solidFill>
              </a:rPr>
              <a:t>Lesson 2</a:t>
            </a:r>
            <a:endParaRPr/>
          </a:p>
        </p:txBody>
      </p:sp>
      <p:sp>
        <p:nvSpPr>
          <p:cNvPr id="385" name="Google Shape;385;p17"/>
          <p:cNvSpPr txBox="1"/>
          <p:nvPr>
            <p:ph idx="1" type="body"/>
          </p:nvPr>
        </p:nvSpPr>
        <p:spPr>
          <a:xfrm>
            <a:off x="7870995" y="643467"/>
            <a:ext cx="3341488" cy="50540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400"/>
              <a:buNone/>
            </a:pPr>
            <a:r>
              <a:rPr b="1" lang="en-US" sz="2400" cap="none">
                <a:solidFill>
                  <a:schemeClr val="dk2"/>
                </a:solidFill>
                <a:latin typeface="Calibri"/>
                <a:ea typeface="Calibri"/>
                <a:cs typeface="Calibri"/>
                <a:sym typeface="Calibri"/>
              </a:rPr>
              <a:t>RECOGNIZING THE SIGNS AND SYMPTOMS OF DEPRESSION AND ANXIETY DISORDERS</a:t>
            </a:r>
            <a:endParaRPr/>
          </a:p>
        </p:txBody>
      </p:sp>
      <p:cxnSp>
        <p:nvCxnSpPr>
          <p:cNvPr id="386" name="Google Shape;386;p17"/>
          <p:cNvCxnSpPr/>
          <p:nvPr/>
        </p:nvCxnSpPr>
        <p:spPr>
          <a:xfrm>
            <a:off x="7534656" y="1391367"/>
            <a:ext cx="0" cy="3558208"/>
          </a:xfrm>
          <a:prstGeom prst="straightConnector1">
            <a:avLst/>
          </a:prstGeom>
          <a:noFill/>
          <a:ln cap="flat" cmpd="sng" w="12700">
            <a:solidFill>
              <a:schemeClr val="dk2"/>
            </a:solidFill>
            <a:prstDash val="solid"/>
            <a:round/>
            <a:headEnd len="sm" w="sm" type="none"/>
            <a:tailEnd len="sm" w="sm" type="none"/>
          </a:ln>
        </p:spPr>
      </p:cxnSp>
      <p:sp>
        <p:nvSpPr>
          <p:cNvPr id="387" name="Google Shape;387;p17"/>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8" name="Google Shape;388;p17"/>
          <p:cNvSpPr/>
          <p:nvPr/>
        </p:nvSpPr>
        <p:spPr>
          <a:xfrm>
            <a:off x="15" y="6340942"/>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9" name="Google Shape;389;p17"/>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18"/>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Depression</a:t>
            </a:r>
            <a:endParaRPr/>
          </a:p>
        </p:txBody>
      </p:sp>
      <p:sp>
        <p:nvSpPr>
          <p:cNvPr id="396" name="Google Shape;396;p18"/>
          <p:cNvSpPr txBox="1"/>
          <p:nvPr>
            <p:ph idx="1" type="body"/>
          </p:nvPr>
        </p:nvSpPr>
        <p:spPr>
          <a:xfrm>
            <a:off x="1241215" y="1845734"/>
            <a:ext cx="7005318" cy="4062844"/>
          </a:xfrm>
          <a:prstGeom prst="rect">
            <a:avLst/>
          </a:prstGeom>
          <a:noFill/>
          <a:ln>
            <a:noFill/>
          </a:ln>
        </p:spPr>
        <p:txBody>
          <a:bodyPr anchorCtr="0" anchor="t" bIns="45700" lIns="0" spcFirstLastPara="1" rIns="0" wrap="square" tIns="45700">
            <a:noAutofit/>
          </a:bodyPr>
          <a:lstStyle/>
          <a:p>
            <a:pPr indent="0" lvl="0" marL="0" rtl="0" algn="l">
              <a:lnSpc>
                <a:spcPct val="90000"/>
              </a:lnSpc>
              <a:spcBef>
                <a:spcPts val="0"/>
              </a:spcBef>
              <a:spcAft>
                <a:spcPts val="0"/>
              </a:spcAft>
              <a:buSzPts val="2400"/>
              <a:buNone/>
            </a:pPr>
            <a:r>
              <a:rPr lang="en-US" sz="2400"/>
              <a:t>The American Psychological Association (APA, 2018) defines depression as a negative affective state</a:t>
            </a:r>
            <a:endParaRPr/>
          </a:p>
          <a:p>
            <a:pPr indent="-182889" lvl="1" marL="384067" rtl="0" algn="l">
              <a:lnSpc>
                <a:spcPct val="90000"/>
              </a:lnSpc>
              <a:spcBef>
                <a:spcPts val="400"/>
              </a:spcBef>
              <a:spcAft>
                <a:spcPts val="0"/>
              </a:spcAft>
              <a:buSzPts val="2200"/>
              <a:buChar char="◦"/>
            </a:pPr>
            <a:r>
              <a:rPr lang="en-US" sz="2200"/>
              <a:t>ranging from unhappiness and discontent to an extreme feeling of sadness, pessimism, and despondency, that interferes with daily life. </a:t>
            </a:r>
            <a:endParaRPr/>
          </a:p>
          <a:p>
            <a:pPr indent="0" lvl="0" marL="0" rtl="0" algn="l">
              <a:lnSpc>
                <a:spcPct val="90000"/>
              </a:lnSpc>
              <a:spcBef>
                <a:spcPts val="1600"/>
              </a:spcBef>
              <a:spcAft>
                <a:spcPts val="0"/>
              </a:spcAft>
              <a:buSzPts val="2400"/>
              <a:buNone/>
            </a:pPr>
            <a:r>
              <a:rPr lang="en-US" sz="2400"/>
              <a:t>Depression can include unhappiness, sadness and generally   feeling down. </a:t>
            </a:r>
            <a:endParaRPr/>
          </a:p>
          <a:p>
            <a:pPr indent="0" lvl="0" marL="0" rtl="0" algn="l">
              <a:lnSpc>
                <a:spcPct val="90000"/>
              </a:lnSpc>
              <a:spcBef>
                <a:spcPts val="1400"/>
              </a:spcBef>
              <a:spcAft>
                <a:spcPts val="0"/>
              </a:spcAft>
              <a:buSzPts val="2400"/>
              <a:buNone/>
            </a:pPr>
            <a:r>
              <a:rPr lang="en-US" sz="2400"/>
              <a:t>These feelings are normal from time to time and by themselves do not indicate mental illness. </a:t>
            </a:r>
            <a:endParaRPr/>
          </a:p>
        </p:txBody>
      </p:sp>
      <p:sp>
        <p:nvSpPr>
          <p:cNvPr id="397" name="Google Shape;397;p18"/>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person holding their face in front of a cellphone&#10;&#10;AI-generated content may be incorrect." id="398" name="Google Shape;398;p18"/>
          <p:cNvPicPr preferRelativeResize="0"/>
          <p:nvPr/>
        </p:nvPicPr>
        <p:blipFill rotWithShape="1">
          <a:blip r:embed="rId3">
            <a:alphaModFix/>
          </a:blip>
          <a:srcRect b="0" l="0" r="0" t="0"/>
          <a:stretch/>
        </p:blipFill>
        <p:spPr>
          <a:xfrm>
            <a:off x="8361680" y="1845734"/>
            <a:ext cx="2794000" cy="372533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19"/>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Anxiety</a:t>
            </a:r>
            <a:endParaRPr/>
          </a:p>
        </p:txBody>
      </p:sp>
      <p:sp>
        <p:nvSpPr>
          <p:cNvPr id="405" name="Google Shape;405;p19"/>
          <p:cNvSpPr txBox="1"/>
          <p:nvPr>
            <p:ph idx="1" type="body"/>
          </p:nvPr>
        </p:nvSpPr>
        <p:spPr>
          <a:xfrm>
            <a:off x="1097280" y="1845734"/>
            <a:ext cx="6023187" cy="4402666"/>
          </a:xfrm>
          <a:prstGeom prst="rect">
            <a:avLst/>
          </a:prstGeom>
          <a:noFill/>
          <a:ln>
            <a:noFill/>
          </a:ln>
        </p:spPr>
        <p:txBody>
          <a:bodyPr anchorCtr="0" anchor="t" bIns="45700" lIns="0" spcFirstLastPara="1" rIns="0" wrap="square" tIns="45700">
            <a:normAutofit/>
          </a:bodyPr>
          <a:lstStyle/>
          <a:p>
            <a:pPr indent="-146050" lvl="0" marL="91445" rtl="0" algn="l">
              <a:lnSpc>
                <a:spcPct val="90000"/>
              </a:lnSpc>
              <a:spcBef>
                <a:spcPts val="0"/>
              </a:spcBef>
              <a:spcAft>
                <a:spcPts val="0"/>
              </a:spcAft>
              <a:buSzPts val="2300"/>
              <a:buChar char=" "/>
            </a:pPr>
            <a:r>
              <a:rPr lang="en-US" sz="2300"/>
              <a:t>The APA defines anxiety as an emotion characterized by apprehension and somatic symptoms of tension in which an individual anticipates impending danger, catastrophe, or misfortune.</a:t>
            </a:r>
            <a:endParaRPr/>
          </a:p>
          <a:p>
            <a:pPr indent="-146050" lvl="0" marL="91445" rtl="0" algn="l">
              <a:lnSpc>
                <a:spcPct val="90000"/>
              </a:lnSpc>
              <a:spcBef>
                <a:spcPts val="1400"/>
              </a:spcBef>
              <a:spcAft>
                <a:spcPts val="0"/>
              </a:spcAft>
              <a:buSzPts val="2300"/>
              <a:buChar char=" "/>
            </a:pPr>
            <a:r>
              <a:rPr lang="en-US" sz="2300"/>
              <a:t>Anxiety is characterized by fear of something very bad happening. Some describe it as a feeling of impending doom. </a:t>
            </a:r>
            <a:endParaRPr/>
          </a:p>
          <a:p>
            <a:pPr indent="-146050" lvl="0" marL="91445" rtl="0" algn="l">
              <a:lnSpc>
                <a:spcPct val="90000"/>
              </a:lnSpc>
              <a:spcBef>
                <a:spcPts val="1400"/>
              </a:spcBef>
              <a:spcAft>
                <a:spcPts val="0"/>
              </a:spcAft>
              <a:buSzPts val="2300"/>
              <a:buChar char=" "/>
            </a:pPr>
            <a:r>
              <a:rPr lang="en-US" sz="2300"/>
              <a:t>As with depression, feeling anxious from time to time is a normal part of being human, and may be helpful. </a:t>
            </a:r>
            <a:endParaRPr/>
          </a:p>
        </p:txBody>
      </p:sp>
      <p:sp>
        <p:nvSpPr>
          <p:cNvPr id="406" name="Google Shape;406;p19"/>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person holding her head&#10;&#10;AI-generated content may be incorrect." id="407" name="Google Shape;407;p19"/>
          <p:cNvPicPr preferRelativeResize="0"/>
          <p:nvPr/>
        </p:nvPicPr>
        <p:blipFill rotWithShape="1">
          <a:blip r:embed="rId3">
            <a:alphaModFix/>
          </a:blip>
          <a:srcRect b="0" l="0" r="0" t="0"/>
          <a:stretch/>
        </p:blipFill>
        <p:spPr>
          <a:xfrm>
            <a:off x="7120467" y="2118182"/>
            <a:ext cx="4230672" cy="282394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58"/>
          <p:cNvSpPr txBox="1"/>
          <p:nvPr/>
        </p:nvSpPr>
        <p:spPr>
          <a:xfrm>
            <a:off x="639233" y="975472"/>
            <a:ext cx="10913534" cy="55707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1" lang="en-US" sz="2400" u="none" cap="none" strike="noStrike">
                <a:solidFill>
                  <a:srgbClr val="000000"/>
                </a:solidFill>
                <a:latin typeface="Calibri"/>
                <a:ea typeface="Calibri"/>
                <a:cs typeface="Calibri"/>
                <a:sym typeface="Calibri"/>
              </a:rPr>
              <a:t>SETTING: </a:t>
            </a:r>
            <a:r>
              <a:rPr b="0" i="1" lang="en-US" sz="2400" u="none" cap="none" strike="noStrike">
                <a:solidFill>
                  <a:srgbClr val="000000"/>
                </a:solidFill>
                <a:latin typeface="Calibri"/>
                <a:ea typeface="Calibri"/>
                <a:cs typeface="Calibri"/>
                <a:sym typeface="Calibri"/>
              </a:rPr>
              <a:t>Parish hall after a Sunday morning meeting. A few people linger with coffee. PAUL, a man in his late 30s, sits alone at a corner table. His coffee is untouched. He's watching the room but not engaging — present in body, absent in spirit. SAM, his friend, has been watching him from across the room. He refills his own coffee and makes his way over.</a:t>
            </a:r>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SAM: Hey. Mind if I sit?</a:t>
            </a:r>
            <a:endParaRPr/>
          </a:p>
          <a:p>
            <a:pPr indent="0" lvl="0" marL="0" marR="0" rtl="0" algn="l">
              <a:lnSpc>
                <a:spcPct val="100000"/>
              </a:lnSpc>
              <a:spcBef>
                <a:spcPts val="40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PAUL: Go ahead. </a:t>
            </a:r>
            <a:r>
              <a:rPr b="0" i="1" lang="en-US" sz="2400" u="none" cap="none" strike="noStrike">
                <a:solidFill>
                  <a:srgbClr val="000000"/>
                </a:solidFill>
                <a:latin typeface="Calibri"/>
                <a:ea typeface="Calibri"/>
                <a:cs typeface="Calibri"/>
                <a:sym typeface="Calibri"/>
              </a:rPr>
              <a:t>(Sam sits. Doesn't rush to fill the silence. Takes a sip of coffee.)</a:t>
            </a:r>
            <a:endParaRPr/>
          </a:p>
          <a:p>
            <a:pPr indent="0" lvl="0" marL="0" marR="0" rtl="0" algn="l">
              <a:lnSpc>
                <a:spcPct val="100000"/>
              </a:lnSpc>
              <a:spcBef>
                <a:spcPts val="40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SAM: You've been quieter lately. I've noticed it a few weeks now. Not just today.</a:t>
            </a:r>
            <a:endParaRPr/>
          </a:p>
          <a:p>
            <a:pPr indent="0" lvl="0" marL="0" marR="0" rtl="0" algn="l">
              <a:lnSpc>
                <a:spcPct val="100000"/>
              </a:lnSpc>
              <a:spcBef>
                <a:spcPts val="40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PAUL: I'm fine. Just tired.</a:t>
            </a:r>
            <a:endParaRPr/>
          </a:p>
          <a:p>
            <a:pPr indent="0" lvl="0" marL="0" marR="0" rtl="0" algn="l">
              <a:lnSpc>
                <a:spcPct val="100000"/>
              </a:lnSpc>
              <a:spcBef>
                <a:spcPts val="40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SAM: Yeah? </a:t>
            </a:r>
            <a:endParaRPr b="0" i="1" sz="2400" u="none" cap="none" strike="noStrike">
              <a:solidFill>
                <a:srgbClr val="000000"/>
              </a:solidFill>
              <a:latin typeface="Calibri"/>
              <a:ea typeface="Calibri"/>
              <a:cs typeface="Calibri"/>
              <a:sym typeface="Calibri"/>
            </a:endParaRPr>
          </a:p>
          <a:p>
            <a:pPr indent="0" lvl="0" marL="0" marR="0" rtl="0" algn="l">
              <a:lnSpc>
                <a:spcPct val="100000"/>
              </a:lnSpc>
              <a:spcBef>
                <a:spcPts val="40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PAUL: I don't know. Everything just feels... heavy. Like it takes a lot of effort just to get here today.</a:t>
            </a:r>
            <a:endParaRPr/>
          </a:p>
          <a:p>
            <a:pPr indent="0" lvl="0" marL="0" marR="0" rtl="0" algn="l">
              <a:lnSpc>
                <a:spcPct val="100000"/>
              </a:lnSpc>
              <a:spcBef>
                <a:spcPts val="400"/>
              </a:spcBef>
              <a:spcAft>
                <a:spcPts val="0"/>
              </a:spcAft>
              <a:buClr>
                <a:srgbClr val="000000"/>
              </a:buClr>
              <a:buSzPts val="2400"/>
              <a:buFont typeface="Arial"/>
              <a:buNone/>
            </a:pPr>
            <a:r>
              <a:rPr b="0" i="0" lang="en-US" sz="2400" u="none" cap="none" strike="noStrike">
                <a:solidFill>
                  <a:srgbClr val="000000"/>
                </a:solidFill>
                <a:latin typeface="Calibri"/>
                <a:ea typeface="Calibri"/>
                <a:cs typeface="Calibri"/>
                <a:sym typeface="Calibri"/>
              </a:rPr>
              <a:t>SAM: How long has it felt that way?</a:t>
            </a:r>
            <a:endParaRPr/>
          </a:p>
        </p:txBody>
      </p:sp>
      <p:cxnSp>
        <p:nvCxnSpPr>
          <p:cNvPr id="414" name="Google Shape;414;p58"/>
          <p:cNvCxnSpPr/>
          <p:nvPr/>
        </p:nvCxnSpPr>
        <p:spPr>
          <a:xfrm>
            <a:off x="917711" y="796769"/>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415" name="Google Shape;415;p58"/>
          <p:cNvSpPr txBox="1"/>
          <p:nvPr/>
        </p:nvSpPr>
        <p:spPr>
          <a:xfrm>
            <a:off x="2225018" y="82233"/>
            <a:ext cx="644439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2 vignette - Paul and Sam</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59"/>
          <p:cNvSpPr txBox="1"/>
          <p:nvPr/>
        </p:nvSpPr>
        <p:spPr>
          <a:xfrm>
            <a:off x="917711" y="1126547"/>
            <a:ext cx="10622356" cy="45140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400" u="none" cap="none" strike="noStrike">
                <a:solidFill>
                  <a:srgbClr val="000000"/>
                </a:solidFill>
                <a:latin typeface="Calibri"/>
                <a:ea typeface="Calibri"/>
                <a:cs typeface="Calibri"/>
                <a:sym typeface="Calibri"/>
              </a:rPr>
              <a:t>PAUL: A while. A few months maybe. I kept thinking it would pass.</a:t>
            </a:r>
            <a:endParaRPr/>
          </a:p>
          <a:p>
            <a:pPr indent="0" lvl="0" marL="0" marR="0" rtl="0" algn="l">
              <a:lnSpc>
                <a:spcPct val="100000"/>
              </a:lnSpc>
              <a:spcBef>
                <a:spcPts val="400"/>
              </a:spcBef>
              <a:spcAft>
                <a:spcPts val="0"/>
              </a:spcAft>
              <a:buNone/>
            </a:pPr>
            <a:r>
              <a:rPr b="0" i="0" lang="en-US" sz="2400" u="none" cap="none" strike="noStrike">
                <a:solidFill>
                  <a:srgbClr val="000000"/>
                </a:solidFill>
                <a:latin typeface="Calibri"/>
                <a:ea typeface="Calibri"/>
                <a:cs typeface="Calibri"/>
                <a:sym typeface="Calibri"/>
              </a:rPr>
              <a:t>SAM: Has it?</a:t>
            </a:r>
            <a:endParaRPr/>
          </a:p>
          <a:p>
            <a:pPr indent="0" lvl="0" marL="0" marR="0" rtl="0" algn="l">
              <a:lnSpc>
                <a:spcPct val="100000"/>
              </a:lnSpc>
              <a:spcBef>
                <a:spcPts val="400"/>
              </a:spcBef>
              <a:spcAft>
                <a:spcPts val="0"/>
              </a:spcAft>
              <a:buNone/>
            </a:pPr>
            <a:r>
              <a:rPr b="0" i="0" lang="en-US" sz="2400" u="none" cap="none" strike="noStrike">
                <a:solidFill>
                  <a:srgbClr val="000000"/>
                </a:solidFill>
                <a:latin typeface="Calibri"/>
                <a:ea typeface="Calibri"/>
                <a:cs typeface="Calibri"/>
                <a:sym typeface="Calibri"/>
              </a:rPr>
              <a:t>PAUL: No.</a:t>
            </a:r>
            <a:endParaRPr/>
          </a:p>
          <a:p>
            <a:pPr indent="0" lvl="0" marL="0" marR="0" rtl="0" algn="l">
              <a:lnSpc>
                <a:spcPct val="100000"/>
              </a:lnSpc>
              <a:spcBef>
                <a:spcPts val="400"/>
              </a:spcBef>
              <a:spcAft>
                <a:spcPts val="0"/>
              </a:spcAft>
              <a:buNone/>
            </a:pPr>
            <a:r>
              <a:rPr b="0" i="0" lang="en-US" sz="2400" u="none" cap="none" strike="noStrike">
                <a:solidFill>
                  <a:srgbClr val="000000"/>
                </a:solidFill>
                <a:latin typeface="Calibri"/>
                <a:ea typeface="Calibri"/>
                <a:cs typeface="Calibri"/>
                <a:sym typeface="Calibri"/>
              </a:rPr>
              <a:t>SAM: I'm glad you said that. I wasn't sure if I should say anything. But I'm glad I did.</a:t>
            </a:r>
            <a:endParaRPr/>
          </a:p>
          <a:p>
            <a:pPr indent="0" lvl="0" marL="0" marR="0" rtl="0" algn="l">
              <a:lnSpc>
                <a:spcPct val="100000"/>
              </a:lnSpc>
              <a:spcBef>
                <a:spcPts val="400"/>
              </a:spcBef>
              <a:spcAft>
                <a:spcPts val="0"/>
              </a:spcAft>
              <a:buNone/>
            </a:pPr>
            <a:r>
              <a:rPr b="0" i="0" lang="en-US" sz="2400" u="none" cap="none" strike="noStrike">
                <a:solidFill>
                  <a:srgbClr val="000000"/>
                </a:solidFill>
                <a:latin typeface="Calibri"/>
                <a:ea typeface="Calibri"/>
                <a:cs typeface="Calibri"/>
                <a:sym typeface="Calibri"/>
              </a:rPr>
              <a:t>PAUL: I'm not really ready to talk about it. Not right now.</a:t>
            </a:r>
            <a:endParaRPr/>
          </a:p>
          <a:p>
            <a:pPr indent="0" lvl="0" marL="0" marR="0" rtl="0" algn="l">
              <a:lnSpc>
                <a:spcPct val="100000"/>
              </a:lnSpc>
              <a:spcBef>
                <a:spcPts val="400"/>
              </a:spcBef>
              <a:spcAft>
                <a:spcPts val="0"/>
              </a:spcAft>
              <a:buNone/>
            </a:pPr>
            <a:r>
              <a:rPr b="0" i="0" lang="en-US" sz="2400" u="none" cap="none" strike="noStrike">
                <a:solidFill>
                  <a:srgbClr val="000000"/>
                </a:solidFill>
                <a:latin typeface="Calibri"/>
                <a:ea typeface="Calibri"/>
                <a:cs typeface="Calibri"/>
                <a:sym typeface="Calibri"/>
              </a:rPr>
              <a:t>SAM: That's okay. I'm not going anywhere. (pause) And whenever you are — I'm here. And if it would help; there are people who know more about this kind of thing than I do. I can help you find someone, if you want.</a:t>
            </a:r>
            <a:endParaRPr/>
          </a:p>
          <a:p>
            <a:pPr indent="0" lvl="0" marL="0" marR="0" rtl="0" algn="l">
              <a:lnSpc>
                <a:spcPct val="100000"/>
              </a:lnSpc>
              <a:spcBef>
                <a:spcPts val="400"/>
              </a:spcBef>
              <a:spcAft>
                <a:spcPts val="0"/>
              </a:spcAft>
              <a:buNone/>
            </a:pPr>
            <a:r>
              <a:rPr b="0" i="0" lang="en-US" sz="2400" u="none" cap="none" strike="noStrike">
                <a:solidFill>
                  <a:srgbClr val="000000"/>
                </a:solidFill>
                <a:latin typeface="Calibri"/>
                <a:ea typeface="Calibri"/>
                <a:cs typeface="Calibri"/>
                <a:sym typeface="Calibri"/>
              </a:rPr>
              <a:t>PAUL: Maybe. Thanks for... I don't know. Thanks for noticing.</a:t>
            </a:r>
            <a:endParaRPr/>
          </a:p>
          <a:p>
            <a:pPr indent="0" lvl="0" marL="0" marR="0" rtl="0" algn="l">
              <a:lnSpc>
                <a:spcPct val="100000"/>
              </a:lnSpc>
              <a:spcBef>
                <a:spcPts val="400"/>
              </a:spcBef>
              <a:spcAft>
                <a:spcPts val="0"/>
              </a:spcAft>
              <a:buNone/>
            </a:pPr>
            <a:r>
              <a:rPr b="0" i="1" lang="en-US" sz="2400" u="none" cap="none" strike="noStrike">
                <a:solidFill>
                  <a:srgbClr val="000000"/>
                </a:solidFill>
                <a:latin typeface="Calibri"/>
                <a:ea typeface="Calibri"/>
                <a:cs typeface="Calibri"/>
                <a:sym typeface="Calibri"/>
              </a:rPr>
              <a:t>(Sam nods. Stays seated. They sit together in silence for a moment — not uncomfortable. Just two people, present with each other. </a:t>
            </a:r>
            <a:endParaRPr/>
          </a:p>
        </p:txBody>
      </p:sp>
      <p:cxnSp>
        <p:nvCxnSpPr>
          <p:cNvPr id="421" name="Google Shape;421;p59"/>
          <p:cNvCxnSpPr/>
          <p:nvPr/>
        </p:nvCxnSpPr>
        <p:spPr>
          <a:xfrm>
            <a:off x="917711" y="796769"/>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422" name="Google Shape;422;p59"/>
          <p:cNvSpPr txBox="1"/>
          <p:nvPr/>
        </p:nvSpPr>
        <p:spPr>
          <a:xfrm>
            <a:off x="2225018" y="82233"/>
            <a:ext cx="781175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600" u="none" cap="none" strike="noStrike">
                <a:solidFill>
                  <a:srgbClr val="000000"/>
                </a:solidFill>
                <a:latin typeface="Calibri"/>
                <a:ea typeface="Calibri"/>
                <a:cs typeface="Calibri"/>
                <a:sym typeface="Calibri"/>
              </a:rPr>
              <a:t>Lesson 2 vignette (cont.) - Paul and Sam</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Lesson 2 Reflection</a:t>
            </a:r>
            <a:endParaRPr/>
          </a:p>
        </p:txBody>
      </p:sp>
      <p:sp>
        <p:nvSpPr>
          <p:cNvPr id="429" name="Google Shape;429;p21"/>
          <p:cNvSpPr txBox="1"/>
          <p:nvPr>
            <p:ph idx="1" type="body"/>
          </p:nvPr>
        </p:nvSpPr>
        <p:spPr>
          <a:xfrm>
            <a:off x="1097279" y="1845734"/>
            <a:ext cx="6454987"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SzPts val="2400"/>
              <a:buFont typeface="Calibri"/>
              <a:buAutoNum type="arabicPeriod"/>
            </a:pPr>
            <a:r>
              <a:rPr lang="en-US" sz="2400"/>
              <a:t>How might you respond to a parishioner who shares concerns about anxiety that is interfering with their everyday life?</a:t>
            </a:r>
            <a:endParaRPr/>
          </a:p>
          <a:p>
            <a:pPr indent="-457200" lvl="0" marL="457200" rtl="0" algn="l">
              <a:lnSpc>
                <a:spcPct val="90000"/>
              </a:lnSpc>
              <a:spcBef>
                <a:spcPts val="1400"/>
              </a:spcBef>
              <a:spcAft>
                <a:spcPts val="0"/>
              </a:spcAft>
              <a:buSzPts val="2400"/>
              <a:buFont typeface="Calibri"/>
              <a:buAutoNum type="arabicPeriod"/>
            </a:pPr>
            <a:r>
              <a:rPr lang="en-US" sz="2400"/>
              <a:t>How might Sam's approach to offering reassurance and resources without pressuring Paul to talk immediately contribute to a supportive environment for someone struggling with mental health issues?</a:t>
            </a:r>
            <a:endParaRPr/>
          </a:p>
        </p:txBody>
      </p:sp>
      <p:pic>
        <p:nvPicPr>
          <p:cNvPr descr="A group of people in a circle&#10;&#10;AI-generated content may be incorrect." id="430" name="Google Shape;430;p21"/>
          <p:cNvPicPr preferRelativeResize="0"/>
          <p:nvPr/>
        </p:nvPicPr>
        <p:blipFill rotWithShape="1">
          <a:blip r:embed="rId3">
            <a:alphaModFix/>
          </a:blip>
          <a:srcRect b="0" l="0" r="0" t="0"/>
          <a:stretch/>
        </p:blipFill>
        <p:spPr>
          <a:xfrm>
            <a:off x="8020570" y="2084269"/>
            <a:ext cx="3135109" cy="3135109"/>
          </a:xfrm>
          <a:prstGeom prst="rect">
            <a:avLst/>
          </a:prstGeom>
          <a:noFill/>
          <a:ln>
            <a:noFill/>
          </a:ln>
        </p:spPr>
      </p:pic>
      <p:sp>
        <p:nvSpPr>
          <p:cNvPr id="431" name="Google Shape;431;p21"/>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22"/>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8" name="Google Shape;438;p22"/>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439" name="Google Shape;439;p22"/>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440" name="Google Shape;440;p22"/>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1" name="Google Shape;441;p22"/>
          <p:cNvSpPr txBox="1"/>
          <p:nvPr>
            <p:ph type="title"/>
          </p:nvPr>
        </p:nvSpPr>
        <p:spPr>
          <a:xfrm>
            <a:off x="965201" y="643467"/>
            <a:ext cx="6255026" cy="5054008"/>
          </a:xfrm>
          <a:prstGeom prst="rect">
            <a:avLst/>
          </a:prstGeom>
          <a:noFill/>
          <a:ln>
            <a:noFill/>
          </a:ln>
        </p:spPr>
        <p:txBody>
          <a:bodyPr anchorCtr="0" anchor="ctr" bIns="45700" lIns="91425" spcFirstLastPara="1" rIns="91425" wrap="square" tIns="45700">
            <a:normAutofit/>
          </a:bodyPr>
          <a:lstStyle/>
          <a:p>
            <a:pPr indent="0" lvl="0" marL="0" rtl="0" algn="r">
              <a:lnSpc>
                <a:spcPct val="85000"/>
              </a:lnSpc>
              <a:spcBef>
                <a:spcPts val="0"/>
              </a:spcBef>
              <a:spcAft>
                <a:spcPts val="0"/>
              </a:spcAft>
              <a:buClr>
                <a:srgbClr val="262626"/>
              </a:buClr>
              <a:buSzPts val="8000"/>
              <a:buFont typeface="Calibri"/>
              <a:buNone/>
            </a:pPr>
            <a:r>
              <a:rPr lang="en-US" sz="8000">
                <a:solidFill>
                  <a:srgbClr val="262626"/>
                </a:solidFill>
              </a:rPr>
              <a:t>Lesson 3</a:t>
            </a:r>
            <a:endParaRPr/>
          </a:p>
        </p:txBody>
      </p:sp>
      <p:sp>
        <p:nvSpPr>
          <p:cNvPr id="442" name="Google Shape;442;p22"/>
          <p:cNvSpPr txBox="1"/>
          <p:nvPr>
            <p:ph idx="1" type="body"/>
          </p:nvPr>
        </p:nvSpPr>
        <p:spPr>
          <a:xfrm>
            <a:off x="7870995" y="643467"/>
            <a:ext cx="3341488" cy="50540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400"/>
              <a:buNone/>
            </a:pPr>
            <a:r>
              <a:rPr lang="en-US" sz="2400" cap="none">
                <a:solidFill>
                  <a:schemeClr val="dk2"/>
                </a:solidFill>
                <a:latin typeface="Calibri"/>
                <a:ea typeface="Calibri"/>
                <a:cs typeface="Calibri"/>
                <a:sym typeface="Calibri"/>
              </a:rPr>
              <a:t>RECOGNIZING THE SIGNS AND SYMPTOMS OF SCHIZOPHRENIA AND PSYCHOTIC DISORDERS</a:t>
            </a:r>
            <a:endParaRPr/>
          </a:p>
        </p:txBody>
      </p:sp>
      <p:cxnSp>
        <p:nvCxnSpPr>
          <p:cNvPr id="443" name="Google Shape;443;p22"/>
          <p:cNvCxnSpPr/>
          <p:nvPr/>
        </p:nvCxnSpPr>
        <p:spPr>
          <a:xfrm>
            <a:off x="7534656" y="1391367"/>
            <a:ext cx="0" cy="3558208"/>
          </a:xfrm>
          <a:prstGeom prst="straightConnector1">
            <a:avLst/>
          </a:prstGeom>
          <a:noFill/>
          <a:ln cap="flat" cmpd="sng" w="12700">
            <a:solidFill>
              <a:schemeClr val="dk2"/>
            </a:solidFill>
            <a:prstDash val="solid"/>
            <a:round/>
            <a:headEnd len="sm" w="sm" type="none"/>
            <a:tailEnd len="sm" w="sm" type="none"/>
          </a:ln>
        </p:spPr>
      </p:cxnSp>
      <p:sp>
        <p:nvSpPr>
          <p:cNvPr id="444" name="Google Shape;444;p22"/>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5" name="Google Shape;445;p22"/>
          <p:cNvSpPr/>
          <p:nvPr/>
        </p:nvSpPr>
        <p:spPr>
          <a:xfrm>
            <a:off x="15" y="6340942"/>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6" name="Google Shape;446;p22"/>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441"/>
                                        </p:tgtEl>
                                        <p:attrNameLst>
                                          <p:attrName>style.visibility</p:attrName>
                                        </p:attrNameLst>
                                      </p:cBhvr>
                                      <p:to>
                                        <p:strVal val="visible"/>
                                      </p:to>
                                    </p:set>
                                    <p:animEffect filter="fade" transition="in">
                                      <p:cBhvr>
                                        <p:cTn dur="1000"/>
                                        <p:tgtEl>
                                          <p:spTgt spid="4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2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Psychosis</a:t>
            </a:r>
            <a:endParaRPr/>
          </a:p>
        </p:txBody>
      </p:sp>
      <p:sp>
        <p:nvSpPr>
          <p:cNvPr id="453" name="Google Shape;453;p23"/>
          <p:cNvSpPr txBox="1"/>
          <p:nvPr>
            <p:ph idx="1" type="body"/>
          </p:nvPr>
        </p:nvSpPr>
        <p:spPr>
          <a:xfrm>
            <a:off x="1097279" y="1845733"/>
            <a:ext cx="7258942" cy="4274511"/>
          </a:xfrm>
          <a:prstGeom prst="rect">
            <a:avLst/>
          </a:prstGeom>
          <a:noFill/>
          <a:ln>
            <a:noFill/>
          </a:ln>
        </p:spPr>
        <p:txBody>
          <a:bodyPr anchorCtr="0" anchor="t" bIns="45700" lIns="0" spcFirstLastPara="1" rIns="0" wrap="square" tIns="45700">
            <a:normAutofit/>
          </a:bodyPr>
          <a:lstStyle/>
          <a:p>
            <a:pPr indent="-146050" lvl="0" marL="91445" rtl="0" algn="l">
              <a:lnSpc>
                <a:spcPct val="90000"/>
              </a:lnSpc>
              <a:spcBef>
                <a:spcPts val="0"/>
              </a:spcBef>
              <a:spcAft>
                <a:spcPts val="0"/>
              </a:spcAft>
              <a:buSzPts val="2300"/>
              <a:buChar char=" "/>
            </a:pPr>
            <a:r>
              <a:rPr lang="en-US" sz="2300"/>
              <a:t>The American Psychological Association (2018) defines psychosis as an abnormal mental state involving significant problems with reality testing.</a:t>
            </a:r>
            <a:endParaRPr/>
          </a:p>
          <a:p>
            <a:pPr indent="-146050" lvl="0" marL="91445" rtl="0" algn="l">
              <a:lnSpc>
                <a:spcPct val="90000"/>
              </a:lnSpc>
              <a:spcBef>
                <a:spcPts val="1400"/>
              </a:spcBef>
              <a:spcAft>
                <a:spcPts val="0"/>
              </a:spcAft>
              <a:buSzPts val="2300"/>
              <a:buChar char=" "/>
            </a:pPr>
            <a:r>
              <a:rPr lang="en-US" sz="2300"/>
              <a:t>It is characterized by serious impairments or disruptions in the most fundamental higher brain functions—perception, cognition and cognitive processing, and emotions or affect—as manifested in behavioral phenomena, such as delusions, hallucinations, and significantly disorganized speech. </a:t>
            </a:r>
            <a:endParaRPr/>
          </a:p>
          <a:p>
            <a:pPr indent="-182889" lvl="1" marL="384067" rtl="0" algn="l">
              <a:lnSpc>
                <a:spcPct val="90000"/>
              </a:lnSpc>
              <a:spcBef>
                <a:spcPts val="400"/>
              </a:spcBef>
              <a:spcAft>
                <a:spcPts val="0"/>
              </a:spcAft>
              <a:buSzPts val="2200"/>
              <a:buChar char="◦"/>
            </a:pPr>
            <a:r>
              <a:rPr lang="en-US" sz="2200"/>
              <a:t>Cognition refers to thinking while cognitive processing refers to closely related processes such as attention, reasoning, memory and judgement.</a:t>
            </a:r>
            <a:endParaRPr/>
          </a:p>
          <a:p>
            <a:pPr indent="0" lvl="0" marL="0" rtl="0" algn="l">
              <a:lnSpc>
                <a:spcPct val="90000"/>
              </a:lnSpc>
              <a:spcBef>
                <a:spcPts val="1600"/>
              </a:spcBef>
              <a:spcAft>
                <a:spcPts val="0"/>
              </a:spcAft>
              <a:buSzPts val="1300"/>
              <a:buNone/>
            </a:pPr>
            <a:r>
              <a:t/>
            </a:r>
            <a:endParaRPr sz="1300"/>
          </a:p>
          <a:p>
            <a:pPr indent="0" lvl="1" marL="201178" rtl="0" algn="l">
              <a:lnSpc>
                <a:spcPct val="90000"/>
              </a:lnSpc>
              <a:spcBef>
                <a:spcPts val="400"/>
              </a:spcBef>
              <a:spcAft>
                <a:spcPts val="0"/>
              </a:spcAft>
              <a:buSzPts val="1300"/>
              <a:buNone/>
            </a:pPr>
            <a:r>
              <a:t/>
            </a:r>
            <a:endParaRPr sz="1300"/>
          </a:p>
        </p:txBody>
      </p:sp>
      <p:pic>
        <p:nvPicPr>
          <p:cNvPr descr="Brain" id="454" name="Google Shape;454;p23"/>
          <p:cNvPicPr preferRelativeResize="0"/>
          <p:nvPr/>
        </p:nvPicPr>
        <p:blipFill rotWithShape="1">
          <a:blip r:embed="rId3">
            <a:alphaModFix/>
          </a:blip>
          <a:srcRect b="0" l="0" r="0" t="0"/>
          <a:stretch/>
        </p:blipFill>
        <p:spPr>
          <a:xfrm>
            <a:off x="8356222" y="1845733"/>
            <a:ext cx="2799458" cy="2799458"/>
          </a:xfrm>
          <a:prstGeom prst="rect">
            <a:avLst/>
          </a:prstGeom>
          <a:noFill/>
          <a:ln>
            <a:noFill/>
          </a:ln>
        </p:spPr>
      </p:pic>
      <p:sp>
        <p:nvSpPr>
          <p:cNvPr id="455" name="Google Shape;455;p23"/>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2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Hyper-religiosity or scrupulosity</a:t>
            </a:r>
            <a:endParaRPr/>
          </a:p>
        </p:txBody>
      </p:sp>
      <p:sp>
        <p:nvSpPr>
          <p:cNvPr id="462" name="Google Shape;462;p24"/>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
        <p:nvSpPr>
          <p:cNvPr id="463" name="Google Shape;463;p24"/>
          <p:cNvSpPr txBox="1"/>
          <p:nvPr>
            <p:ph idx="1" type="body"/>
          </p:nvPr>
        </p:nvSpPr>
        <p:spPr>
          <a:xfrm>
            <a:off x="1097280" y="1845734"/>
            <a:ext cx="6311053" cy="4023360"/>
          </a:xfrm>
          <a:prstGeom prst="rect">
            <a:avLst/>
          </a:prstGeom>
          <a:noFill/>
          <a:ln>
            <a:noFill/>
          </a:ln>
        </p:spPr>
        <p:txBody>
          <a:bodyPr anchorCtr="0" anchor="t" bIns="45700" lIns="0" spcFirstLastPara="1" rIns="0" wrap="square" tIns="45700">
            <a:normAutofit/>
          </a:bodyPr>
          <a:lstStyle/>
          <a:p>
            <a:pPr indent="-146050" lvl="0" marL="91445" rtl="0" algn="l">
              <a:lnSpc>
                <a:spcPct val="90000"/>
              </a:lnSpc>
              <a:spcBef>
                <a:spcPts val="0"/>
              </a:spcBef>
              <a:spcAft>
                <a:spcPts val="0"/>
              </a:spcAft>
              <a:buSzPts val="2300"/>
              <a:buChar char=" "/>
            </a:pPr>
            <a:r>
              <a:rPr lang="en-US" sz="2300"/>
              <a:t>May be indicative of a psychotic disorder</a:t>
            </a:r>
            <a:endParaRPr/>
          </a:p>
          <a:p>
            <a:pPr indent="-146050" lvl="0" marL="91445" rtl="0" algn="l">
              <a:lnSpc>
                <a:spcPct val="90000"/>
              </a:lnSpc>
              <a:spcBef>
                <a:spcPts val="1400"/>
              </a:spcBef>
              <a:spcAft>
                <a:spcPts val="0"/>
              </a:spcAft>
              <a:buSzPts val="2300"/>
              <a:buChar char=" "/>
            </a:pPr>
            <a:r>
              <a:rPr lang="en-US" sz="2300"/>
              <a:t>Consultation with clergy and possible referral to licensed mental health professionals are often indicated in these situations</a:t>
            </a:r>
            <a:endParaRPr/>
          </a:p>
          <a:p>
            <a:pPr indent="-146050" lvl="0" marL="91445" rtl="0" algn="l">
              <a:lnSpc>
                <a:spcPct val="90000"/>
              </a:lnSpc>
              <a:spcBef>
                <a:spcPts val="1400"/>
              </a:spcBef>
              <a:spcAft>
                <a:spcPts val="0"/>
              </a:spcAft>
              <a:buSzPts val="2300"/>
              <a:buChar char=" "/>
            </a:pPr>
            <a:r>
              <a:rPr lang="en-US" sz="2300"/>
              <a:t>When these thoughts, behaviors and perceptions significantly alter a person's functioning and connection with reality they may be indicative of a psychotic disorder</a:t>
            </a:r>
            <a:endParaRPr/>
          </a:p>
          <a:p>
            <a:pPr indent="0" lvl="0" marL="91445" rtl="0" algn="l">
              <a:lnSpc>
                <a:spcPct val="90000"/>
              </a:lnSpc>
              <a:spcBef>
                <a:spcPts val="1400"/>
              </a:spcBef>
              <a:spcAft>
                <a:spcPts val="0"/>
              </a:spcAft>
              <a:buSzPts val="2000"/>
              <a:buNone/>
            </a:pPr>
            <a:r>
              <a:t/>
            </a:r>
            <a:endParaRPr/>
          </a:p>
        </p:txBody>
      </p:sp>
      <p:pic>
        <p:nvPicPr>
          <p:cNvPr id="464" name="Google Shape;464;p24"/>
          <p:cNvPicPr preferRelativeResize="0"/>
          <p:nvPr/>
        </p:nvPicPr>
        <p:blipFill rotWithShape="1">
          <a:blip r:embed="rId3">
            <a:alphaModFix/>
          </a:blip>
          <a:srcRect b="0" l="0" r="0" t="0"/>
          <a:stretch/>
        </p:blipFill>
        <p:spPr>
          <a:xfrm>
            <a:off x="7508240" y="1845734"/>
            <a:ext cx="3586480" cy="358648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Risk factors for schizophrenia</a:t>
            </a:r>
            <a:endParaRPr/>
          </a:p>
        </p:txBody>
      </p:sp>
      <p:sp>
        <p:nvSpPr>
          <p:cNvPr id="471" name="Google Shape;471;p25"/>
          <p:cNvSpPr txBox="1"/>
          <p:nvPr>
            <p:ph idx="1" type="body"/>
          </p:nvPr>
        </p:nvSpPr>
        <p:spPr>
          <a:xfrm>
            <a:off x="1097279" y="1845733"/>
            <a:ext cx="7682654" cy="4258733"/>
          </a:xfrm>
          <a:prstGeom prst="rect">
            <a:avLst/>
          </a:prstGeom>
          <a:noFill/>
          <a:ln>
            <a:noFill/>
          </a:ln>
        </p:spPr>
        <p:txBody>
          <a:bodyPr anchorCtr="0" anchor="t" bIns="45700" lIns="0" spcFirstLastPara="1" rIns="0" wrap="square" tIns="45700">
            <a:normAutofit/>
          </a:bodyPr>
          <a:lstStyle/>
          <a:p>
            <a:pPr indent="-146050" lvl="0" marL="91445" rtl="0" algn="l">
              <a:lnSpc>
                <a:spcPct val="90000"/>
              </a:lnSpc>
              <a:spcBef>
                <a:spcPts val="0"/>
              </a:spcBef>
              <a:spcAft>
                <a:spcPts val="0"/>
              </a:spcAft>
              <a:buSzPts val="2300"/>
              <a:buChar char=" "/>
            </a:pPr>
            <a:r>
              <a:rPr lang="en-US" sz="2300"/>
              <a:t>Include genetic and family history</a:t>
            </a:r>
            <a:endParaRPr/>
          </a:p>
          <a:p>
            <a:pPr indent="-146050" lvl="0" marL="91445" rtl="0" algn="l">
              <a:lnSpc>
                <a:spcPct val="90000"/>
              </a:lnSpc>
              <a:spcBef>
                <a:spcPts val="1400"/>
              </a:spcBef>
              <a:spcAft>
                <a:spcPts val="0"/>
              </a:spcAft>
              <a:buSzPts val="2300"/>
              <a:buChar char=" "/>
            </a:pPr>
            <a:r>
              <a:rPr lang="en-US" sz="2300"/>
              <a:t>There is 10 percent risk of schizophrenia in individuals with at least one first degree biological relative with schizophrenia. </a:t>
            </a:r>
            <a:endParaRPr/>
          </a:p>
          <a:p>
            <a:pPr indent="-146050" lvl="0" marL="91445" rtl="0" algn="l">
              <a:lnSpc>
                <a:spcPct val="90000"/>
              </a:lnSpc>
              <a:spcBef>
                <a:spcPts val="1400"/>
              </a:spcBef>
              <a:spcAft>
                <a:spcPts val="0"/>
              </a:spcAft>
              <a:buSzPts val="2300"/>
              <a:buChar char=" "/>
            </a:pPr>
            <a:r>
              <a:rPr lang="en-US" sz="2300"/>
              <a:t>It is thought that a biological risk for the disorder is inherited that may be triggered by environmental or other stressors. </a:t>
            </a:r>
            <a:endParaRPr/>
          </a:p>
          <a:p>
            <a:pPr indent="-146050" lvl="0" marL="91445" rtl="0" algn="l">
              <a:lnSpc>
                <a:spcPct val="90000"/>
              </a:lnSpc>
              <a:spcBef>
                <a:spcPts val="1400"/>
              </a:spcBef>
              <a:spcAft>
                <a:spcPts val="0"/>
              </a:spcAft>
              <a:buSzPts val="2300"/>
              <a:buChar char=" "/>
            </a:pPr>
            <a:r>
              <a:rPr lang="en-US" sz="2300"/>
              <a:t>Stressors may include:</a:t>
            </a:r>
            <a:endParaRPr/>
          </a:p>
          <a:p>
            <a:pPr indent="-182889" lvl="1" marL="384067" rtl="0" algn="l">
              <a:lnSpc>
                <a:spcPct val="90000"/>
              </a:lnSpc>
              <a:spcBef>
                <a:spcPts val="400"/>
              </a:spcBef>
              <a:spcAft>
                <a:spcPts val="0"/>
              </a:spcAft>
              <a:buSzPts val="2200"/>
              <a:buChar char="◦"/>
            </a:pPr>
            <a:r>
              <a:rPr lang="en-US" sz="2200"/>
              <a:t>pregnancy and birth complications, including maternal influenza during pregnancy</a:t>
            </a:r>
            <a:endParaRPr/>
          </a:p>
          <a:p>
            <a:pPr indent="-182889" lvl="1" marL="384067" rtl="0" algn="l">
              <a:lnSpc>
                <a:spcPct val="90000"/>
              </a:lnSpc>
              <a:spcBef>
                <a:spcPts val="600"/>
              </a:spcBef>
              <a:spcAft>
                <a:spcPts val="0"/>
              </a:spcAft>
              <a:buSzPts val="2200"/>
              <a:buChar char="◦"/>
            </a:pPr>
            <a:r>
              <a:rPr lang="en-US" sz="2200"/>
              <a:t>exposure to environmental toxins </a:t>
            </a:r>
            <a:endParaRPr/>
          </a:p>
          <a:p>
            <a:pPr indent="-182889" lvl="1" marL="384067" rtl="0" algn="l">
              <a:lnSpc>
                <a:spcPct val="90000"/>
              </a:lnSpc>
              <a:spcBef>
                <a:spcPts val="600"/>
              </a:spcBef>
              <a:spcAft>
                <a:spcPts val="0"/>
              </a:spcAft>
              <a:buSzPts val="2200"/>
              <a:buChar char="◦"/>
            </a:pPr>
            <a:r>
              <a:rPr lang="en-US" sz="2200"/>
              <a:t>substance abuse </a:t>
            </a:r>
            <a:endParaRPr/>
          </a:p>
        </p:txBody>
      </p:sp>
      <p:pic>
        <p:nvPicPr>
          <p:cNvPr descr="DNA" id="472" name="Google Shape;472;p25"/>
          <p:cNvPicPr preferRelativeResize="0"/>
          <p:nvPr/>
        </p:nvPicPr>
        <p:blipFill rotWithShape="1">
          <a:blip r:embed="rId3">
            <a:alphaModFix/>
          </a:blip>
          <a:srcRect b="0" l="0" r="0" t="0"/>
          <a:stretch/>
        </p:blipFill>
        <p:spPr>
          <a:xfrm>
            <a:off x="8508989" y="1861445"/>
            <a:ext cx="3135109" cy="3135109"/>
          </a:xfrm>
          <a:prstGeom prst="rect">
            <a:avLst/>
          </a:prstGeom>
          <a:noFill/>
          <a:ln>
            <a:noFill/>
          </a:ln>
        </p:spPr>
      </p:pic>
      <p:sp>
        <p:nvSpPr>
          <p:cNvPr id="473" name="Google Shape;473;p25"/>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60"/>
          <p:cNvSpPr txBox="1"/>
          <p:nvPr/>
        </p:nvSpPr>
        <p:spPr>
          <a:xfrm>
            <a:off x="2143124" y="551628"/>
            <a:ext cx="741411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3 vignette – Kate and Sarah</a:t>
            </a:r>
            <a:endParaRPr/>
          </a:p>
        </p:txBody>
      </p:sp>
      <p:sp>
        <p:nvSpPr>
          <p:cNvPr id="480" name="Google Shape;480;p60"/>
          <p:cNvSpPr txBox="1"/>
          <p:nvPr/>
        </p:nvSpPr>
        <p:spPr>
          <a:xfrm>
            <a:off x="905608" y="1692239"/>
            <a:ext cx="10524392" cy="41549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200" u="none" cap="none" strike="noStrike">
                <a:solidFill>
                  <a:srgbClr val="000000"/>
                </a:solidFill>
                <a:latin typeface="Arial"/>
                <a:ea typeface="Arial"/>
                <a:cs typeface="Arial"/>
                <a:sym typeface="Arial"/>
              </a:rPr>
              <a:t>SETTING: </a:t>
            </a:r>
            <a:endParaRPr/>
          </a:p>
          <a:p>
            <a:pPr indent="0" lvl="0" marL="0" marR="0" rtl="0" algn="l">
              <a:lnSpc>
                <a:spcPct val="100000"/>
              </a:lnSpc>
              <a:spcBef>
                <a:spcPts val="0"/>
              </a:spcBef>
              <a:spcAft>
                <a:spcPts val="0"/>
              </a:spcAft>
              <a:buNone/>
            </a:pPr>
            <a:r>
              <a:rPr b="0" i="0" lang="en-US" sz="2200" u="none" cap="none" strike="noStrike">
                <a:solidFill>
                  <a:srgbClr val="000000"/>
                </a:solidFill>
                <a:latin typeface="Arial"/>
                <a:ea typeface="Arial"/>
                <a:cs typeface="Arial"/>
                <a:sym typeface="Arial"/>
              </a:rPr>
              <a:t>A mostly empty church, mid-morning on a weekday. Daily Mass has ended. The last parishioners have left. KATE, a woman in her mid-40s, sits alone in a front pew — still, eyes open, hands in her lap, as though waiting. She is wearing the same clothes as yesterday. Her hair is unwashed. On the pew beside her: a small stack of handwritten notes. SARAH, a parish volunteer, has been here before Kate arrived. This morning she found three of these notes tucked under the statues — one by the baptismal font, one on the altar steps, one wedged into the frame of the side door. She read them before removing them. They described an imminent warning, a specific date — the 23rd — four unnamed parishioners in the third row who must be told, and an urgent appeal addressed to the Pope. SARAH, who has known Kate for several years, approaches carefully.</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cxnSp>
        <p:nvCxnSpPr>
          <p:cNvPr id="485" name="Google Shape;485;p61"/>
          <p:cNvCxnSpPr/>
          <p:nvPr/>
        </p:nvCxnSpPr>
        <p:spPr>
          <a:xfrm>
            <a:off x="900777" y="647233"/>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486" name="Google Shape;486;p61"/>
          <p:cNvSpPr txBox="1"/>
          <p:nvPr/>
        </p:nvSpPr>
        <p:spPr>
          <a:xfrm>
            <a:off x="2182684" y="0"/>
            <a:ext cx="6835526"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3 vignette – Kate and Sarah</a:t>
            </a:r>
            <a:endParaRPr/>
          </a:p>
        </p:txBody>
      </p:sp>
      <p:sp>
        <p:nvSpPr>
          <p:cNvPr id="487" name="Google Shape;487;p61"/>
          <p:cNvSpPr txBox="1"/>
          <p:nvPr/>
        </p:nvSpPr>
        <p:spPr>
          <a:xfrm>
            <a:off x="440267" y="744689"/>
            <a:ext cx="11311465" cy="57861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300" u="none" cap="none" strike="noStrike">
                <a:solidFill>
                  <a:srgbClr val="000000"/>
                </a:solidFill>
                <a:latin typeface="Arial"/>
                <a:ea typeface="Arial"/>
                <a:cs typeface="Arial"/>
                <a:sym typeface="Arial"/>
              </a:rPr>
              <a:t>SARAH: Kate. Hi. I've seen you here a few mornings now. And I found your notes this morning — the ones by the font and the altar.</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KATE: Good — you found them. Then you know. There isn't much time, Sarah. The 23rd is in nine days. The people in the third row need to be warned. Our Lady has been very clear: this message must go to the Holy Father. I've called the Vatican several times. I can't get through to anyone. But the time is running out.</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SARAH: Tell me.</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KATE: It started about two months ago. I was praying here after Mass and she came. Our Lady. She's been coming every night since then. The messages started small — just to pray more, to fast. But now they're specific. Names. Dates. Instructions. I've been writing everything down so I don't lose it. I haven't been sleeping because I don't want to miss anything. I left my job last month. This is more important. </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SARAH: That sounds like a lot has changed for you. Are you sleeping?</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KATE: A little. I try not to. I don't want to miss the messages. But Sarah, you have to help me. People need to know. Will you help me tell them?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cxnSp>
        <p:nvCxnSpPr>
          <p:cNvPr id="493" name="Google Shape;493;p62"/>
          <p:cNvCxnSpPr/>
          <p:nvPr/>
        </p:nvCxnSpPr>
        <p:spPr>
          <a:xfrm>
            <a:off x="934644" y="655700"/>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494" name="Google Shape;494;p62"/>
          <p:cNvSpPr txBox="1"/>
          <p:nvPr/>
        </p:nvSpPr>
        <p:spPr>
          <a:xfrm>
            <a:off x="2225018" y="0"/>
            <a:ext cx="820288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3 vignette (cont.) – Kate and Sarah</a:t>
            </a:r>
            <a:endParaRPr/>
          </a:p>
        </p:txBody>
      </p:sp>
      <p:sp>
        <p:nvSpPr>
          <p:cNvPr id="495" name="Google Shape;495;p62"/>
          <p:cNvSpPr txBox="1"/>
          <p:nvPr/>
        </p:nvSpPr>
        <p:spPr>
          <a:xfrm>
            <a:off x="427567" y="737502"/>
            <a:ext cx="11336866" cy="57861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300" u="none" cap="none" strike="noStrike">
                <a:solidFill>
                  <a:srgbClr val="000000"/>
                </a:solidFill>
                <a:latin typeface="Arial"/>
                <a:ea typeface="Arial"/>
                <a:cs typeface="Arial"/>
                <a:sym typeface="Arial"/>
              </a:rPr>
              <a:t>SARAH: Kate, I want to ask you something before we talk about that. Are you having any thoughts of hurting yourself or anyone else?</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KATE: No. Of course not. This is a mission of love. </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SARAH: I'm glad. Kate, I can see how much this matters to you. And I take seriously that something has been happening for you here. But I'm also seeing that you've stopped sleeping, you've left your job, you're here every morning alone. That worries me. Before anything else, I'd like you to talk to a doctor. And - would you be willing to speak with Father Michael? He knows you, and he can help you think through the next step.</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KATE: You don't believe me.</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SARAH: I believe that you're experiencing something very intense and very real to you. And I believe that you're exhausted and that you need support. Those two things can both be true. Will you let me walk with you to find Father Michael right now? He can hear everything you’ve told me.</a:t>
            </a:r>
            <a:endParaRPr/>
          </a:p>
          <a:p>
            <a:pPr indent="0" lvl="0" marL="0" marR="0" rtl="0" algn="l">
              <a:lnSpc>
                <a:spcPct val="100000"/>
              </a:lnSpc>
              <a:spcBef>
                <a:spcPts val="600"/>
              </a:spcBef>
              <a:spcAft>
                <a:spcPts val="0"/>
              </a:spcAft>
              <a:buNone/>
            </a:pPr>
            <a:r>
              <a:rPr b="0" i="0" lang="en-US" sz="2300" u="none" cap="none" strike="noStrike">
                <a:solidFill>
                  <a:srgbClr val="000000"/>
                </a:solidFill>
                <a:latin typeface="Arial"/>
                <a:ea typeface="Arial"/>
                <a:cs typeface="Arial"/>
                <a:sym typeface="Arial"/>
              </a:rPr>
              <a:t>KATE: (long pause, something uncertain crossing her face) Yes. Okay.</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
        <p:nvSpPr>
          <p:cNvPr id="501" name="Google Shape;501;p2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Lesson 3 Reflection</a:t>
            </a:r>
            <a:endParaRPr/>
          </a:p>
        </p:txBody>
      </p:sp>
      <p:sp>
        <p:nvSpPr>
          <p:cNvPr id="502" name="Google Shape;502;p28"/>
          <p:cNvSpPr txBox="1"/>
          <p:nvPr>
            <p:ph idx="1" type="body"/>
          </p:nvPr>
        </p:nvSpPr>
        <p:spPr>
          <a:xfrm>
            <a:off x="1097279" y="1845734"/>
            <a:ext cx="6454987"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SzPts val="2400"/>
              <a:buFont typeface="Calibri"/>
              <a:buAutoNum type="arabicPeriod"/>
            </a:pPr>
            <a:r>
              <a:rPr lang="en-US" sz="2400"/>
              <a:t>How can one assist when there may be signs of a psychotic disorder when hyper-religiosity and scrupulosity are present in a Catholic context?</a:t>
            </a:r>
            <a:endParaRPr/>
          </a:p>
          <a:p>
            <a:pPr indent="-457200" lvl="0" marL="457200" rtl="0" algn="l">
              <a:lnSpc>
                <a:spcPct val="90000"/>
              </a:lnSpc>
              <a:spcBef>
                <a:spcPts val="1400"/>
              </a:spcBef>
              <a:spcAft>
                <a:spcPts val="0"/>
              </a:spcAft>
              <a:buSzPts val="2400"/>
              <a:buFont typeface="Calibri"/>
              <a:buAutoNum type="arabicPeriod"/>
            </a:pPr>
            <a:r>
              <a:rPr lang="en-US" sz="2400"/>
              <a:t>Considering the importance of early recognition and intervention in cases of schizophrenia and psychotic disorders. How can understanding the signs and symptoms, as demonstrated in the vignette with Kate and Sarah, help in providing timely support and resources to individuals experiencing these mental health challenges?</a:t>
            </a:r>
            <a:endParaRPr/>
          </a:p>
        </p:txBody>
      </p:sp>
      <p:pic>
        <p:nvPicPr>
          <p:cNvPr descr="A group of people in a circle&#10;&#10;AI-generated content may be incorrect." id="503" name="Google Shape;503;p28"/>
          <p:cNvPicPr preferRelativeResize="0"/>
          <p:nvPr/>
        </p:nvPicPr>
        <p:blipFill rotWithShape="1">
          <a:blip r:embed="rId3">
            <a:alphaModFix/>
          </a:blip>
          <a:srcRect b="5" l="1171" r="8510" t="0"/>
          <a:stretch/>
        </p:blipFill>
        <p:spPr>
          <a:xfrm>
            <a:off x="8020570" y="1916318"/>
            <a:ext cx="3135109" cy="3471012"/>
          </a:xfrm>
          <a:prstGeom prst="rect">
            <a:avLst/>
          </a:prstGeom>
          <a:noFill/>
          <a:ln>
            <a:noFill/>
          </a:ln>
        </p:spPr>
      </p:pic>
      <p:sp>
        <p:nvSpPr>
          <p:cNvPr id="504" name="Google Shape;504;p28"/>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29"/>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1" name="Google Shape;511;p29"/>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512" name="Google Shape;512;p29"/>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513" name="Google Shape;513;p29"/>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4" name="Google Shape;514;p29"/>
          <p:cNvSpPr txBox="1"/>
          <p:nvPr>
            <p:ph type="title"/>
          </p:nvPr>
        </p:nvSpPr>
        <p:spPr>
          <a:xfrm>
            <a:off x="965201" y="643467"/>
            <a:ext cx="6255026" cy="5054008"/>
          </a:xfrm>
          <a:prstGeom prst="rect">
            <a:avLst/>
          </a:prstGeom>
          <a:noFill/>
          <a:ln>
            <a:noFill/>
          </a:ln>
        </p:spPr>
        <p:txBody>
          <a:bodyPr anchorCtr="0" anchor="ctr" bIns="45700" lIns="91425" spcFirstLastPara="1" rIns="91425" wrap="square" tIns="45700">
            <a:normAutofit/>
          </a:bodyPr>
          <a:lstStyle/>
          <a:p>
            <a:pPr indent="0" lvl="0" marL="0" rtl="0" algn="r">
              <a:lnSpc>
                <a:spcPct val="85000"/>
              </a:lnSpc>
              <a:spcBef>
                <a:spcPts val="0"/>
              </a:spcBef>
              <a:spcAft>
                <a:spcPts val="0"/>
              </a:spcAft>
              <a:buClr>
                <a:srgbClr val="262626"/>
              </a:buClr>
              <a:buSzPts val="8000"/>
              <a:buFont typeface="Calibri"/>
              <a:buNone/>
            </a:pPr>
            <a:r>
              <a:rPr lang="en-US" sz="8000">
                <a:solidFill>
                  <a:srgbClr val="262626"/>
                </a:solidFill>
              </a:rPr>
              <a:t>Lesson 4</a:t>
            </a:r>
            <a:endParaRPr/>
          </a:p>
        </p:txBody>
      </p:sp>
      <p:sp>
        <p:nvSpPr>
          <p:cNvPr id="515" name="Google Shape;515;p29"/>
          <p:cNvSpPr txBox="1"/>
          <p:nvPr>
            <p:ph idx="1" type="body"/>
          </p:nvPr>
        </p:nvSpPr>
        <p:spPr>
          <a:xfrm>
            <a:off x="7870995" y="643467"/>
            <a:ext cx="3341488" cy="50540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400"/>
              <a:buNone/>
            </a:pPr>
            <a:r>
              <a:rPr lang="en-US" sz="2400" cap="none">
                <a:solidFill>
                  <a:schemeClr val="dk2"/>
                </a:solidFill>
                <a:latin typeface="Calibri"/>
                <a:ea typeface="Calibri"/>
                <a:cs typeface="Calibri"/>
                <a:sym typeface="Calibri"/>
              </a:rPr>
              <a:t>RECOGNIZING THE SIGNS AND SYMPTOMS OF BIPOLAR DISORDERS</a:t>
            </a:r>
            <a:endParaRPr/>
          </a:p>
        </p:txBody>
      </p:sp>
      <p:cxnSp>
        <p:nvCxnSpPr>
          <p:cNvPr id="516" name="Google Shape;516;p29"/>
          <p:cNvCxnSpPr/>
          <p:nvPr/>
        </p:nvCxnSpPr>
        <p:spPr>
          <a:xfrm>
            <a:off x="7534656" y="1391367"/>
            <a:ext cx="0" cy="3558208"/>
          </a:xfrm>
          <a:prstGeom prst="straightConnector1">
            <a:avLst/>
          </a:prstGeom>
          <a:noFill/>
          <a:ln cap="flat" cmpd="sng" w="12700">
            <a:solidFill>
              <a:schemeClr val="dk2"/>
            </a:solidFill>
            <a:prstDash val="solid"/>
            <a:round/>
            <a:headEnd len="sm" w="sm" type="none"/>
            <a:tailEnd len="sm" w="sm" type="none"/>
          </a:ln>
        </p:spPr>
      </p:cxnSp>
      <p:sp>
        <p:nvSpPr>
          <p:cNvPr id="517" name="Google Shape;517;p29"/>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8" name="Google Shape;518;p29"/>
          <p:cNvSpPr/>
          <p:nvPr/>
        </p:nvSpPr>
        <p:spPr>
          <a:xfrm>
            <a:off x="15" y="6340942"/>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19" name="Google Shape;519;p29"/>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30"/>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Bipolar disorders</a:t>
            </a:r>
            <a:endParaRPr/>
          </a:p>
        </p:txBody>
      </p:sp>
      <p:sp>
        <p:nvSpPr>
          <p:cNvPr id="526" name="Google Shape;526;p30"/>
          <p:cNvSpPr txBox="1"/>
          <p:nvPr>
            <p:ph idx="1" type="body"/>
          </p:nvPr>
        </p:nvSpPr>
        <p:spPr>
          <a:xfrm>
            <a:off x="1097280" y="1845734"/>
            <a:ext cx="7978987" cy="4301066"/>
          </a:xfrm>
          <a:prstGeom prst="rect">
            <a:avLst/>
          </a:prstGeom>
          <a:noFill/>
          <a:ln>
            <a:noFill/>
          </a:ln>
        </p:spPr>
        <p:txBody>
          <a:bodyPr anchorCtr="0" anchor="t" bIns="45700" lIns="0" spcFirstLastPara="1" rIns="0" wrap="square" tIns="45700">
            <a:normAutofit/>
          </a:bodyPr>
          <a:lstStyle/>
          <a:p>
            <a:pPr indent="-91445" lvl="0" marL="91445" rtl="0" algn="l">
              <a:lnSpc>
                <a:spcPct val="90000"/>
              </a:lnSpc>
              <a:spcBef>
                <a:spcPts val="0"/>
              </a:spcBef>
              <a:spcAft>
                <a:spcPts val="0"/>
              </a:spcAft>
              <a:buSzPts val="2200"/>
              <a:buChar char=" "/>
            </a:pPr>
            <a:r>
              <a:rPr lang="en-US" sz="2200"/>
              <a:t>The American Psychiatric Association (2025) defines bipolar disorders as mental health conditions characterized by periodic, intense emotional states affecting a person's mood, energy, and ability to function. </a:t>
            </a:r>
            <a:endParaRPr/>
          </a:p>
          <a:p>
            <a:pPr indent="-91445" lvl="0" marL="91445" rtl="0" algn="l">
              <a:lnSpc>
                <a:spcPct val="90000"/>
              </a:lnSpc>
              <a:spcBef>
                <a:spcPts val="1400"/>
              </a:spcBef>
              <a:spcAft>
                <a:spcPts val="0"/>
              </a:spcAft>
              <a:buSzPts val="2200"/>
              <a:buChar char=" "/>
            </a:pPr>
            <a:r>
              <a:rPr lang="en-US" sz="2200"/>
              <a:t>These periods, lasting from days to weeks, are called mood episodes. </a:t>
            </a:r>
            <a:endParaRPr/>
          </a:p>
          <a:p>
            <a:pPr indent="-91445" lvl="0" marL="91445" rtl="0" algn="l">
              <a:lnSpc>
                <a:spcPct val="90000"/>
              </a:lnSpc>
              <a:spcBef>
                <a:spcPts val="1400"/>
              </a:spcBef>
              <a:spcAft>
                <a:spcPts val="0"/>
              </a:spcAft>
              <a:buSzPts val="2200"/>
              <a:buChar char=" "/>
            </a:pPr>
            <a:r>
              <a:rPr lang="en-US" sz="2200"/>
              <a:t>People with bipolar disorder generally have periods of neutral mood as well. </a:t>
            </a:r>
            <a:endParaRPr/>
          </a:p>
          <a:p>
            <a:pPr indent="-91445" lvl="0" marL="91445" rtl="0" algn="l">
              <a:lnSpc>
                <a:spcPct val="90000"/>
              </a:lnSpc>
              <a:spcBef>
                <a:spcPts val="1400"/>
              </a:spcBef>
              <a:spcAft>
                <a:spcPts val="0"/>
              </a:spcAft>
              <a:buSzPts val="2200"/>
              <a:buChar char=" "/>
            </a:pPr>
            <a:r>
              <a:rPr lang="en-US" sz="2200"/>
              <a:t>People without bipolar disorder also experience mood fluctuations</a:t>
            </a:r>
            <a:endParaRPr/>
          </a:p>
          <a:p>
            <a:pPr indent="-182889" lvl="1" marL="384067" rtl="0" algn="l">
              <a:lnSpc>
                <a:spcPct val="90000"/>
              </a:lnSpc>
              <a:spcBef>
                <a:spcPts val="400"/>
              </a:spcBef>
              <a:spcAft>
                <a:spcPts val="0"/>
              </a:spcAft>
              <a:buSzPts val="2000"/>
              <a:buChar char="◦"/>
            </a:pPr>
            <a:r>
              <a:rPr lang="en-US" sz="2000"/>
              <a:t>but mood changes that are part of common experience typically last hours rather than days </a:t>
            </a:r>
            <a:endParaRPr/>
          </a:p>
          <a:p>
            <a:pPr indent="-182889" lvl="1" marL="384067" rtl="0" algn="l">
              <a:lnSpc>
                <a:spcPct val="90000"/>
              </a:lnSpc>
              <a:spcBef>
                <a:spcPts val="600"/>
              </a:spcBef>
              <a:spcAft>
                <a:spcPts val="0"/>
              </a:spcAft>
              <a:buSzPts val="2000"/>
              <a:buChar char="◦"/>
            </a:pPr>
            <a:r>
              <a:rPr lang="en-US" sz="2000"/>
              <a:t>and are not accompanied by extreme changes in behavior or changes in functioning, such as difficulties with daily routines and social interactions</a:t>
            </a:r>
            <a:endParaRPr/>
          </a:p>
        </p:txBody>
      </p:sp>
      <p:sp>
        <p:nvSpPr>
          <p:cNvPr id="527" name="Google Shape;527;p30"/>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Downward trend graph outline" id="528" name="Google Shape;528;p30"/>
          <p:cNvPicPr preferRelativeResize="0"/>
          <p:nvPr/>
        </p:nvPicPr>
        <p:blipFill rotWithShape="1">
          <a:blip r:embed="rId3">
            <a:alphaModFix/>
          </a:blip>
          <a:srcRect b="0" l="0" r="0" t="0"/>
          <a:stretch/>
        </p:blipFill>
        <p:spPr>
          <a:xfrm>
            <a:off x="9008523" y="1956731"/>
            <a:ext cx="1759527" cy="1759527"/>
          </a:xfrm>
          <a:prstGeom prst="rect">
            <a:avLst/>
          </a:prstGeom>
          <a:noFill/>
          <a:ln>
            <a:noFill/>
          </a:ln>
        </p:spPr>
      </p:pic>
      <p:pic>
        <p:nvPicPr>
          <p:cNvPr descr="Upward trend outline" id="529" name="Google Shape;529;p30"/>
          <p:cNvPicPr preferRelativeResize="0"/>
          <p:nvPr/>
        </p:nvPicPr>
        <p:blipFill rotWithShape="1">
          <a:blip r:embed="rId4">
            <a:alphaModFix/>
          </a:blip>
          <a:srcRect b="0" l="0" r="0" t="0"/>
          <a:stretch/>
        </p:blipFill>
        <p:spPr>
          <a:xfrm>
            <a:off x="10214956" y="1956732"/>
            <a:ext cx="1759527" cy="1759527"/>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31"/>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Bipolar I disorder</a:t>
            </a:r>
            <a:endParaRPr/>
          </a:p>
        </p:txBody>
      </p:sp>
      <p:sp>
        <p:nvSpPr>
          <p:cNvPr id="536" name="Google Shape;536;p31"/>
          <p:cNvSpPr txBox="1"/>
          <p:nvPr>
            <p:ph idx="1" type="body"/>
          </p:nvPr>
        </p:nvSpPr>
        <p:spPr>
          <a:xfrm>
            <a:off x="1097278" y="1845734"/>
            <a:ext cx="6878321" cy="4301066"/>
          </a:xfrm>
          <a:prstGeom prst="rect">
            <a:avLst/>
          </a:prstGeom>
          <a:noFill/>
          <a:ln>
            <a:noFill/>
          </a:ln>
        </p:spPr>
        <p:txBody>
          <a:bodyPr anchorCtr="0" anchor="t" bIns="45700" lIns="0" spcFirstLastPara="1" rIns="0" wrap="square" tIns="45700">
            <a:normAutofit lnSpcReduction="10000"/>
          </a:bodyPr>
          <a:lstStyle/>
          <a:p>
            <a:pPr indent="-91445" lvl="0" marL="91445" rtl="0" algn="l">
              <a:lnSpc>
                <a:spcPct val="90000"/>
              </a:lnSpc>
              <a:spcBef>
                <a:spcPts val="0"/>
              </a:spcBef>
              <a:spcAft>
                <a:spcPts val="0"/>
              </a:spcAft>
              <a:buSzPts val="2400"/>
              <a:buChar char=" "/>
            </a:pPr>
            <a:r>
              <a:rPr lang="en-US" sz="2400"/>
              <a:t>The manic episode is a period of at least one week when a person’s mood is highly elevated or irritable for a period of most days and the person is experiencing very high energy levels. </a:t>
            </a:r>
            <a:endParaRPr/>
          </a:p>
          <a:p>
            <a:pPr indent="-91445" lvl="0" marL="91445" rtl="0" algn="l">
              <a:lnSpc>
                <a:spcPct val="90000"/>
              </a:lnSpc>
              <a:spcBef>
                <a:spcPts val="1400"/>
              </a:spcBef>
              <a:spcAft>
                <a:spcPts val="0"/>
              </a:spcAft>
              <a:buSzPts val="2400"/>
              <a:buChar char=" "/>
            </a:pPr>
            <a:r>
              <a:rPr lang="en-US" sz="2400"/>
              <a:t>The person also has</a:t>
            </a:r>
            <a:endParaRPr/>
          </a:p>
          <a:p>
            <a:pPr indent="-182889" lvl="1" marL="384067" rtl="0" algn="l">
              <a:lnSpc>
                <a:spcPct val="90000"/>
              </a:lnSpc>
              <a:spcBef>
                <a:spcPts val="400"/>
              </a:spcBef>
              <a:spcAft>
                <a:spcPts val="0"/>
              </a:spcAft>
              <a:buSzPts val="2200"/>
              <a:buChar char="◦"/>
            </a:pPr>
            <a:r>
              <a:rPr lang="en-US" sz="2200"/>
              <a:t>a decreased need for sleep</a:t>
            </a:r>
            <a:endParaRPr/>
          </a:p>
          <a:p>
            <a:pPr indent="-182889" lvl="1" marL="384067" rtl="0" algn="l">
              <a:lnSpc>
                <a:spcPct val="90000"/>
              </a:lnSpc>
              <a:spcBef>
                <a:spcPts val="600"/>
              </a:spcBef>
              <a:spcAft>
                <a:spcPts val="0"/>
              </a:spcAft>
              <a:buSzPts val="2200"/>
              <a:buChar char="◦"/>
            </a:pPr>
            <a:r>
              <a:rPr lang="en-US" sz="2200"/>
              <a:t>increased or faster speech</a:t>
            </a:r>
            <a:endParaRPr/>
          </a:p>
          <a:p>
            <a:pPr indent="-182889" lvl="1" marL="384067" rtl="0" algn="l">
              <a:lnSpc>
                <a:spcPct val="90000"/>
              </a:lnSpc>
              <a:spcBef>
                <a:spcPts val="600"/>
              </a:spcBef>
              <a:spcAft>
                <a:spcPts val="0"/>
              </a:spcAft>
              <a:buSzPts val="2200"/>
              <a:buChar char="◦"/>
            </a:pPr>
            <a:r>
              <a:rPr lang="en-US" sz="2200"/>
              <a:t>uncontrollable racing thoughts (or quickly changing topics when speaking)</a:t>
            </a:r>
            <a:endParaRPr/>
          </a:p>
          <a:p>
            <a:pPr indent="-182889" lvl="1" marL="384067" rtl="0" algn="l">
              <a:lnSpc>
                <a:spcPct val="90000"/>
              </a:lnSpc>
              <a:spcBef>
                <a:spcPts val="600"/>
              </a:spcBef>
              <a:spcAft>
                <a:spcPts val="0"/>
              </a:spcAft>
              <a:buSzPts val="2200"/>
              <a:buChar char="◦"/>
            </a:pPr>
            <a:r>
              <a:rPr lang="en-US" sz="2200"/>
              <a:t>distractibility, increased activity and increased risk or impulsive behavior (e.g., reckless driving, spending sprees and/or sexual promiscuity)</a:t>
            </a:r>
            <a:endParaRPr/>
          </a:p>
        </p:txBody>
      </p:sp>
      <p:sp>
        <p:nvSpPr>
          <p:cNvPr id="537" name="Google Shape;537;p31"/>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person sitting on a metal bar&#10;&#10;AI-generated content may be incorrect." id="538" name="Google Shape;538;p31"/>
          <p:cNvPicPr preferRelativeResize="0"/>
          <p:nvPr/>
        </p:nvPicPr>
        <p:blipFill rotWithShape="1">
          <a:blip r:embed="rId3">
            <a:alphaModFix/>
          </a:blip>
          <a:srcRect b="0" l="0" r="0" t="0"/>
          <a:stretch/>
        </p:blipFill>
        <p:spPr>
          <a:xfrm>
            <a:off x="8134772" y="1845734"/>
            <a:ext cx="2959948" cy="369993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32"/>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Bipolar II disorder</a:t>
            </a:r>
            <a:endParaRPr/>
          </a:p>
        </p:txBody>
      </p:sp>
      <p:sp>
        <p:nvSpPr>
          <p:cNvPr id="545" name="Google Shape;545;p32"/>
          <p:cNvSpPr txBox="1"/>
          <p:nvPr>
            <p:ph idx="1" type="body"/>
          </p:nvPr>
        </p:nvSpPr>
        <p:spPr>
          <a:xfrm>
            <a:off x="1273195" y="1865399"/>
            <a:ext cx="5407005" cy="4023360"/>
          </a:xfrm>
          <a:prstGeom prst="rect">
            <a:avLst/>
          </a:prstGeom>
          <a:noFill/>
          <a:ln>
            <a:noFill/>
          </a:ln>
        </p:spPr>
        <p:txBody>
          <a:bodyPr anchorCtr="0" anchor="t" bIns="45700" lIns="0" spcFirstLastPara="1" rIns="0" wrap="square" tIns="45700">
            <a:normAutofit/>
          </a:bodyPr>
          <a:lstStyle/>
          <a:p>
            <a:pPr indent="-91445" lvl="0" marL="91445" rtl="0" algn="l">
              <a:lnSpc>
                <a:spcPct val="90000"/>
              </a:lnSpc>
              <a:spcBef>
                <a:spcPts val="0"/>
              </a:spcBef>
              <a:spcAft>
                <a:spcPts val="0"/>
              </a:spcAft>
              <a:buSzPts val="2400"/>
              <a:buChar char=" "/>
            </a:pPr>
            <a:r>
              <a:rPr lang="en-US" sz="2400"/>
              <a:t>Is characterized by a major depressive episode and at least one hypomanic episode.</a:t>
            </a:r>
            <a:endParaRPr/>
          </a:p>
          <a:p>
            <a:pPr indent="-91445" lvl="0" marL="91445" rtl="0" algn="l">
              <a:lnSpc>
                <a:spcPct val="90000"/>
              </a:lnSpc>
              <a:spcBef>
                <a:spcPts val="1400"/>
              </a:spcBef>
              <a:spcAft>
                <a:spcPts val="0"/>
              </a:spcAft>
              <a:buSzPts val="2400"/>
              <a:buChar char=" "/>
            </a:pPr>
            <a:r>
              <a:rPr lang="en-US" sz="2400"/>
              <a:t>Hypomanic episodes are characterized by less severe manic symptoms that last only four days in a row rather than a week. </a:t>
            </a:r>
            <a:endParaRPr/>
          </a:p>
          <a:p>
            <a:pPr indent="-91445" lvl="0" marL="91445" rtl="0" algn="l">
              <a:lnSpc>
                <a:spcPct val="90000"/>
              </a:lnSpc>
              <a:spcBef>
                <a:spcPts val="1400"/>
              </a:spcBef>
              <a:spcAft>
                <a:spcPts val="0"/>
              </a:spcAft>
              <a:buSzPts val="2400"/>
              <a:buChar char=" "/>
            </a:pPr>
            <a:r>
              <a:rPr lang="en-US" sz="2400"/>
              <a:t>Hypomanic symptoms do not lead to the major problems in daily life that manic episodes typically cause.</a:t>
            </a:r>
            <a:endParaRPr/>
          </a:p>
        </p:txBody>
      </p:sp>
      <p:sp>
        <p:nvSpPr>
          <p:cNvPr id="546" name="Google Shape;546;p32"/>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person sitting on a couch&#10;&#10;AI-generated content may be incorrect." id="547" name="Google Shape;547;p32"/>
          <p:cNvPicPr preferRelativeResize="0"/>
          <p:nvPr/>
        </p:nvPicPr>
        <p:blipFill rotWithShape="1">
          <a:blip r:embed="rId3">
            <a:alphaModFix/>
          </a:blip>
          <a:srcRect b="0" l="0" r="0" t="0"/>
          <a:stretch/>
        </p:blipFill>
        <p:spPr>
          <a:xfrm>
            <a:off x="7027149" y="1938316"/>
            <a:ext cx="4128531" cy="269295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33"/>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Risk factors</a:t>
            </a:r>
            <a:endParaRPr/>
          </a:p>
        </p:txBody>
      </p:sp>
      <p:sp>
        <p:nvSpPr>
          <p:cNvPr id="554" name="Google Shape;554;p33"/>
          <p:cNvSpPr txBox="1"/>
          <p:nvPr>
            <p:ph idx="1" type="body"/>
          </p:nvPr>
        </p:nvSpPr>
        <p:spPr>
          <a:xfrm>
            <a:off x="1097280" y="1845733"/>
            <a:ext cx="7818120" cy="4343399"/>
          </a:xfrm>
          <a:prstGeom prst="rect">
            <a:avLst/>
          </a:prstGeom>
          <a:noFill/>
          <a:ln>
            <a:noFill/>
          </a:ln>
        </p:spPr>
        <p:txBody>
          <a:bodyPr anchorCtr="0" anchor="t" bIns="45700" lIns="0" spcFirstLastPara="1" rIns="0" wrap="square" tIns="45700">
            <a:normAutofit/>
          </a:bodyPr>
          <a:lstStyle/>
          <a:p>
            <a:pPr indent="-91445" lvl="0" marL="91445" rtl="0" algn="l">
              <a:lnSpc>
                <a:spcPct val="90000"/>
              </a:lnSpc>
              <a:spcBef>
                <a:spcPts val="0"/>
              </a:spcBef>
              <a:spcAft>
                <a:spcPts val="0"/>
              </a:spcAft>
              <a:buSzPts val="2400"/>
              <a:buChar char=" "/>
            </a:pPr>
            <a:r>
              <a:rPr lang="en-US" sz="2400"/>
              <a:t>The age of onset for bipolar disorders tends to be in the early 20s. </a:t>
            </a:r>
            <a:endParaRPr/>
          </a:p>
          <a:p>
            <a:pPr indent="-91445" lvl="0" marL="91445" rtl="0" algn="l">
              <a:lnSpc>
                <a:spcPct val="90000"/>
              </a:lnSpc>
              <a:spcBef>
                <a:spcPts val="1400"/>
              </a:spcBef>
              <a:spcAft>
                <a:spcPts val="0"/>
              </a:spcAft>
              <a:buSzPts val="2400"/>
              <a:buChar char=" "/>
            </a:pPr>
            <a:r>
              <a:rPr lang="en-US" sz="2400"/>
              <a:t>The risk of suicide is significantly higher among people with bipolar I disorder than among the general population.</a:t>
            </a:r>
            <a:endParaRPr/>
          </a:p>
          <a:p>
            <a:pPr indent="-91445" lvl="0" marL="91445" rtl="0" algn="l">
              <a:lnSpc>
                <a:spcPct val="90000"/>
              </a:lnSpc>
              <a:spcBef>
                <a:spcPts val="1400"/>
              </a:spcBef>
              <a:spcAft>
                <a:spcPts val="0"/>
              </a:spcAft>
              <a:buSzPts val="2400"/>
              <a:buChar char=" "/>
            </a:pPr>
            <a:r>
              <a:rPr lang="en-US" sz="2400"/>
              <a:t>Ongoing substance abuse can complicate treatment and recovery from bipolar I disorder</a:t>
            </a:r>
            <a:endParaRPr/>
          </a:p>
          <a:p>
            <a:pPr indent="-91445" lvl="0" marL="91445" rtl="0" algn="l">
              <a:lnSpc>
                <a:spcPct val="90000"/>
              </a:lnSpc>
              <a:spcBef>
                <a:spcPts val="1400"/>
              </a:spcBef>
              <a:spcAft>
                <a:spcPts val="0"/>
              </a:spcAft>
              <a:buSzPts val="2400"/>
              <a:buChar char=" "/>
            </a:pPr>
            <a:r>
              <a:rPr lang="en-US" sz="2400"/>
              <a:t>Other risk factors</a:t>
            </a:r>
            <a:endParaRPr/>
          </a:p>
          <a:p>
            <a:pPr indent="-182889" lvl="1" marL="384067" rtl="0" algn="l">
              <a:lnSpc>
                <a:spcPct val="90000"/>
              </a:lnSpc>
              <a:spcBef>
                <a:spcPts val="400"/>
              </a:spcBef>
              <a:spcAft>
                <a:spcPts val="0"/>
              </a:spcAft>
              <a:buSzPts val="2200"/>
              <a:buChar char="◦"/>
            </a:pPr>
            <a:r>
              <a:rPr lang="en-US" sz="2200"/>
              <a:t>genetic predisposition and family history</a:t>
            </a:r>
            <a:endParaRPr/>
          </a:p>
          <a:p>
            <a:pPr indent="-182889" lvl="1" marL="384067" rtl="0" algn="l">
              <a:lnSpc>
                <a:spcPct val="90000"/>
              </a:lnSpc>
              <a:spcBef>
                <a:spcPts val="600"/>
              </a:spcBef>
              <a:spcAft>
                <a:spcPts val="0"/>
              </a:spcAft>
              <a:buSzPts val="2200"/>
              <a:buChar char="◦"/>
            </a:pPr>
            <a:r>
              <a:rPr lang="en-US" sz="2200"/>
              <a:t>childhood trauma</a:t>
            </a:r>
            <a:endParaRPr/>
          </a:p>
          <a:p>
            <a:pPr indent="-182889" lvl="1" marL="384067" rtl="0" algn="l">
              <a:lnSpc>
                <a:spcPct val="90000"/>
              </a:lnSpc>
              <a:spcBef>
                <a:spcPts val="600"/>
              </a:spcBef>
              <a:spcAft>
                <a:spcPts val="0"/>
              </a:spcAft>
              <a:buSzPts val="2200"/>
              <a:buChar char="◦"/>
            </a:pPr>
            <a:r>
              <a:rPr lang="en-US" sz="2200"/>
              <a:t>stressful life events and substance abuse </a:t>
            </a:r>
            <a:endParaRPr/>
          </a:p>
        </p:txBody>
      </p:sp>
      <p:sp>
        <p:nvSpPr>
          <p:cNvPr id="555" name="Google Shape;555;p33"/>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Clipboard Checked outline" id="556" name="Google Shape;556;p33"/>
          <p:cNvPicPr preferRelativeResize="0"/>
          <p:nvPr/>
        </p:nvPicPr>
        <p:blipFill rotWithShape="1">
          <a:blip r:embed="rId3">
            <a:alphaModFix/>
          </a:blip>
          <a:srcRect b="0" l="0" r="0" t="0"/>
          <a:stretch/>
        </p:blipFill>
        <p:spPr>
          <a:xfrm>
            <a:off x="8821346" y="1845733"/>
            <a:ext cx="2552774" cy="25527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63"/>
          <p:cNvSpPr txBox="1"/>
          <p:nvPr>
            <p:ph type="title"/>
          </p:nvPr>
        </p:nvSpPr>
        <p:spPr>
          <a:xfrm>
            <a:off x="1601821" y="-146222"/>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a:t>Lesson 4 vignette: Jane and Tina</a:t>
            </a:r>
            <a:endParaRPr sz="4400"/>
          </a:p>
        </p:txBody>
      </p:sp>
      <p:sp>
        <p:nvSpPr>
          <p:cNvPr id="563" name="Google Shape;563;p63"/>
          <p:cNvSpPr txBox="1"/>
          <p:nvPr>
            <p:ph idx="1" type="body"/>
          </p:nvPr>
        </p:nvSpPr>
        <p:spPr>
          <a:xfrm>
            <a:off x="827424" y="2030659"/>
            <a:ext cx="10280191" cy="2576510"/>
          </a:xfrm>
          <a:prstGeom prst="rect">
            <a:avLst/>
          </a:prstGeom>
          <a:noFill/>
          <a:ln>
            <a:noFill/>
          </a:ln>
        </p:spPr>
        <p:txBody>
          <a:bodyPr anchorCtr="0" anchor="t" bIns="45700" lIns="0" spcFirstLastPara="1" rIns="0" wrap="square" tIns="45700">
            <a:normAutofit/>
          </a:bodyPr>
          <a:lstStyle/>
          <a:p>
            <a:pPr indent="-342900" lvl="0" marL="457200" rtl="0" algn="l">
              <a:lnSpc>
                <a:spcPct val="90000"/>
              </a:lnSpc>
              <a:spcBef>
                <a:spcPts val="1200"/>
              </a:spcBef>
              <a:spcAft>
                <a:spcPts val="0"/>
              </a:spcAft>
              <a:buSzPts val="1800"/>
              <a:buChar char=" "/>
            </a:pPr>
            <a:r>
              <a:rPr b="1" lang="en-US" sz="2400"/>
              <a:t>SETTING: </a:t>
            </a:r>
            <a:endParaRPr/>
          </a:p>
          <a:p>
            <a:pPr indent="-342900" lvl="0" marL="457200" rtl="0" algn="l">
              <a:lnSpc>
                <a:spcPct val="90000"/>
              </a:lnSpc>
              <a:spcBef>
                <a:spcPts val="1200"/>
              </a:spcBef>
              <a:spcAft>
                <a:spcPts val="0"/>
              </a:spcAft>
              <a:buSzPts val="1800"/>
              <a:buChar char=" "/>
            </a:pPr>
            <a:r>
              <a:rPr lang="en-US" sz="2400"/>
              <a:t>Parish meeting room, after a volunteer coordination meeting. Chairs still pulled out, papers on the table. JANE is stacking chairs quickly, humming to herself, moving with more energy than the task requires. TINA lingers after the others have left. They've been friends or three years. JANE is bright, energized, fast-talking, warm, and entirely convinced she is fine. </a:t>
            </a:r>
            <a:endParaRPr/>
          </a:p>
          <a:p>
            <a:pPr indent="-228600" lvl="0" marL="457200" rtl="0" algn="l">
              <a:lnSpc>
                <a:spcPct val="90000"/>
              </a:lnSpc>
              <a:spcBef>
                <a:spcPts val="1200"/>
              </a:spcBef>
              <a:spcAft>
                <a:spcPts val="0"/>
              </a:spcAft>
              <a:buSzPts val="1800"/>
              <a:buNone/>
            </a:pPr>
            <a:r>
              <a:t/>
            </a:r>
            <a:endParaRPr/>
          </a:p>
        </p:txBody>
      </p:sp>
      <p:sp>
        <p:nvSpPr>
          <p:cNvPr id="564" name="Google Shape;564;p63"/>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00000"/>
              </a:buClr>
              <a:buSzPts val="1400"/>
              <a:buFont typeface="Arial"/>
              <a:buNone/>
            </a:pPr>
            <a:r>
              <a:rPr b="0" i="0" lang="en-US" sz="900" u="none" cap="none" strike="noStrike">
                <a:solidFill>
                  <a:srgbClr val="FFFFFF"/>
                </a:solidFill>
                <a:latin typeface="Calibri"/>
                <a:ea typeface="Calibri"/>
                <a:cs typeface="Calibri"/>
                <a:sym typeface="Calibri"/>
              </a:rPr>
              <a:t>INTERNATIONAL ASSOCIATION OF CATHOLIC MENTAL HEALTH MINISTERS</a:t>
            </a:r>
            <a:endParaRPr b="0" i="0" sz="900" u="none" cap="none" strike="noStrike">
              <a:solidFill>
                <a:srgbClr val="FFFFFF"/>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cxnSp>
        <p:nvCxnSpPr>
          <p:cNvPr id="569" name="Google Shape;569;p64"/>
          <p:cNvCxnSpPr/>
          <p:nvPr/>
        </p:nvCxnSpPr>
        <p:spPr>
          <a:xfrm>
            <a:off x="892311" y="646331"/>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570" name="Google Shape;570;p64"/>
          <p:cNvSpPr txBox="1"/>
          <p:nvPr/>
        </p:nvSpPr>
        <p:spPr>
          <a:xfrm>
            <a:off x="2258884" y="0"/>
            <a:ext cx="655660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a:t>
            </a:r>
            <a:r>
              <a:rPr b="1" i="0" lang="en-US" sz="3600" u="none" cap="none" strike="noStrike">
                <a:solidFill>
                  <a:srgbClr val="000000"/>
                </a:solidFill>
                <a:latin typeface="Calibri"/>
                <a:ea typeface="Calibri"/>
                <a:cs typeface="Calibri"/>
                <a:sym typeface="Calibri"/>
              </a:rPr>
              <a:t>4 </a:t>
            </a:r>
            <a:r>
              <a:rPr b="1" i="0" lang="en-US" sz="3600" u="none" cap="none" strike="noStrike">
                <a:solidFill>
                  <a:srgbClr val="000000"/>
                </a:solidFill>
                <a:latin typeface="Calibri"/>
                <a:ea typeface="Calibri"/>
                <a:cs typeface="Calibri"/>
                <a:sym typeface="Calibri"/>
              </a:rPr>
              <a:t>vignette – </a:t>
            </a:r>
            <a:r>
              <a:rPr b="1" i="0" lang="en-US" sz="3600" u="none" cap="none" strike="noStrike">
                <a:solidFill>
                  <a:srgbClr val="000000"/>
                </a:solidFill>
                <a:latin typeface="Calibri"/>
                <a:ea typeface="Calibri"/>
                <a:cs typeface="Calibri"/>
                <a:sym typeface="Calibri"/>
              </a:rPr>
              <a:t>Tina</a:t>
            </a:r>
            <a:r>
              <a:rPr b="1" i="0" lang="en-US" sz="3600" u="none" cap="none" strike="noStrike">
                <a:solidFill>
                  <a:srgbClr val="000000"/>
                </a:solidFill>
                <a:latin typeface="Calibri"/>
                <a:ea typeface="Calibri"/>
                <a:cs typeface="Calibri"/>
                <a:sym typeface="Calibri"/>
              </a:rPr>
              <a:t> and Jane</a:t>
            </a:r>
            <a:endParaRPr/>
          </a:p>
        </p:txBody>
      </p:sp>
      <p:sp>
        <p:nvSpPr>
          <p:cNvPr id="571" name="Google Shape;571;p64"/>
          <p:cNvSpPr txBox="1"/>
          <p:nvPr/>
        </p:nvSpPr>
        <p:spPr>
          <a:xfrm>
            <a:off x="380999" y="754909"/>
            <a:ext cx="11565468" cy="570925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200" u="none" cap="none" strike="noStrike">
                <a:solidFill>
                  <a:srgbClr val="000000"/>
                </a:solidFill>
                <a:latin typeface="Arial"/>
                <a:ea typeface="Arial"/>
                <a:cs typeface="Arial"/>
                <a:sym typeface="Arial"/>
              </a:rPr>
              <a:t>TINA: Hey — leave those. I wanted to catch you for a minute.</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JANE: Catch me? I'm right here. Did you see how much we got done tonight? I think we can add two more events before Easter. I was thinking a retreat weekend and maybe a youth outreach — I already drafted an outline, I'll send it to you tonight.</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TINA: Jane. Can you sit down for a second?</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JANE: What's wrong?</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TINA: Nothing's wrong. I just — I've been noticing some things, and I wanted to talk to you about them. Not to worry you. Just because I care about you.</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JANE: Okay...</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TINA: You've taken on four new volunteer roles since January. You've been calling people after ten at night with ideas. Maria mentioned you bought a new car last week — on the same day you saw it. And when I ask how you're sleeping, you say three or four hours but you seem fine with that.</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JANE: I am fine with it. I feel great, actually. Better than I have in a long time. Isn't that allowed?</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cxnSp>
        <p:nvCxnSpPr>
          <p:cNvPr id="576" name="Google Shape;576;p65"/>
          <p:cNvCxnSpPr/>
          <p:nvPr/>
        </p:nvCxnSpPr>
        <p:spPr>
          <a:xfrm>
            <a:off x="926178" y="646331"/>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577" name="Google Shape;577;p65"/>
          <p:cNvSpPr txBox="1"/>
          <p:nvPr/>
        </p:nvSpPr>
        <p:spPr>
          <a:xfrm>
            <a:off x="2195733" y="0"/>
            <a:ext cx="792396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4 vignette (cont.) – Tina and Jane</a:t>
            </a:r>
            <a:endParaRPr/>
          </a:p>
        </p:txBody>
      </p:sp>
      <p:sp>
        <p:nvSpPr>
          <p:cNvPr id="578" name="Google Shape;578;p65"/>
          <p:cNvSpPr txBox="1"/>
          <p:nvPr/>
        </p:nvSpPr>
        <p:spPr>
          <a:xfrm>
            <a:off x="414866" y="786341"/>
            <a:ext cx="11396134" cy="599138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TINA: Of course it is. I'm glad you feel good. It's just — the combination of things. The pace. I’ve known you for three years, Jane, and this is a different gear.</a:t>
            </a:r>
            <a:endParaRPr/>
          </a:p>
          <a:p>
            <a:pPr indent="0" lvl="0" marL="0" marR="0" rtl="0" algn="l">
              <a:lnSpc>
                <a:spcPct val="100000"/>
              </a:lnSpc>
              <a:spcBef>
                <a:spcPts val="600"/>
              </a:spcBef>
              <a:spcAft>
                <a:spcPts val="0"/>
              </a:spcAft>
              <a:buClr>
                <a:srgbClr val="000000"/>
              </a:buClr>
              <a:buSzPts val="2200"/>
              <a:buFont typeface="Arial"/>
              <a:buNone/>
            </a:pPr>
            <a:r>
              <a:rPr b="0" i="0" lang="en-US" sz="2200" u="none" cap="none" strike="noStrike">
                <a:solidFill>
                  <a:srgbClr val="000000"/>
                </a:solidFill>
                <a:latin typeface="Arial"/>
                <a:ea typeface="Arial"/>
                <a:cs typeface="Arial"/>
                <a:sym typeface="Arial"/>
              </a:rPr>
              <a:t>JANE: So, what are you saying? That I'm too enthusiastic? That I shouldn't be taking things on?</a:t>
            </a:r>
            <a:endParaRPr/>
          </a:p>
          <a:p>
            <a:pPr indent="0" lvl="0" marL="0" marR="0" rtl="0" algn="l">
              <a:lnSpc>
                <a:spcPct val="100000"/>
              </a:lnSpc>
              <a:spcBef>
                <a:spcPts val="400"/>
              </a:spcBef>
              <a:spcAft>
                <a:spcPts val="0"/>
              </a:spcAft>
              <a:buNone/>
            </a:pPr>
            <a:r>
              <a:rPr b="0" i="0" lang="en-US" sz="2200" u="none" cap="none" strike="noStrike">
                <a:solidFill>
                  <a:srgbClr val="000000"/>
                </a:solidFill>
                <a:latin typeface="Arial"/>
                <a:ea typeface="Arial"/>
                <a:cs typeface="Arial"/>
                <a:sym typeface="Arial"/>
              </a:rPr>
              <a:t>TINA: I'm not saying you should stop anything. I'm saying I've noticed a pattern, and I think it might be worth talking to your doctor about. Just to have a conversation. That's all. </a:t>
            </a:r>
            <a:endParaRPr/>
          </a:p>
          <a:p>
            <a:pPr indent="0" lvl="0" marL="0" marR="0" rtl="0" algn="l">
              <a:lnSpc>
                <a:spcPct val="100000"/>
              </a:lnSpc>
              <a:spcBef>
                <a:spcPts val="400"/>
              </a:spcBef>
              <a:spcAft>
                <a:spcPts val="0"/>
              </a:spcAft>
              <a:buNone/>
            </a:pPr>
            <a:r>
              <a:rPr b="0" i="0" lang="en-US" sz="2200" u="none" cap="none" strike="noStrike">
                <a:solidFill>
                  <a:srgbClr val="000000"/>
                </a:solidFill>
                <a:latin typeface="Arial"/>
                <a:ea typeface="Arial"/>
                <a:cs typeface="Arial"/>
                <a:sym typeface="Arial"/>
              </a:rPr>
              <a:t>JANE: I haven't been to the doctor in a while.</a:t>
            </a:r>
            <a:endParaRPr/>
          </a:p>
          <a:p>
            <a:pPr indent="0" lvl="0" marL="0" marR="0" rtl="0" algn="l">
              <a:lnSpc>
                <a:spcPct val="100000"/>
              </a:lnSpc>
              <a:spcBef>
                <a:spcPts val="400"/>
              </a:spcBef>
              <a:spcAft>
                <a:spcPts val="0"/>
              </a:spcAft>
              <a:buNone/>
            </a:pPr>
            <a:r>
              <a:rPr b="0" i="0" lang="en-US" sz="2200" u="none" cap="none" strike="noStrike">
                <a:solidFill>
                  <a:srgbClr val="000000"/>
                </a:solidFill>
                <a:latin typeface="Arial"/>
                <a:ea typeface="Arial"/>
                <a:cs typeface="Arial"/>
                <a:sym typeface="Arial"/>
              </a:rPr>
              <a:t>TINA: Can I ask, have there been times before when you felt this way? This much energy, this much going on at once? And then afterward, a period when things got very heavy?</a:t>
            </a:r>
            <a:endParaRPr/>
          </a:p>
          <a:p>
            <a:pPr indent="0" lvl="0" marL="0" marR="0" rtl="0" algn="l">
              <a:lnSpc>
                <a:spcPct val="100000"/>
              </a:lnSpc>
              <a:spcBef>
                <a:spcPts val="400"/>
              </a:spcBef>
              <a:spcAft>
                <a:spcPts val="0"/>
              </a:spcAft>
              <a:buNone/>
            </a:pPr>
            <a:r>
              <a:rPr b="0" i="0" lang="en-US" sz="2200" u="none" cap="none" strike="noStrike">
                <a:solidFill>
                  <a:srgbClr val="000000"/>
                </a:solidFill>
                <a:latin typeface="Arial"/>
                <a:ea typeface="Arial"/>
                <a:cs typeface="Arial"/>
                <a:sym typeface="Arial"/>
              </a:rPr>
              <a:t>JANE: (quietly, after a moment) A few times. A few years back. It didn't last.</a:t>
            </a:r>
            <a:endParaRPr/>
          </a:p>
          <a:p>
            <a:pPr indent="0" lvl="0" marL="0" marR="0" rtl="0" algn="l">
              <a:lnSpc>
                <a:spcPct val="100000"/>
              </a:lnSpc>
              <a:spcBef>
                <a:spcPts val="400"/>
              </a:spcBef>
              <a:spcAft>
                <a:spcPts val="0"/>
              </a:spcAft>
              <a:buNone/>
            </a:pPr>
            <a:r>
              <a:rPr b="0" i="0" lang="en-US" sz="2200" u="none" cap="none" strike="noStrike">
                <a:solidFill>
                  <a:srgbClr val="000000"/>
                </a:solidFill>
                <a:latin typeface="Arial"/>
                <a:ea typeface="Arial"/>
                <a:cs typeface="Arial"/>
                <a:sym typeface="Arial"/>
              </a:rPr>
              <a:t>TINA: Would you be willing to mention that to a doctor? You don't have to go in with a diagnosis or an explanation. Just tell them what you told me — that this has happened before, and you want to understand it.</a:t>
            </a:r>
            <a:endParaRPr/>
          </a:p>
          <a:p>
            <a:pPr indent="0" lvl="0" marL="0" marR="0" rtl="0" algn="l">
              <a:lnSpc>
                <a:spcPct val="100000"/>
              </a:lnSpc>
              <a:spcBef>
                <a:spcPts val="400"/>
              </a:spcBef>
              <a:spcAft>
                <a:spcPts val="0"/>
              </a:spcAft>
              <a:buNone/>
            </a:pPr>
            <a:r>
              <a:rPr b="0" i="0" lang="en-US" sz="2200" u="none" cap="none" strike="noStrike">
                <a:solidFill>
                  <a:srgbClr val="000000"/>
                </a:solidFill>
                <a:latin typeface="Arial"/>
                <a:ea typeface="Arial"/>
                <a:cs typeface="Arial"/>
                <a:sym typeface="Arial"/>
              </a:rPr>
              <a:t>JANE: I'll think about it.</a:t>
            </a:r>
            <a:endParaRPr/>
          </a:p>
          <a:p>
            <a:pPr indent="0" lvl="0" marL="0" marR="0" rtl="0" algn="l">
              <a:lnSpc>
                <a:spcPct val="100000"/>
              </a:lnSpc>
              <a:spcBef>
                <a:spcPts val="400"/>
              </a:spcBef>
              <a:spcAft>
                <a:spcPts val="0"/>
              </a:spcAft>
              <a:buNone/>
            </a:pPr>
            <a:r>
              <a:rPr b="0" i="0" lang="en-US" sz="2200" u="none" cap="none" strike="noStrike">
                <a:solidFill>
                  <a:srgbClr val="000000"/>
                </a:solidFill>
                <a:latin typeface="Arial"/>
                <a:ea typeface="Arial"/>
                <a:cs typeface="Arial"/>
                <a:sym typeface="Arial"/>
              </a:rPr>
              <a:t>TINA: That's enough. Thank you for hearing me out.</a:t>
            </a:r>
            <a:endParaRPr/>
          </a:p>
          <a:p>
            <a:pPr indent="0" lvl="0" marL="0" marR="0" rtl="0" algn="l">
              <a:lnSpc>
                <a:spcPct val="100000"/>
              </a:lnSpc>
              <a:spcBef>
                <a:spcPts val="600"/>
              </a:spcBef>
              <a:spcAft>
                <a:spcPts val="0"/>
              </a:spcAft>
              <a:buClr>
                <a:srgbClr val="000000"/>
              </a:buClr>
              <a:buSzPts val="2000"/>
              <a:buFont typeface="Arial"/>
              <a:buNone/>
            </a:pPr>
            <a:r>
              <a:t/>
            </a:r>
            <a:endParaRPr b="0" i="0" sz="2000" u="none" cap="none" strike="noStrik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3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Lesson 4 Reflection</a:t>
            </a:r>
            <a:endParaRPr/>
          </a:p>
        </p:txBody>
      </p:sp>
      <p:sp>
        <p:nvSpPr>
          <p:cNvPr id="585" name="Google Shape;585;p36"/>
          <p:cNvSpPr txBox="1"/>
          <p:nvPr>
            <p:ph idx="1" type="body"/>
          </p:nvPr>
        </p:nvSpPr>
        <p:spPr>
          <a:xfrm>
            <a:off x="1097279" y="1845734"/>
            <a:ext cx="6454987"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SzPts val="2400"/>
              <a:buFont typeface="Calibri"/>
              <a:buAutoNum type="arabicPeriod"/>
            </a:pPr>
            <a:r>
              <a:rPr lang="en-US" sz="2400"/>
              <a:t>How can one differentiate between normal mood fluctuations and the mood episodes characteristic of bipolar disorders?</a:t>
            </a:r>
            <a:endParaRPr/>
          </a:p>
          <a:p>
            <a:pPr indent="-457200" lvl="0" marL="457200" rtl="0" algn="l">
              <a:lnSpc>
                <a:spcPct val="90000"/>
              </a:lnSpc>
              <a:spcBef>
                <a:spcPts val="1400"/>
              </a:spcBef>
              <a:spcAft>
                <a:spcPts val="0"/>
              </a:spcAft>
              <a:buSzPts val="2400"/>
              <a:buFont typeface="Calibri"/>
              <a:buAutoNum type="arabicPeriod"/>
            </a:pPr>
            <a:r>
              <a:rPr lang="en-US" sz="2400"/>
              <a:t>Reflect on the key signs and symptoms of bipolar I and bipolar II disorders, how can recognizing these help in providing timely support and intervention?</a:t>
            </a:r>
            <a:endParaRPr/>
          </a:p>
        </p:txBody>
      </p:sp>
      <p:pic>
        <p:nvPicPr>
          <p:cNvPr descr="A group of people sitting at a table&#10;&#10;AI-generated content may be incorrect." id="586" name="Google Shape;586;p36"/>
          <p:cNvPicPr preferRelativeResize="0"/>
          <p:nvPr/>
        </p:nvPicPr>
        <p:blipFill rotWithShape="1">
          <a:blip r:embed="rId3">
            <a:alphaModFix/>
          </a:blip>
          <a:srcRect b="85" l="0" r="6" t="0"/>
          <a:stretch/>
        </p:blipFill>
        <p:spPr>
          <a:xfrm>
            <a:off x="8020570" y="1916318"/>
            <a:ext cx="3135109" cy="3471012"/>
          </a:xfrm>
          <a:prstGeom prst="rect">
            <a:avLst/>
          </a:prstGeom>
          <a:noFill/>
          <a:ln>
            <a:noFill/>
          </a:ln>
        </p:spPr>
      </p:pic>
      <p:sp>
        <p:nvSpPr>
          <p:cNvPr id="587" name="Google Shape;587;p36"/>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37"/>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4" name="Google Shape;594;p37"/>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595" name="Google Shape;595;p37"/>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596" name="Google Shape;596;p37"/>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97" name="Google Shape;597;p37"/>
          <p:cNvSpPr txBox="1"/>
          <p:nvPr>
            <p:ph type="title"/>
          </p:nvPr>
        </p:nvSpPr>
        <p:spPr>
          <a:xfrm>
            <a:off x="965201" y="643467"/>
            <a:ext cx="6255026" cy="5054008"/>
          </a:xfrm>
          <a:prstGeom prst="rect">
            <a:avLst/>
          </a:prstGeom>
          <a:noFill/>
          <a:ln>
            <a:noFill/>
          </a:ln>
        </p:spPr>
        <p:txBody>
          <a:bodyPr anchorCtr="0" anchor="ctr" bIns="45700" lIns="91425" spcFirstLastPara="1" rIns="91425" wrap="square" tIns="45700">
            <a:normAutofit/>
          </a:bodyPr>
          <a:lstStyle/>
          <a:p>
            <a:pPr indent="0" lvl="0" marL="0" rtl="0" algn="r">
              <a:lnSpc>
                <a:spcPct val="85000"/>
              </a:lnSpc>
              <a:spcBef>
                <a:spcPts val="0"/>
              </a:spcBef>
              <a:spcAft>
                <a:spcPts val="0"/>
              </a:spcAft>
              <a:buClr>
                <a:srgbClr val="262626"/>
              </a:buClr>
              <a:buSzPts val="8000"/>
              <a:buFont typeface="Calibri"/>
              <a:buNone/>
            </a:pPr>
            <a:r>
              <a:rPr lang="en-US" sz="8000">
                <a:solidFill>
                  <a:srgbClr val="262626"/>
                </a:solidFill>
              </a:rPr>
              <a:t>Lesson 5</a:t>
            </a:r>
            <a:endParaRPr/>
          </a:p>
        </p:txBody>
      </p:sp>
      <p:sp>
        <p:nvSpPr>
          <p:cNvPr id="598" name="Google Shape;598;p37"/>
          <p:cNvSpPr txBox="1"/>
          <p:nvPr>
            <p:ph idx="1" type="body"/>
          </p:nvPr>
        </p:nvSpPr>
        <p:spPr>
          <a:xfrm>
            <a:off x="7870995" y="643467"/>
            <a:ext cx="3341488" cy="505400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400"/>
              <a:buNone/>
            </a:pPr>
            <a:r>
              <a:rPr lang="en-US" sz="2400" cap="none">
                <a:solidFill>
                  <a:schemeClr val="dk2"/>
                </a:solidFill>
                <a:latin typeface="Calibri"/>
                <a:ea typeface="Calibri"/>
                <a:cs typeface="Calibri"/>
                <a:sym typeface="Calibri"/>
              </a:rPr>
              <a:t>RECOGNIZING THE SIGNS AND SYMPTOMS OF TRAUMA AND POST-TRAUMATIC STRESS DISORDERS</a:t>
            </a:r>
            <a:endParaRPr/>
          </a:p>
        </p:txBody>
      </p:sp>
      <p:cxnSp>
        <p:nvCxnSpPr>
          <p:cNvPr id="599" name="Google Shape;599;p37"/>
          <p:cNvCxnSpPr/>
          <p:nvPr/>
        </p:nvCxnSpPr>
        <p:spPr>
          <a:xfrm>
            <a:off x="7534656" y="1391367"/>
            <a:ext cx="0" cy="3558208"/>
          </a:xfrm>
          <a:prstGeom prst="straightConnector1">
            <a:avLst/>
          </a:prstGeom>
          <a:noFill/>
          <a:ln cap="flat" cmpd="sng" w="12700">
            <a:solidFill>
              <a:schemeClr val="dk2"/>
            </a:solidFill>
            <a:prstDash val="solid"/>
            <a:round/>
            <a:headEnd len="sm" w="sm" type="none"/>
            <a:tailEnd len="sm" w="sm" type="none"/>
          </a:ln>
        </p:spPr>
      </p:cxnSp>
      <p:sp>
        <p:nvSpPr>
          <p:cNvPr id="600" name="Google Shape;600;p37"/>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1" name="Google Shape;601;p37"/>
          <p:cNvSpPr/>
          <p:nvPr/>
        </p:nvSpPr>
        <p:spPr>
          <a:xfrm>
            <a:off x="15" y="6340942"/>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02" name="Google Shape;602;p37"/>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cap="none">
                <a:solidFill>
                  <a:srgbClr val="FFFFFF"/>
                </a:solidFill>
                <a:latin typeface="Calibri"/>
                <a:ea typeface="Calibri"/>
                <a:cs typeface="Calibri"/>
                <a:sym typeface="Calibri"/>
              </a:rPr>
              <a:t>INTERNATIONAL ASSOCIATION OF CATHOLIC MENTAL HEALTH MINISTERS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597"/>
                                        </p:tgtEl>
                                        <p:attrNameLst>
                                          <p:attrName>style.visibility</p:attrName>
                                        </p:attrNameLst>
                                      </p:cBhvr>
                                      <p:to>
                                        <p:strVal val="visible"/>
                                      </p:to>
                                    </p:set>
                                    <p:animEffect filter="fade" transition="in">
                                      <p:cBhvr>
                                        <p:cTn dur="400"/>
                                        <p:tgtEl>
                                          <p:spTgt spid="5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38"/>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Trauma</a:t>
            </a:r>
            <a:endParaRPr/>
          </a:p>
        </p:txBody>
      </p:sp>
      <p:sp>
        <p:nvSpPr>
          <p:cNvPr id="609" name="Google Shape;609;p38"/>
          <p:cNvSpPr txBox="1"/>
          <p:nvPr>
            <p:ph idx="1" type="body"/>
          </p:nvPr>
        </p:nvSpPr>
        <p:spPr>
          <a:xfrm>
            <a:off x="1097280" y="1845733"/>
            <a:ext cx="5786120" cy="4503112"/>
          </a:xfrm>
          <a:prstGeom prst="rect">
            <a:avLst/>
          </a:prstGeom>
          <a:noFill/>
          <a:ln>
            <a:noFill/>
          </a:ln>
        </p:spPr>
        <p:txBody>
          <a:bodyPr anchorCtr="0" anchor="t" bIns="45700" lIns="0" spcFirstLastPara="1" rIns="0" wrap="square" tIns="45700">
            <a:normAutofit/>
          </a:bodyPr>
          <a:lstStyle/>
          <a:p>
            <a:pPr indent="-146050" lvl="0" marL="91445" rtl="0" algn="l">
              <a:lnSpc>
                <a:spcPct val="90000"/>
              </a:lnSpc>
              <a:spcBef>
                <a:spcPts val="0"/>
              </a:spcBef>
              <a:spcAft>
                <a:spcPts val="0"/>
              </a:spcAft>
              <a:buSzPts val="2300"/>
              <a:buChar char=" "/>
            </a:pPr>
            <a:r>
              <a:rPr lang="en-US" sz="2300"/>
              <a:t>The American Psychological Association (2025) defines trauma as:</a:t>
            </a:r>
            <a:endParaRPr/>
          </a:p>
          <a:p>
            <a:pPr indent="-146050" lvl="0" marL="91445" rtl="0" algn="l">
              <a:lnSpc>
                <a:spcPct val="90000"/>
              </a:lnSpc>
              <a:spcBef>
                <a:spcPts val="1400"/>
              </a:spcBef>
              <a:spcAft>
                <a:spcPts val="0"/>
              </a:spcAft>
              <a:buSzPts val="2300"/>
              <a:buChar char=" "/>
            </a:pPr>
            <a:r>
              <a:rPr lang="en-US" sz="2300"/>
              <a:t>1. any disturbing experience that results in significant fear, helplessness, dissociation, confusion, or other disruptive feelings intense enough to have a long-lasting negative effect on a person’s attitudes, behavior, and other aspects of functioning. </a:t>
            </a:r>
            <a:endParaRPr/>
          </a:p>
          <a:p>
            <a:pPr indent="-146050" lvl="0" marL="91445" rtl="0" algn="l">
              <a:lnSpc>
                <a:spcPct val="90000"/>
              </a:lnSpc>
              <a:spcBef>
                <a:spcPts val="1400"/>
              </a:spcBef>
              <a:spcAft>
                <a:spcPts val="0"/>
              </a:spcAft>
              <a:buSzPts val="2300"/>
              <a:buChar char=" "/>
            </a:pPr>
            <a:r>
              <a:rPr lang="en-US" sz="2300"/>
              <a:t>OR</a:t>
            </a:r>
            <a:endParaRPr/>
          </a:p>
          <a:p>
            <a:pPr indent="-146050" lvl="0" marL="91445" rtl="0" algn="l">
              <a:lnSpc>
                <a:spcPct val="90000"/>
              </a:lnSpc>
              <a:spcBef>
                <a:spcPts val="1400"/>
              </a:spcBef>
              <a:spcAft>
                <a:spcPts val="0"/>
              </a:spcAft>
              <a:buSzPts val="2300"/>
              <a:buChar char=" "/>
            </a:pPr>
            <a:r>
              <a:rPr lang="en-US" sz="2300"/>
              <a:t>2. any serious physical injury, such as a widespread burn or a blow to the head.</a:t>
            </a:r>
            <a:endParaRPr/>
          </a:p>
        </p:txBody>
      </p:sp>
      <p:sp>
        <p:nvSpPr>
          <p:cNvPr id="610" name="Google Shape;610;p38"/>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close-up of various white circles&#10;&#10;AI-generated content may be incorrect." id="611" name="Google Shape;611;p38"/>
          <p:cNvPicPr preferRelativeResize="0"/>
          <p:nvPr/>
        </p:nvPicPr>
        <p:blipFill rotWithShape="1">
          <a:blip r:embed="rId3">
            <a:alphaModFix/>
          </a:blip>
          <a:srcRect b="0" l="0" r="0" t="0"/>
          <a:stretch/>
        </p:blipFill>
        <p:spPr>
          <a:xfrm>
            <a:off x="7164762" y="2045617"/>
            <a:ext cx="3990918" cy="307502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6" name="Shape 616"/>
        <p:cNvGrpSpPr/>
        <p:nvPr/>
      </p:nvGrpSpPr>
      <p:grpSpPr>
        <a:xfrm>
          <a:off x="0" y="0"/>
          <a:ext cx="0" cy="0"/>
          <a:chOff x="0" y="0"/>
          <a:chExt cx="0" cy="0"/>
        </a:xfrm>
      </p:grpSpPr>
      <p:sp>
        <p:nvSpPr>
          <p:cNvPr id="617" name="Google Shape;617;p39"/>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Trauma: reactions and responses</a:t>
            </a:r>
            <a:endParaRPr/>
          </a:p>
        </p:txBody>
      </p:sp>
      <p:sp>
        <p:nvSpPr>
          <p:cNvPr id="618" name="Google Shape;618;p39"/>
          <p:cNvSpPr txBox="1"/>
          <p:nvPr>
            <p:ph idx="1" type="body"/>
          </p:nvPr>
        </p:nvSpPr>
        <p:spPr>
          <a:xfrm>
            <a:off x="1097280" y="1846052"/>
            <a:ext cx="4937760" cy="73628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100"/>
              <a:buNone/>
            </a:pPr>
            <a:r>
              <a:rPr lang="en-US" sz="2100">
                <a:solidFill>
                  <a:schemeClr val="accent1"/>
                </a:solidFill>
              </a:rPr>
              <a:t>IMMEDIATE REACTIONS TO TRAUMA</a:t>
            </a:r>
            <a:endParaRPr/>
          </a:p>
        </p:txBody>
      </p:sp>
      <p:sp>
        <p:nvSpPr>
          <p:cNvPr id="619" name="Google Shape;619;p39"/>
          <p:cNvSpPr txBox="1"/>
          <p:nvPr>
            <p:ph idx="2" type="body"/>
          </p:nvPr>
        </p:nvSpPr>
        <p:spPr>
          <a:xfrm>
            <a:off x="1097281" y="2455193"/>
            <a:ext cx="4937759" cy="3378200"/>
          </a:xfrm>
          <a:prstGeom prst="rect">
            <a:avLst/>
          </a:prstGeom>
          <a:noFill/>
          <a:ln>
            <a:noFill/>
          </a:ln>
        </p:spPr>
        <p:txBody>
          <a:bodyPr anchorCtr="0" anchor="t" bIns="45700" lIns="0" spcFirstLastPara="1" rIns="0" wrap="square" tIns="45700">
            <a:noAutofit/>
          </a:bodyPr>
          <a:lstStyle/>
          <a:p>
            <a:pPr indent="-133350" lvl="0" marL="91445" rtl="0" algn="l">
              <a:lnSpc>
                <a:spcPct val="90000"/>
              </a:lnSpc>
              <a:spcBef>
                <a:spcPts val="0"/>
              </a:spcBef>
              <a:spcAft>
                <a:spcPts val="0"/>
              </a:spcAft>
              <a:buSzPts val="2100"/>
              <a:buChar char=" "/>
            </a:pPr>
            <a:r>
              <a:rPr lang="en-US" sz="2100"/>
              <a:t>numbness and detachment</a:t>
            </a:r>
            <a:endParaRPr/>
          </a:p>
          <a:p>
            <a:pPr indent="-133350" lvl="0" marL="91445" rtl="0" algn="l">
              <a:lnSpc>
                <a:spcPct val="90000"/>
              </a:lnSpc>
              <a:spcBef>
                <a:spcPts val="1400"/>
              </a:spcBef>
              <a:spcAft>
                <a:spcPts val="0"/>
              </a:spcAft>
              <a:buSzPts val="2100"/>
              <a:buChar char=" "/>
            </a:pPr>
            <a:r>
              <a:rPr lang="en-US" sz="2100"/>
              <a:t>anxiety or severe guilt</a:t>
            </a:r>
            <a:endParaRPr/>
          </a:p>
          <a:p>
            <a:pPr indent="-133350" lvl="0" marL="91445" rtl="0" algn="l">
              <a:lnSpc>
                <a:spcPct val="90000"/>
              </a:lnSpc>
              <a:spcBef>
                <a:spcPts val="1400"/>
              </a:spcBef>
              <a:spcAft>
                <a:spcPts val="0"/>
              </a:spcAft>
              <a:buSzPts val="2100"/>
              <a:buChar char=" "/>
            </a:pPr>
            <a:r>
              <a:rPr lang="en-US" sz="2100"/>
              <a:t>anger</a:t>
            </a:r>
            <a:endParaRPr/>
          </a:p>
          <a:p>
            <a:pPr indent="-133350" lvl="0" marL="91445" rtl="0" algn="l">
              <a:lnSpc>
                <a:spcPct val="90000"/>
              </a:lnSpc>
              <a:spcBef>
                <a:spcPts val="1400"/>
              </a:spcBef>
              <a:spcAft>
                <a:spcPts val="0"/>
              </a:spcAft>
              <a:buSzPts val="2100"/>
              <a:buChar char=" "/>
            </a:pPr>
            <a:r>
              <a:rPr lang="en-US" sz="2100"/>
              <a:t>sadness</a:t>
            </a:r>
            <a:endParaRPr/>
          </a:p>
          <a:p>
            <a:pPr indent="-133350" lvl="0" marL="91445" rtl="0" algn="l">
              <a:lnSpc>
                <a:spcPct val="90000"/>
              </a:lnSpc>
              <a:spcBef>
                <a:spcPts val="1400"/>
              </a:spcBef>
              <a:spcAft>
                <a:spcPts val="0"/>
              </a:spcAft>
              <a:buSzPts val="2100"/>
              <a:buChar char=" "/>
            </a:pPr>
            <a:r>
              <a:rPr lang="en-US" sz="2100"/>
              <a:t>feelings of unreality or depersonalization </a:t>
            </a:r>
            <a:endParaRPr/>
          </a:p>
          <a:p>
            <a:pPr indent="-133350" lvl="0" marL="91445" rtl="0" algn="l">
              <a:lnSpc>
                <a:spcPct val="90000"/>
              </a:lnSpc>
              <a:spcBef>
                <a:spcPts val="1400"/>
              </a:spcBef>
              <a:spcAft>
                <a:spcPts val="0"/>
              </a:spcAft>
              <a:buSzPts val="2100"/>
              <a:buChar char=" "/>
            </a:pPr>
            <a:r>
              <a:rPr lang="en-US" sz="2100"/>
              <a:t>feeling a loss of control</a:t>
            </a:r>
            <a:endParaRPr/>
          </a:p>
        </p:txBody>
      </p:sp>
      <p:sp>
        <p:nvSpPr>
          <p:cNvPr id="620" name="Google Shape;620;p39"/>
          <p:cNvSpPr txBox="1"/>
          <p:nvPr>
            <p:ph idx="3" type="body"/>
          </p:nvPr>
        </p:nvSpPr>
        <p:spPr>
          <a:xfrm>
            <a:off x="6217920" y="1846052"/>
            <a:ext cx="4937760" cy="73628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100"/>
              <a:buNone/>
            </a:pPr>
            <a:r>
              <a:rPr lang="en-US" sz="2100">
                <a:solidFill>
                  <a:schemeClr val="accent1"/>
                </a:solidFill>
              </a:rPr>
              <a:t>DELAYED RESPONSES TO TRAUMA </a:t>
            </a:r>
            <a:endParaRPr/>
          </a:p>
        </p:txBody>
      </p:sp>
      <p:sp>
        <p:nvSpPr>
          <p:cNvPr id="621" name="Google Shape;621;p39"/>
          <p:cNvSpPr txBox="1"/>
          <p:nvPr>
            <p:ph idx="4" type="body"/>
          </p:nvPr>
        </p:nvSpPr>
        <p:spPr>
          <a:xfrm>
            <a:off x="6217920" y="2455193"/>
            <a:ext cx="4937760" cy="3378200"/>
          </a:xfrm>
          <a:prstGeom prst="rect">
            <a:avLst/>
          </a:prstGeom>
          <a:noFill/>
          <a:ln>
            <a:noFill/>
          </a:ln>
        </p:spPr>
        <p:txBody>
          <a:bodyPr anchorCtr="0" anchor="t" bIns="45700" lIns="0" spcFirstLastPara="1" rIns="0" wrap="square" tIns="45700">
            <a:noAutofit/>
          </a:bodyPr>
          <a:lstStyle/>
          <a:p>
            <a:pPr indent="-133350" lvl="0" marL="91445" rtl="0" algn="l">
              <a:lnSpc>
                <a:spcPct val="90000"/>
              </a:lnSpc>
              <a:spcBef>
                <a:spcPts val="0"/>
              </a:spcBef>
              <a:spcAft>
                <a:spcPts val="0"/>
              </a:spcAft>
              <a:buSzPts val="2100"/>
              <a:buChar char=" "/>
            </a:pPr>
            <a:r>
              <a:rPr lang="en-US" sz="2100"/>
              <a:t>irritability or hostility</a:t>
            </a:r>
            <a:endParaRPr/>
          </a:p>
          <a:p>
            <a:pPr indent="-133350" lvl="0" marL="91445" rtl="0" algn="l">
              <a:lnSpc>
                <a:spcPct val="90000"/>
              </a:lnSpc>
              <a:spcBef>
                <a:spcPts val="1400"/>
              </a:spcBef>
              <a:spcAft>
                <a:spcPts val="0"/>
              </a:spcAft>
              <a:buSzPts val="2100"/>
              <a:buChar char=" "/>
            </a:pPr>
            <a:r>
              <a:rPr lang="en-US" sz="2100"/>
              <a:t>depression</a:t>
            </a:r>
            <a:endParaRPr/>
          </a:p>
          <a:p>
            <a:pPr indent="-133350" lvl="0" marL="91445" rtl="0" algn="l">
              <a:lnSpc>
                <a:spcPct val="90000"/>
              </a:lnSpc>
              <a:spcBef>
                <a:spcPts val="1400"/>
              </a:spcBef>
              <a:spcAft>
                <a:spcPts val="0"/>
              </a:spcAft>
              <a:buSzPts val="2100"/>
              <a:buChar char=" "/>
            </a:pPr>
            <a:r>
              <a:rPr lang="en-US" sz="2100"/>
              <a:t>mood instability</a:t>
            </a:r>
            <a:endParaRPr/>
          </a:p>
          <a:p>
            <a:pPr indent="-133350" lvl="0" marL="91445" rtl="0" algn="l">
              <a:lnSpc>
                <a:spcPct val="90000"/>
              </a:lnSpc>
              <a:spcBef>
                <a:spcPts val="1400"/>
              </a:spcBef>
              <a:spcAft>
                <a:spcPts val="0"/>
              </a:spcAft>
              <a:buSzPts val="2100"/>
              <a:buChar char=" "/>
            </a:pPr>
            <a:r>
              <a:rPr lang="en-US" sz="2100"/>
              <a:t>anxiety and fear</a:t>
            </a:r>
            <a:endParaRPr/>
          </a:p>
          <a:p>
            <a:pPr indent="-133350" lvl="0" marL="91445" rtl="0" algn="l">
              <a:lnSpc>
                <a:spcPct val="90000"/>
              </a:lnSpc>
              <a:spcBef>
                <a:spcPts val="1400"/>
              </a:spcBef>
              <a:spcAft>
                <a:spcPts val="0"/>
              </a:spcAft>
              <a:buSzPts val="2100"/>
              <a:buChar char=" "/>
            </a:pPr>
            <a:r>
              <a:rPr lang="en-US" sz="2100"/>
              <a:t>avoidance of reminders of the traumatic event</a:t>
            </a:r>
            <a:endParaRPr/>
          </a:p>
          <a:p>
            <a:pPr indent="-133350" lvl="0" marL="91445" rtl="0" algn="l">
              <a:lnSpc>
                <a:spcPct val="90000"/>
              </a:lnSpc>
              <a:spcBef>
                <a:spcPts val="1400"/>
              </a:spcBef>
              <a:spcAft>
                <a:spcPts val="0"/>
              </a:spcAft>
              <a:buSzPts val="2100"/>
              <a:buChar char=" "/>
            </a:pPr>
            <a:r>
              <a:rPr lang="en-US" sz="2100"/>
              <a:t>increase in high-risk behaviors as well as alcohol and substance abuse</a:t>
            </a:r>
            <a:endParaRPr/>
          </a:p>
        </p:txBody>
      </p:sp>
      <p:sp>
        <p:nvSpPr>
          <p:cNvPr id="622" name="Google Shape;622;p39"/>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id="623" name="Google Shape;623;p39"/>
          <p:cNvPicPr preferRelativeResize="0"/>
          <p:nvPr/>
        </p:nvPicPr>
        <p:blipFill rotWithShape="1">
          <a:blip r:embed="rId3">
            <a:alphaModFix/>
          </a:blip>
          <a:srcRect b="0" l="0" r="0" t="0"/>
          <a:stretch/>
        </p:blipFill>
        <p:spPr>
          <a:xfrm>
            <a:off x="11764652" y="6463893"/>
            <a:ext cx="360770" cy="36077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40"/>
          <p:cNvSpPr txBox="1"/>
          <p:nvPr>
            <p:ph type="title"/>
          </p:nvPr>
        </p:nvSpPr>
        <p:spPr>
          <a:xfrm>
            <a:off x="999067" y="286604"/>
            <a:ext cx="10156613" cy="1450757"/>
          </a:xfrm>
          <a:prstGeom prst="rect">
            <a:avLst/>
          </a:prstGeom>
          <a:noFill/>
          <a:ln>
            <a:noFill/>
          </a:ln>
        </p:spPr>
        <p:txBody>
          <a:bodyPr anchorCtr="0" anchor="b" bIns="45700" lIns="91425" spcFirstLastPara="1" rIns="91425" wrap="square" tIns="45700">
            <a:noAutofit/>
          </a:bodyPr>
          <a:lstStyle/>
          <a:p>
            <a:pPr indent="0" lvl="0" marL="0" rtl="0" algn="l">
              <a:lnSpc>
                <a:spcPct val="85000"/>
              </a:lnSpc>
              <a:spcBef>
                <a:spcPts val="0"/>
              </a:spcBef>
              <a:spcAft>
                <a:spcPts val="0"/>
              </a:spcAft>
              <a:buClr>
                <a:srgbClr val="3F3F3F"/>
              </a:buClr>
              <a:buSzPts val="5400"/>
              <a:buFont typeface="Calibri"/>
              <a:buNone/>
            </a:pPr>
            <a:r>
              <a:rPr lang="en-US" sz="5400"/>
              <a:t>Post-traumatic stress disorder (PTSD)</a:t>
            </a:r>
            <a:endParaRPr/>
          </a:p>
        </p:txBody>
      </p:sp>
      <p:sp>
        <p:nvSpPr>
          <p:cNvPr id="630" name="Google Shape;630;p40"/>
          <p:cNvSpPr txBox="1"/>
          <p:nvPr>
            <p:ph idx="1" type="body"/>
          </p:nvPr>
        </p:nvSpPr>
        <p:spPr>
          <a:xfrm>
            <a:off x="1097281" y="1845733"/>
            <a:ext cx="7039186" cy="4419599"/>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SzPts val="2400"/>
              <a:buNone/>
            </a:pPr>
            <a:r>
              <a:rPr lang="en-US" sz="2400"/>
              <a:t>This disorder is characterized by</a:t>
            </a:r>
            <a:endParaRPr/>
          </a:p>
          <a:p>
            <a:pPr indent="-342900" lvl="1" marL="635522" rtl="0" algn="l">
              <a:lnSpc>
                <a:spcPct val="90000"/>
              </a:lnSpc>
              <a:spcBef>
                <a:spcPts val="400"/>
              </a:spcBef>
              <a:spcAft>
                <a:spcPts val="0"/>
              </a:spcAft>
              <a:buSzPts val="2200"/>
              <a:buFont typeface="Arial"/>
              <a:buChar char="•"/>
            </a:pPr>
            <a:r>
              <a:rPr lang="en-US" sz="2200"/>
              <a:t>Re-experiencing</a:t>
            </a:r>
            <a:r>
              <a:rPr lang="en-US" sz="2200"/>
              <a:t> the trauma in painful recollections, flashbacks, or recurrent dreams or nightmares</a:t>
            </a:r>
            <a:endParaRPr/>
          </a:p>
          <a:p>
            <a:pPr indent="-342900" lvl="1" marL="635522" rtl="0" algn="l">
              <a:lnSpc>
                <a:spcPct val="90000"/>
              </a:lnSpc>
              <a:spcBef>
                <a:spcPts val="600"/>
              </a:spcBef>
              <a:spcAft>
                <a:spcPts val="0"/>
              </a:spcAft>
              <a:buSzPts val="2200"/>
              <a:buFont typeface="Arial"/>
              <a:buChar char="•"/>
            </a:pPr>
            <a:r>
              <a:rPr lang="en-US" sz="2200"/>
              <a:t>Avoidance of activities or places that recall the traumatic event</a:t>
            </a:r>
            <a:endParaRPr/>
          </a:p>
          <a:p>
            <a:pPr indent="-342900" lvl="1" marL="635522" rtl="0" algn="l">
              <a:lnSpc>
                <a:spcPct val="90000"/>
              </a:lnSpc>
              <a:spcBef>
                <a:spcPts val="600"/>
              </a:spcBef>
              <a:spcAft>
                <a:spcPts val="0"/>
              </a:spcAft>
              <a:buSzPts val="2200"/>
              <a:buFont typeface="Arial"/>
              <a:buChar char="•"/>
            </a:pPr>
            <a:r>
              <a:rPr lang="en-US" sz="2200"/>
              <a:t>Diminished responsiveness (emotional anesthesia or numbing)</a:t>
            </a:r>
            <a:endParaRPr/>
          </a:p>
          <a:p>
            <a:pPr indent="-342900" lvl="1" marL="635522" rtl="0" algn="l">
              <a:lnSpc>
                <a:spcPct val="90000"/>
              </a:lnSpc>
              <a:spcBef>
                <a:spcPts val="600"/>
              </a:spcBef>
              <a:spcAft>
                <a:spcPts val="0"/>
              </a:spcAft>
              <a:buSzPts val="2200"/>
              <a:buFont typeface="Arial"/>
              <a:buChar char="•"/>
            </a:pPr>
            <a:r>
              <a:rPr lang="en-US" sz="2200"/>
              <a:t>Disinterest in significant activities </a:t>
            </a:r>
            <a:endParaRPr/>
          </a:p>
          <a:p>
            <a:pPr indent="-342900" lvl="1" marL="635522" rtl="0" algn="l">
              <a:lnSpc>
                <a:spcPct val="90000"/>
              </a:lnSpc>
              <a:spcBef>
                <a:spcPts val="600"/>
              </a:spcBef>
              <a:spcAft>
                <a:spcPts val="0"/>
              </a:spcAft>
              <a:buSzPts val="2200"/>
              <a:buFont typeface="Arial"/>
              <a:buChar char="•"/>
            </a:pPr>
            <a:r>
              <a:rPr lang="en-US" sz="2200"/>
              <a:t>Feelings of detachment and estrangement from others</a:t>
            </a:r>
            <a:endParaRPr/>
          </a:p>
        </p:txBody>
      </p:sp>
      <p:sp>
        <p:nvSpPr>
          <p:cNvPr id="631" name="Google Shape;631;p40"/>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pic>
        <p:nvPicPr>
          <p:cNvPr descr="A hole in a wall&#10;&#10;AI-generated content may be incorrect." id="632" name="Google Shape;632;p40"/>
          <p:cNvPicPr preferRelativeResize="0"/>
          <p:nvPr/>
        </p:nvPicPr>
        <p:blipFill rotWithShape="1">
          <a:blip r:embed="rId3">
            <a:alphaModFix/>
          </a:blip>
          <a:srcRect b="0" l="0" r="0" t="0"/>
          <a:stretch/>
        </p:blipFill>
        <p:spPr>
          <a:xfrm>
            <a:off x="8356600" y="1845734"/>
            <a:ext cx="2738119" cy="364874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sp>
        <p:nvSpPr>
          <p:cNvPr id="638" name="Google Shape;638;p41"/>
          <p:cNvSpPr txBox="1"/>
          <p:nvPr>
            <p:ph idx="1" type="body"/>
          </p:nvPr>
        </p:nvSpPr>
        <p:spPr>
          <a:xfrm>
            <a:off x="1097279" y="1845733"/>
            <a:ext cx="10058400" cy="4334933"/>
          </a:xfrm>
          <a:prstGeom prst="rect">
            <a:avLst/>
          </a:prstGeom>
          <a:noFill/>
          <a:ln>
            <a:noFill/>
          </a:ln>
        </p:spPr>
        <p:txBody>
          <a:bodyPr anchorCtr="0" anchor="t" bIns="45700" lIns="0" spcFirstLastPara="1" rIns="0" wrap="square" tIns="45700">
            <a:normAutofit/>
          </a:bodyPr>
          <a:lstStyle/>
          <a:p>
            <a:pPr indent="-91445" lvl="0" marL="91445" rtl="0" algn="l">
              <a:lnSpc>
                <a:spcPct val="90000"/>
              </a:lnSpc>
              <a:spcBef>
                <a:spcPts val="0"/>
              </a:spcBef>
              <a:spcAft>
                <a:spcPts val="0"/>
              </a:spcAft>
              <a:buSzPts val="2400"/>
              <a:buChar char=" "/>
            </a:pPr>
            <a:r>
              <a:rPr lang="en-US" sz="2400"/>
              <a:t>The primary risk factor for post-traumatic stress disorder (PTSD) is the experiencing of a traumatic event.</a:t>
            </a:r>
            <a:endParaRPr/>
          </a:p>
          <a:p>
            <a:pPr indent="-91445" lvl="0" marL="91445" rtl="0" algn="l">
              <a:lnSpc>
                <a:spcPct val="90000"/>
              </a:lnSpc>
              <a:spcBef>
                <a:spcPts val="1400"/>
              </a:spcBef>
              <a:spcAft>
                <a:spcPts val="0"/>
              </a:spcAft>
              <a:buSzPts val="2400"/>
              <a:buChar char=" "/>
            </a:pPr>
            <a:r>
              <a:rPr lang="en-US" sz="2400"/>
              <a:t>Other risk factors:</a:t>
            </a:r>
            <a:endParaRPr/>
          </a:p>
          <a:p>
            <a:pPr indent="-182889" lvl="1" marL="384067" rtl="0" algn="l">
              <a:lnSpc>
                <a:spcPct val="90000"/>
              </a:lnSpc>
              <a:spcBef>
                <a:spcPts val="400"/>
              </a:spcBef>
              <a:spcAft>
                <a:spcPts val="0"/>
              </a:spcAft>
              <a:buSzPts val="2200"/>
              <a:buChar char="◦"/>
            </a:pPr>
            <a:r>
              <a:rPr lang="en-US" sz="2200"/>
              <a:t>A prior history of trauma, especially repeated trauma beginning in childhood. </a:t>
            </a:r>
            <a:endParaRPr/>
          </a:p>
          <a:p>
            <a:pPr indent="-182889" lvl="1" marL="384067" rtl="0" algn="l">
              <a:lnSpc>
                <a:spcPct val="90000"/>
              </a:lnSpc>
              <a:spcBef>
                <a:spcPts val="600"/>
              </a:spcBef>
              <a:spcAft>
                <a:spcPts val="0"/>
              </a:spcAft>
              <a:buSzPts val="2200"/>
              <a:buChar char="◦"/>
            </a:pPr>
            <a:r>
              <a:rPr lang="en-US" sz="2200"/>
              <a:t>Other mental health conditions such as depression and anxiety.</a:t>
            </a:r>
            <a:endParaRPr/>
          </a:p>
          <a:p>
            <a:pPr indent="-182889" lvl="1" marL="384067" rtl="0" algn="l">
              <a:lnSpc>
                <a:spcPct val="90000"/>
              </a:lnSpc>
              <a:spcBef>
                <a:spcPts val="600"/>
              </a:spcBef>
              <a:spcAft>
                <a:spcPts val="0"/>
              </a:spcAft>
              <a:buSzPts val="2200"/>
              <a:buChar char="◦"/>
            </a:pPr>
            <a:r>
              <a:rPr lang="en-US" sz="2200"/>
              <a:t>Social and environmental factors including lack of social support, poverty and stressful life events. </a:t>
            </a:r>
            <a:endParaRPr/>
          </a:p>
          <a:p>
            <a:pPr indent="-182889" lvl="1" marL="384067" rtl="0" algn="l">
              <a:lnSpc>
                <a:spcPct val="90000"/>
              </a:lnSpc>
              <a:spcBef>
                <a:spcPts val="600"/>
              </a:spcBef>
              <a:spcAft>
                <a:spcPts val="0"/>
              </a:spcAft>
              <a:buSzPts val="2200"/>
              <a:buChar char="◦"/>
            </a:pPr>
            <a:r>
              <a:rPr lang="en-US" sz="2200"/>
              <a:t>Biological factors such as genetics, brain chemistry and sex (ie, women are somewhat more likely to develop PTSD). </a:t>
            </a:r>
            <a:endParaRPr/>
          </a:p>
          <a:p>
            <a:pPr indent="-182889" lvl="1" marL="384067" rtl="0" algn="l">
              <a:lnSpc>
                <a:spcPct val="90000"/>
              </a:lnSpc>
              <a:spcBef>
                <a:spcPts val="600"/>
              </a:spcBef>
              <a:spcAft>
                <a:spcPts val="0"/>
              </a:spcAft>
              <a:buSzPts val="2200"/>
              <a:buChar char="◦"/>
            </a:pPr>
            <a:r>
              <a:rPr lang="en-US" sz="2200"/>
              <a:t>Personality traits such as neuroticism and lower intelligence.</a:t>
            </a:r>
            <a:endParaRPr/>
          </a:p>
        </p:txBody>
      </p:sp>
      <p:sp>
        <p:nvSpPr>
          <p:cNvPr id="639" name="Google Shape;639;p41"/>
          <p:cNvSpPr txBox="1"/>
          <p:nvPr>
            <p:ph type="title"/>
          </p:nvPr>
        </p:nvSpPr>
        <p:spPr>
          <a:xfrm>
            <a:off x="1097280" y="286604"/>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Risk factors</a:t>
            </a:r>
            <a:endParaRPr/>
          </a:p>
        </p:txBody>
      </p:sp>
      <p:sp>
        <p:nvSpPr>
          <p:cNvPr id="640" name="Google Shape;640;p41"/>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66"/>
          <p:cNvSpPr txBox="1"/>
          <p:nvPr/>
        </p:nvSpPr>
        <p:spPr>
          <a:xfrm>
            <a:off x="1668340" y="2037563"/>
            <a:ext cx="9102237" cy="30469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1" lang="en-US" sz="2400" u="none" cap="none" strike="noStrike">
                <a:solidFill>
                  <a:srgbClr val="666666"/>
                </a:solidFill>
                <a:latin typeface="Arial"/>
                <a:ea typeface="Arial"/>
                <a:cs typeface="Arial"/>
                <a:sym typeface="Arial"/>
              </a:rPr>
              <a:t>SETTING: </a:t>
            </a:r>
            <a:endParaRPr/>
          </a:p>
          <a:p>
            <a:pPr indent="0" lvl="0" marL="0" marR="0" rtl="0" algn="l">
              <a:lnSpc>
                <a:spcPct val="100000"/>
              </a:lnSpc>
              <a:spcBef>
                <a:spcPts val="0"/>
              </a:spcBef>
              <a:spcAft>
                <a:spcPts val="0"/>
              </a:spcAft>
              <a:buNone/>
            </a:pPr>
            <a:r>
              <a:t/>
            </a:r>
            <a:endParaRPr b="0" i="1" sz="2400" u="none" cap="none" strike="noStrike">
              <a:solidFill>
                <a:srgbClr val="666666"/>
              </a:solidFill>
              <a:latin typeface="Arial"/>
              <a:ea typeface="Arial"/>
              <a:cs typeface="Arial"/>
              <a:sym typeface="Arial"/>
            </a:endParaRPr>
          </a:p>
          <a:p>
            <a:pPr indent="0" lvl="0" marL="0" marR="0" rtl="0" algn="l">
              <a:lnSpc>
                <a:spcPct val="100000"/>
              </a:lnSpc>
              <a:spcBef>
                <a:spcPts val="0"/>
              </a:spcBef>
              <a:spcAft>
                <a:spcPts val="0"/>
              </a:spcAft>
              <a:buNone/>
            </a:pPr>
            <a:r>
              <a:rPr b="0" i="1" lang="en-US" sz="2400" u="none" cap="none" strike="noStrike">
                <a:solidFill>
                  <a:srgbClr val="666666"/>
                </a:solidFill>
                <a:latin typeface="Arial"/>
                <a:ea typeface="Arial"/>
                <a:cs typeface="Arial"/>
                <a:sym typeface="Arial"/>
              </a:rPr>
              <a:t>Parish hall, after Sunday Mass, late morning. A few parishioners linger near the food table, talking. CHRIS, 30s, sits alone at a table to one side, a cup of coffee untouched in front of him. He is not disheveled, but he looks tired. ALEXIS, 40s, a parishioner who knew Chris before his military deployment, notices him from across the room and crosses to him.</a:t>
            </a:r>
            <a:endParaRPr b="0" i="0" sz="2400" u="none" cap="none" strike="noStrike">
              <a:solidFill>
                <a:srgbClr val="000000"/>
              </a:solidFill>
              <a:latin typeface="Arial"/>
              <a:ea typeface="Arial"/>
              <a:cs typeface="Arial"/>
              <a:sym typeface="Arial"/>
            </a:endParaRPr>
          </a:p>
        </p:txBody>
      </p:sp>
      <p:sp>
        <p:nvSpPr>
          <p:cNvPr id="647" name="Google Shape;647;p66"/>
          <p:cNvSpPr txBox="1"/>
          <p:nvPr/>
        </p:nvSpPr>
        <p:spPr>
          <a:xfrm>
            <a:off x="1668340" y="848435"/>
            <a:ext cx="813508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5 vignette – Chris and Alex</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cxnSp>
        <p:nvCxnSpPr>
          <p:cNvPr id="652" name="Google Shape;652;p67"/>
          <p:cNvCxnSpPr/>
          <p:nvPr/>
        </p:nvCxnSpPr>
        <p:spPr>
          <a:xfrm>
            <a:off x="951577" y="646331"/>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653" name="Google Shape;653;p67"/>
          <p:cNvSpPr txBox="1"/>
          <p:nvPr/>
        </p:nvSpPr>
        <p:spPr>
          <a:xfrm>
            <a:off x="2250418" y="0"/>
            <a:ext cx="6668813"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a:t>
            </a:r>
            <a:r>
              <a:rPr b="1" i="0" lang="en-US" sz="3600" u="none" cap="none" strike="noStrike">
                <a:solidFill>
                  <a:srgbClr val="000000"/>
                </a:solidFill>
                <a:latin typeface="Calibri"/>
                <a:ea typeface="Calibri"/>
                <a:cs typeface="Calibri"/>
                <a:sym typeface="Calibri"/>
              </a:rPr>
              <a:t>5</a:t>
            </a:r>
            <a:r>
              <a:rPr b="1" i="0" lang="en-US" sz="3600" u="none" cap="none" strike="noStrike">
                <a:solidFill>
                  <a:srgbClr val="000000"/>
                </a:solidFill>
                <a:latin typeface="Calibri"/>
                <a:ea typeface="Calibri"/>
                <a:cs typeface="Calibri"/>
                <a:sym typeface="Calibri"/>
              </a:rPr>
              <a:t> vignette – </a:t>
            </a:r>
            <a:r>
              <a:rPr b="1" i="0" lang="en-US" sz="3600" u="none" cap="none" strike="noStrike">
                <a:solidFill>
                  <a:srgbClr val="000000"/>
                </a:solidFill>
                <a:latin typeface="Calibri"/>
                <a:ea typeface="Calibri"/>
                <a:cs typeface="Calibri"/>
                <a:sym typeface="Calibri"/>
              </a:rPr>
              <a:t>Chris and Alex</a:t>
            </a:r>
            <a:endParaRPr b="1" i="0" sz="3600" u="none" cap="none" strike="noStrike">
              <a:solidFill>
                <a:srgbClr val="000000"/>
              </a:solidFill>
              <a:latin typeface="Calibri"/>
              <a:ea typeface="Calibri"/>
              <a:cs typeface="Calibri"/>
              <a:sym typeface="Calibri"/>
            </a:endParaRPr>
          </a:p>
        </p:txBody>
      </p:sp>
      <p:sp>
        <p:nvSpPr>
          <p:cNvPr id="654" name="Google Shape;654;p67"/>
          <p:cNvSpPr txBox="1"/>
          <p:nvPr/>
        </p:nvSpPr>
        <p:spPr>
          <a:xfrm>
            <a:off x="524936" y="780309"/>
            <a:ext cx="10794997" cy="552458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200" u="none" cap="none" strike="noStrike">
                <a:solidFill>
                  <a:srgbClr val="000000"/>
                </a:solidFill>
                <a:latin typeface="Arial"/>
                <a:ea typeface="Arial"/>
                <a:cs typeface="Arial"/>
                <a:sym typeface="Arial"/>
              </a:rPr>
              <a:t>ALEXIS: Chris. Mind if I sit?</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Not at all.</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You’ve been coming to the early Mass lately. Slipping out before the social hour. We’ve missed you.</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Crowds have been... a lot. Since I got back.</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How long has it been — about nine months now?</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Yeah. It should be easier by now. (Across the room, someone sets down a metal tray. The clatter is sudden. CHRIS startles — hands flat on the table, shoulders up. He catches himself. A beat. He is aware Alexis noticed.)</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Sorry.</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Don’t apologize. Is that happening often?</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The nights are worse. I keep having these dreams. Sometimes it’s like I’m right back there. I wake up at three in the morning and I can’t... </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How long has that been going on?</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cxnSp>
        <p:nvCxnSpPr>
          <p:cNvPr id="659" name="Google Shape;659;p68"/>
          <p:cNvCxnSpPr/>
          <p:nvPr/>
        </p:nvCxnSpPr>
        <p:spPr>
          <a:xfrm>
            <a:off x="917711" y="796769"/>
            <a:ext cx="9618133" cy="0"/>
          </a:xfrm>
          <a:prstGeom prst="straightConnector1">
            <a:avLst/>
          </a:prstGeom>
          <a:noFill/>
          <a:ln cap="flat" cmpd="sng" w="22225">
            <a:solidFill>
              <a:schemeClr val="accent1"/>
            </a:solidFill>
            <a:prstDash val="solid"/>
            <a:miter lim="8000"/>
            <a:headEnd len="sm" w="sm" type="none"/>
            <a:tailEnd len="sm" w="sm" type="none"/>
          </a:ln>
        </p:spPr>
      </p:cxnSp>
      <p:sp>
        <p:nvSpPr>
          <p:cNvPr id="660" name="Google Shape;660;p68"/>
          <p:cNvSpPr txBox="1"/>
          <p:nvPr/>
        </p:nvSpPr>
        <p:spPr>
          <a:xfrm>
            <a:off x="2225018" y="82233"/>
            <a:ext cx="8036174"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00000"/>
                </a:solidFill>
                <a:latin typeface="Calibri"/>
                <a:ea typeface="Calibri"/>
                <a:cs typeface="Calibri"/>
                <a:sym typeface="Calibri"/>
              </a:rPr>
              <a:t>Lesson </a:t>
            </a:r>
            <a:r>
              <a:rPr b="1" i="0" lang="en-US" sz="3600" u="none" cap="none" strike="noStrike">
                <a:solidFill>
                  <a:srgbClr val="000000"/>
                </a:solidFill>
                <a:latin typeface="Calibri"/>
                <a:ea typeface="Calibri"/>
                <a:cs typeface="Calibri"/>
                <a:sym typeface="Calibri"/>
              </a:rPr>
              <a:t>5 </a:t>
            </a:r>
            <a:r>
              <a:rPr b="1" i="0" lang="en-US" sz="3600" u="none" cap="none" strike="noStrike">
                <a:solidFill>
                  <a:srgbClr val="000000"/>
                </a:solidFill>
                <a:latin typeface="Calibri"/>
                <a:ea typeface="Calibri"/>
                <a:cs typeface="Calibri"/>
                <a:sym typeface="Calibri"/>
              </a:rPr>
              <a:t>vignette (cont.) – </a:t>
            </a:r>
            <a:r>
              <a:rPr b="1" i="0" lang="en-US" sz="3600" u="none" cap="none" strike="noStrike">
                <a:solidFill>
                  <a:srgbClr val="000000"/>
                </a:solidFill>
                <a:latin typeface="Calibri"/>
                <a:ea typeface="Calibri"/>
                <a:cs typeface="Calibri"/>
                <a:sym typeface="Calibri"/>
              </a:rPr>
              <a:t>Chris and Alex</a:t>
            </a:r>
            <a:endParaRPr b="1" i="0" sz="3600" u="none" cap="none" strike="noStrike">
              <a:solidFill>
                <a:srgbClr val="000000"/>
              </a:solidFill>
              <a:latin typeface="Calibri"/>
              <a:ea typeface="Calibri"/>
              <a:cs typeface="Calibri"/>
              <a:sym typeface="Calibri"/>
            </a:endParaRPr>
          </a:p>
        </p:txBody>
      </p:sp>
      <p:sp>
        <p:nvSpPr>
          <p:cNvPr id="661" name="Google Shape;661;p68"/>
          <p:cNvSpPr txBox="1"/>
          <p:nvPr/>
        </p:nvSpPr>
        <p:spPr>
          <a:xfrm>
            <a:off x="601133" y="864975"/>
            <a:ext cx="10947400" cy="54476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2200" u="none" cap="none" strike="noStrike">
                <a:solidFill>
                  <a:srgbClr val="000000"/>
                </a:solidFill>
                <a:latin typeface="Arial"/>
                <a:ea typeface="Arial"/>
                <a:cs typeface="Arial"/>
                <a:sym typeface="Arial"/>
              </a:rPr>
              <a:t>CHRIS: A while, I don’t want to make a big thing of it. Other guys had it a lot worse.</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Maybe. And it still sounds like you’re really struggling. </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I want to ask you directly — are you having any thoughts of hurting yourself?</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No. Nothing like that. I just — I’m tired. And I don’t know how to make it stop.</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I hear you. What you’re describing — the sleep, the flashbacks, pulling away from people — those are really common responses to what you went through. That doesn’t make them easy. But they’re not a sign that something is wrong with you.</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Doesn’t feel that way.</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I know. I think talking to someone who specializes in exactly this would help. Not general counseling — someone trained specifically to support people who’ve been through what you’ve been through. Would you be open to that?</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CHRIS:  Maybe. Yeah.</a:t>
            </a:r>
            <a:endParaRPr/>
          </a:p>
          <a:p>
            <a:pPr indent="0" lvl="0" marL="0" marR="0" rtl="0" algn="l">
              <a:lnSpc>
                <a:spcPct val="100000"/>
              </a:lnSpc>
              <a:spcBef>
                <a:spcPts val="600"/>
              </a:spcBef>
              <a:spcAft>
                <a:spcPts val="0"/>
              </a:spcAft>
              <a:buNone/>
            </a:pPr>
            <a:r>
              <a:rPr b="0" i="0" lang="en-US" sz="2200" u="none" cap="none" strike="noStrike">
                <a:solidFill>
                  <a:srgbClr val="000000"/>
                </a:solidFill>
                <a:latin typeface="Arial"/>
                <a:ea typeface="Arial"/>
                <a:cs typeface="Arial"/>
                <a:sym typeface="Arial"/>
              </a:rPr>
              <a:t>ALEXIS: Good. Let’s find some time this week and we’ll figure out the right next step together. You don’t have to navigate this alone.</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4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5400"/>
              <a:buFont typeface="Calibri"/>
              <a:buNone/>
            </a:pPr>
            <a:r>
              <a:rPr lang="en-US" sz="5400"/>
              <a:t>Lesson 5 Reflection</a:t>
            </a:r>
            <a:endParaRPr/>
          </a:p>
        </p:txBody>
      </p:sp>
      <p:sp>
        <p:nvSpPr>
          <p:cNvPr id="668" name="Google Shape;668;p44"/>
          <p:cNvSpPr txBox="1"/>
          <p:nvPr>
            <p:ph idx="1" type="body"/>
          </p:nvPr>
        </p:nvSpPr>
        <p:spPr>
          <a:xfrm>
            <a:off x="1097279" y="1845734"/>
            <a:ext cx="6454987"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SzPts val="2400"/>
              <a:buFont typeface="Calibri"/>
              <a:buAutoNum type="arabicPeriod"/>
            </a:pPr>
            <a:r>
              <a:rPr lang="en-US" sz="2400"/>
              <a:t>What are some normal emotional responses to trauma? What are some signs of Post-Traumatic Stress Disorder (PTSD)?</a:t>
            </a:r>
            <a:endParaRPr/>
          </a:p>
          <a:p>
            <a:pPr indent="-457200" lvl="0" marL="457200" rtl="0" algn="l">
              <a:lnSpc>
                <a:spcPct val="90000"/>
              </a:lnSpc>
              <a:spcBef>
                <a:spcPts val="1400"/>
              </a:spcBef>
              <a:spcAft>
                <a:spcPts val="0"/>
              </a:spcAft>
              <a:buSzPts val="2400"/>
              <a:buFont typeface="Calibri"/>
              <a:buAutoNum type="arabicPeriod"/>
            </a:pPr>
            <a:r>
              <a:rPr lang="en-US" sz="2400"/>
              <a:t>How can recognizing avoidance behaviors and diminished responsiveness help in accompaniment for individuals who have experienced trauma?</a:t>
            </a:r>
            <a:endParaRPr/>
          </a:p>
        </p:txBody>
      </p:sp>
      <p:pic>
        <p:nvPicPr>
          <p:cNvPr descr="A group of people sitting at a table&#10;&#10;AI-generated content may be incorrect." id="669" name="Google Shape;669;p44"/>
          <p:cNvPicPr preferRelativeResize="0"/>
          <p:nvPr/>
        </p:nvPicPr>
        <p:blipFill rotWithShape="1">
          <a:blip r:embed="rId3">
            <a:alphaModFix/>
          </a:blip>
          <a:srcRect b="85" l="0" r="6" t="0"/>
          <a:stretch/>
        </p:blipFill>
        <p:spPr>
          <a:xfrm>
            <a:off x="8020570" y="1916318"/>
            <a:ext cx="3135109" cy="3471012"/>
          </a:xfrm>
          <a:prstGeom prst="rect">
            <a:avLst/>
          </a:prstGeom>
          <a:noFill/>
          <a:ln>
            <a:noFill/>
          </a:ln>
        </p:spPr>
      </p:pic>
      <p:sp>
        <p:nvSpPr>
          <p:cNvPr id="670" name="Google Shape;670;p44"/>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a:t>INTERNATIONAL ASSOCIATION OF CATHOLIC MENTAL HEALTH MINISTERS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4" name="Shape 674"/>
        <p:cNvGrpSpPr/>
        <p:nvPr/>
      </p:nvGrpSpPr>
      <p:grpSpPr>
        <a:xfrm>
          <a:off x="0" y="0"/>
          <a:ext cx="0" cy="0"/>
          <a:chOff x="0" y="0"/>
          <a:chExt cx="0" cy="0"/>
        </a:xfrm>
      </p:grpSpPr>
      <p:sp>
        <p:nvSpPr>
          <p:cNvPr id="675" name="Google Shape;675;p69"/>
          <p:cNvSpPr txBox="1"/>
          <p:nvPr/>
        </p:nvSpPr>
        <p:spPr>
          <a:xfrm>
            <a:off x="232832" y="109478"/>
            <a:ext cx="11730567" cy="677877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2800" u="none" cap="none" strike="noStrike">
                <a:solidFill>
                  <a:srgbClr val="C00000"/>
                </a:solidFill>
                <a:latin typeface="Arial"/>
                <a:ea typeface="Arial"/>
                <a:cs typeface="Arial"/>
                <a:sym typeface="Arial"/>
              </a:rPr>
              <a:t>BASIC MENTAL HEALTH LITERACY FOR ACCOMPANIMENT</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1. Which of the following may be an indicator that an individual is experiencing a mental health challenge?</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 Difficulties managing the usual tasks of the day</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b. Trouble maintaining focus and concentration for much of each day</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c. Occasionally feeling upset about things that do not go the person’s way</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d. a and b</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e. a, b, and c</a:t>
            </a:r>
            <a:endParaRPr/>
          </a:p>
          <a:p>
            <a:pPr indent="0" lvl="0" marL="0" marR="0" rtl="0" algn="l">
              <a:lnSpc>
                <a:spcPct val="100000"/>
              </a:lnSpc>
              <a:spcBef>
                <a:spcPts val="0"/>
              </a:spcBef>
              <a:spcAft>
                <a:spcPts val="0"/>
              </a:spcAft>
              <a:buNone/>
            </a:pPr>
            <a:r>
              <a:t/>
            </a:r>
            <a:endParaRPr b="0" i="0" sz="7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2. Mental Health Literacy is important for our Catholic communities because:</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 We are created mind, body, and spirit</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b. Many people struggle with mental health challenges, or know others who do</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c. All of the above</a:t>
            </a:r>
            <a:endParaRPr/>
          </a:p>
          <a:p>
            <a:pPr indent="0" lvl="0" marL="0" marR="0" rtl="0" algn="l">
              <a:lnSpc>
                <a:spcPct val="100000"/>
              </a:lnSpc>
              <a:spcBef>
                <a:spcPts val="0"/>
              </a:spcBef>
              <a:spcAft>
                <a:spcPts val="0"/>
              </a:spcAft>
              <a:buNone/>
            </a:pPr>
            <a:r>
              <a:t/>
            </a:r>
            <a:endParaRPr b="0" i="0" sz="9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1" i="0" lang="en-US" sz="2000" u="none" cap="none" strike="noStrike">
                <a:solidFill>
                  <a:srgbClr val="000000"/>
                </a:solidFill>
                <a:latin typeface="Arial"/>
                <a:ea typeface="Arial"/>
                <a:cs typeface="Arial"/>
                <a:sym typeface="Arial"/>
              </a:rPr>
              <a:t>3. Holy people with strong faith will not struggle with mental health challenges</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a. True</a:t>
            </a:r>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b. False</a:t>
            </a:r>
            <a:endParaRPr/>
          </a:p>
          <a:p>
            <a:pPr indent="0" lvl="0" marL="0" marR="0" rtl="0" algn="l">
              <a:lnSpc>
                <a:spcPct val="100000"/>
              </a:lnSpc>
              <a:spcBef>
                <a:spcPts val="0"/>
              </a:spcBef>
              <a:spcAft>
                <a:spcPts val="0"/>
              </a:spcAft>
              <a:buNone/>
            </a:pPr>
            <a:r>
              <a:t/>
            </a:r>
            <a:endParaRPr b="0" i="0" sz="10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en-US" sz="2000" u="none" cap="none" strike="noStrike">
                <a:solidFill>
                  <a:srgbClr val="000000"/>
                </a:solidFill>
                <a:latin typeface="Arial"/>
                <a:ea typeface="Arial"/>
                <a:cs typeface="Arial"/>
                <a:sym typeface="Arial"/>
              </a:rPr>
              <a:t>Please reply to the following statement with a range of 1 to 5, 1 = strongly disagree and 5 = strongly agree: </a:t>
            </a:r>
            <a:endParaRPr/>
          </a:p>
          <a:p>
            <a:pPr indent="0" lvl="0" marL="0" marR="0" rtl="0" algn="l">
              <a:lnSpc>
                <a:spcPct val="100000"/>
              </a:lnSpc>
              <a:spcBef>
                <a:spcPts val="0"/>
              </a:spcBef>
              <a:spcAft>
                <a:spcPts val="0"/>
              </a:spcAft>
              <a:buNone/>
            </a:pPr>
            <a:r>
              <a:rPr b="0" i="1" lang="en-US" sz="2000" u="none" cap="none" strike="noStrike">
                <a:solidFill>
                  <a:srgbClr val="000000"/>
                </a:solidFill>
                <a:latin typeface="Arial"/>
                <a:ea typeface="Arial"/>
                <a:cs typeface="Arial"/>
                <a:sym typeface="Arial"/>
              </a:rPr>
              <a:t>I know some basic mental health literacy, and I feel comfortable and confident when offering a listening ear or offering support and accompaniement.</a:t>
            </a:r>
            <a:endParaRPr b="0" i="1" sz="1800" u="none" cap="none" strike="noStrike">
              <a:solidFill>
                <a:srgbClr val="000000"/>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0" name="Shape 680"/>
        <p:cNvGrpSpPr/>
        <p:nvPr/>
      </p:nvGrpSpPr>
      <p:grpSpPr>
        <a:xfrm>
          <a:off x="0" y="0"/>
          <a:ext cx="0" cy="0"/>
          <a:chOff x="0" y="0"/>
          <a:chExt cx="0" cy="0"/>
        </a:xfrm>
      </p:grpSpPr>
      <p:sp>
        <p:nvSpPr>
          <p:cNvPr id="681" name="Google Shape;681;p45"/>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82" name="Google Shape;682;p45"/>
          <p:cNvSpPr/>
          <p:nvPr/>
        </p:nvSpPr>
        <p:spPr>
          <a:xfrm>
            <a:off x="0" y="6334316"/>
            <a:ext cx="12192001" cy="6599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cxnSp>
        <p:nvCxnSpPr>
          <p:cNvPr id="683" name="Google Shape;683;p45"/>
          <p:cNvCxnSpPr/>
          <p:nvPr/>
        </p:nvCxnSpPr>
        <p:spPr>
          <a:xfrm>
            <a:off x="1193532" y="1737845"/>
            <a:ext cx="9966960" cy="0"/>
          </a:xfrm>
          <a:prstGeom prst="straightConnector1">
            <a:avLst/>
          </a:prstGeom>
          <a:noFill/>
          <a:ln cap="flat" cmpd="sng" w="9525">
            <a:solidFill>
              <a:srgbClr val="7F7F7F"/>
            </a:solidFill>
            <a:prstDash val="solid"/>
            <a:round/>
            <a:headEnd len="sm" w="sm" type="none"/>
            <a:tailEnd len="sm" w="sm" type="none"/>
          </a:ln>
        </p:spPr>
      </p:cxnSp>
      <p:sp>
        <p:nvSpPr>
          <p:cNvPr id="684" name="Google Shape;684;p45"/>
          <p:cNvSpPr/>
          <p:nvPr/>
        </p:nvSpPr>
        <p:spPr>
          <a:xfrm>
            <a:off x="0" y="0"/>
            <a:ext cx="12192001" cy="633431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85" name="Google Shape;685;p45"/>
          <p:cNvSpPr txBox="1"/>
          <p:nvPr>
            <p:ph type="title"/>
          </p:nvPr>
        </p:nvSpPr>
        <p:spPr>
          <a:xfrm>
            <a:off x="7547586" y="575960"/>
            <a:ext cx="4449790" cy="1450757"/>
          </a:xfrm>
          <a:prstGeom prst="rect">
            <a:avLst/>
          </a:prstGeom>
          <a:noFill/>
          <a:ln>
            <a:noFill/>
          </a:ln>
        </p:spPr>
        <p:txBody>
          <a:bodyPr anchorCtr="0" anchor="b" bIns="45700" lIns="91425" spcFirstLastPara="1" rIns="91425" wrap="square" tIns="45700">
            <a:noAutofit/>
          </a:bodyPr>
          <a:lstStyle/>
          <a:p>
            <a:pPr indent="0" lvl="0" marL="0" rtl="0" algn="l">
              <a:lnSpc>
                <a:spcPct val="85000"/>
              </a:lnSpc>
              <a:spcBef>
                <a:spcPts val="0"/>
              </a:spcBef>
              <a:spcAft>
                <a:spcPts val="0"/>
              </a:spcAft>
              <a:buClr>
                <a:srgbClr val="3F3F3F"/>
              </a:buClr>
              <a:buSzPts val="4800"/>
              <a:buFont typeface="Calibri"/>
              <a:buNone/>
            </a:pPr>
            <a:r>
              <a:rPr lang="en-US" sz="4800">
                <a:solidFill>
                  <a:srgbClr val="3F3F3F"/>
                </a:solidFill>
                <a:latin typeface="Calibri"/>
                <a:ea typeface="Calibri"/>
                <a:cs typeface="Calibri"/>
                <a:sym typeface="Calibri"/>
              </a:rPr>
              <a:t>Congratulations</a:t>
            </a:r>
            <a:endParaRPr/>
          </a:p>
        </p:txBody>
      </p:sp>
      <p:pic>
        <p:nvPicPr>
          <p:cNvPr descr="Gold star confetti in star-shaped tin" id="686" name="Google Shape;686;p45"/>
          <p:cNvPicPr preferRelativeResize="0"/>
          <p:nvPr>
            <p:ph idx="2" type="pic"/>
          </p:nvPr>
        </p:nvPicPr>
        <p:blipFill rotWithShape="1">
          <a:blip r:embed="rId3">
            <a:alphaModFix/>
          </a:blip>
          <a:srcRect b="-1" l="8620" r="4590" t="0"/>
          <a:stretch/>
        </p:blipFill>
        <p:spPr>
          <a:xfrm>
            <a:off x="634000" y="640081"/>
            <a:ext cx="6465952" cy="4973037"/>
          </a:xfrm>
          <a:prstGeom prst="rect">
            <a:avLst/>
          </a:prstGeom>
          <a:blipFill rotWithShape="1">
            <a:blip r:embed="rId4">
              <a:alphaModFix/>
            </a:blip>
            <a:stretch>
              <a:fillRect b="0" l="0" r="0" t="0"/>
            </a:stretch>
          </a:blipFill>
          <a:ln>
            <a:noFill/>
          </a:ln>
        </p:spPr>
      </p:pic>
      <p:cxnSp>
        <p:nvCxnSpPr>
          <p:cNvPr id="687" name="Google Shape;687;p45"/>
          <p:cNvCxnSpPr/>
          <p:nvPr/>
        </p:nvCxnSpPr>
        <p:spPr>
          <a:xfrm>
            <a:off x="7892143" y="2085703"/>
            <a:ext cx="3566160" cy="0"/>
          </a:xfrm>
          <a:prstGeom prst="straightConnector1">
            <a:avLst/>
          </a:prstGeom>
          <a:noFill/>
          <a:ln cap="flat" cmpd="sng" w="9525">
            <a:solidFill>
              <a:srgbClr val="7F7F7F">
                <a:alpha val="89803"/>
              </a:srgbClr>
            </a:solidFill>
            <a:prstDash val="solid"/>
            <a:round/>
            <a:headEnd len="sm" w="sm" type="none"/>
            <a:tailEnd len="sm" w="sm" type="none"/>
          </a:ln>
        </p:spPr>
      </p:cxnSp>
      <p:sp>
        <p:nvSpPr>
          <p:cNvPr id="688" name="Google Shape;688;p45"/>
          <p:cNvSpPr txBox="1"/>
          <p:nvPr>
            <p:ph idx="1" type="body"/>
          </p:nvPr>
        </p:nvSpPr>
        <p:spPr>
          <a:xfrm>
            <a:off x="7495483" y="2218152"/>
            <a:ext cx="4244703" cy="3755565"/>
          </a:xfrm>
          <a:prstGeom prst="rect">
            <a:avLst/>
          </a:prstGeom>
          <a:noFill/>
          <a:ln>
            <a:noFill/>
          </a:ln>
        </p:spPr>
        <p:txBody>
          <a:bodyPr anchorCtr="0" anchor="t" bIns="45700" lIns="0" spcFirstLastPara="1" rIns="0" wrap="square" tIns="45700">
            <a:normAutofit/>
          </a:bodyPr>
          <a:lstStyle/>
          <a:p>
            <a:pPr indent="0" lvl="0" marL="0" rtl="0" algn="ctr">
              <a:lnSpc>
                <a:spcPct val="90000"/>
              </a:lnSpc>
              <a:spcBef>
                <a:spcPts val="0"/>
              </a:spcBef>
              <a:spcAft>
                <a:spcPts val="0"/>
              </a:spcAft>
              <a:buSzPts val="2400"/>
              <a:buNone/>
            </a:pPr>
            <a:r>
              <a:rPr lang="en-US" sz="2400">
                <a:solidFill>
                  <a:srgbClr val="3F3F3F"/>
                </a:solidFill>
              </a:rPr>
              <a:t>You have completed Lessons 1 through 5, of the content included in CMHM’s</a:t>
            </a:r>
            <a:endParaRPr/>
          </a:p>
          <a:p>
            <a:pPr indent="0" lvl="0" marL="0" rtl="0" algn="ctr">
              <a:lnSpc>
                <a:spcPct val="90000"/>
              </a:lnSpc>
              <a:spcBef>
                <a:spcPts val="600"/>
              </a:spcBef>
              <a:spcAft>
                <a:spcPts val="0"/>
              </a:spcAft>
              <a:buSzPts val="2400"/>
              <a:buNone/>
            </a:pPr>
            <a:r>
              <a:rPr b="1" i="1" lang="en-US" sz="2400">
                <a:solidFill>
                  <a:srgbClr val="3F3F3F"/>
                </a:solidFill>
              </a:rPr>
              <a:t>Basic Mental Health Literacy for Accompaniment!</a:t>
            </a:r>
            <a:endParaRPr/>
          </a:p>
        </p:txBody>
      </p:sp>
      <p:sp>
        <p:nvSpPr>
          <p:cNvPr id="689" name="Google Shape;689;p45"/>
          <p:cNvSpPr/>
          <p:nvPr/>
        </p:nvSpPr>
        <p:spPr>
          <a:xfrm>
            <a:off x="15" y="6334316"/>
            <a:ext cx="12191985" cy="66484"/>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90" name="Google Shape;690;p45"/>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691" name="Google Shape;691;p45"/>
          <p:cNvSpPr txBox="1"/>
          <p:nvPr>
            <p:ph idx="11" type="ftr"/>
          </p:nvPr>
        </p:nvSpPr>
        <p:spPr>
          <a:xfrm>
            <a:off x="3686185" y="6459786"/>
            <a:ext cx="4822804" cy="365125"/>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1400"/>
              <a:buNone/>
            </a:pPr>
            <a:r>
              <a:rPr lang="en-US" cap="none">
                <a:solidFill>
                  <a:srgbClr val="FFFFFF"/>
                </a:solidFill>
                <a:latin typeface="Calibri"/>
                <a:ea typeface="Calibri"/>
                <a:cs typeface="Calibri"/>
                <a:sym typeface="Calibri"/>
              </a:rPr>
              <a:t>INTERNATIONAL ASSOCIATION OF CATHOLIC MENTAL HEALTH MINISTERS</a:t>
            </a:r>
            <a:endParaRPr/>
          </a:p>
        </p:txBody>
      </p:sp>
      <p:pic>
        <p:nvPicPr>
          <p:cNvPr id="692" name="Google Shape;692;p45"/>
          <p:cNvPicPr preferRelativeResize="0"/>
          <p:nvPr/>
        </p:nvPicPr>
        <p:blipFill rotWithShape="1">
          <a:blip r:embed="rId5">
            <a:alphaModFix/>
          </a:blip>
          <a:srcRect b="0" l="0" r="0" t="0"/>
          <a:stretch/>
        </p:blipFill>
        <p:spPr>
          <a:xfrm>
            <a:off x="11740186" y="6446504"/>
            <a:ext cx="384081" cy="36579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Retrospect">
  <a:themeElements>
    <a:clrScheme name="Custom 6">
      <a:dk1>
        <a:srgbClr val="000000"/>
      </a:dk1>
      <a:lt1>
        <a:srgbClr val="FFFFFF"/>
      </a:lt1>
      <a:dk2>
        <a:srgbClr val="637052"/>
      </a:dk2>
      <a:lt2>
        <a:srgbClr val="CCDDEA"/>
      </a:lt2>
      <a:accent1>
        <a:srgbClr val="C70000"/>
      </a:accent1>
      <a:accent2>
        <a:srgbClr val="950000"/>
      </a:accent2>
      <a:accent3>
        <a:srgbClr val="A5A5A5"/>
      </a:accent3>
      <a:accent4>
        <a:srgbClr val="660000"/>
      </a:accent4>
      <a:accent5>
        <a:srgbClr val="FF6969"/>
      </a:accent5>
      <a:accent6>
        <a:srgbClr val="950000"/>
      </a:accent6>
      <a:hlink>
        <a:srgbClr val="2998E3"/>
      </a:hlink>
      <a:folHlink>
        <a:srgbClr val="D8D8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2025-11-04T19:51:11Z</dcterms:created>
  <dc:creator>Jen Housel</dc:creator>
</cp:coreProperties>
</file>